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handoutMasterIdLst>
    <p:handoutMasterId r:id="rId52"/>
  </p:handoutMasterIdLst>
  <p:sldIdLst>
    <p:sldId id="256" r:id="rId2"/>
    <p:sldId id="345" r:id="rId3"/>
    <p:sldId id="348" r:id="rId4"/>
    <p:sldId id="346" r:id="rId5"/>
    <p:sldId id="347" r:id="rId6"/>
    <p:sldId id="310" r:id="rId7"/>
    <p:sldId id="311" r:id="rId8"/>
    <p:sldId id="316" r:id="rId9"/>
    <p:sldId id="280" r:id="rId10"/>
    <p:sldId id="299" r:id="rId11"/>
    <p:sldId id="344" r:id="rId12"/>
    <p:sldId id="317" r:id="rId13"/>
    <p:sldId id="321" r:id="rId14"/>
    <p:sldId id="318" r:id="rId15"/>
    <p:sldId id="319" r:id="rId16"/>
    <p:sldId id="320" r:id="rId17"/>
    <p:sldId id="334" r:id="rId18"/>
    <p:sldId id="335" r:id="rId19"/>
    <p:sldId id="336" r:id="rId20"/>
    <p:sldId id="281" r:id="rId21"/>
    <p:sldId id="269" r:id="rId22"/>
    <p:sldId id="284" r:id="rId23"/>
    <p:sldId id="287" r:id="rId24"/>
    <p:sldId id="329" r:id="rId25"/>
    <p:sldId id="291" r:id="rId26"/>
    <p:sldId id="289" r:id="rId27"/>
    <p:sldId id="290" r:id="rId28"/>
    <p:sldId id="351" r:id="rId29"/>
    <p:sldId id="349" r:id="rId30"/>
    <p:sldId id="352" r:id="rId31"/>
    <p:sldId id="350" r:id="rId32"/>
    <p:sldId id="337" r:id="rId33"/>
    <p:sldId id="273" r:id="rId34"/>
    <p:sldId id="298" r:id="rId35"/>
    <p:sldId id="283" r:id="rId36"/>
    <p:sldId id="353" r:id="rId37"/>
    <p:sldId id="293" r:id="rId38"/>
    <p:sldId id="295" r:id="rId39"/>
    <p:sldId id="330" r:id="rId40"/>
    <p:sldId id="328" r:id="rId41"/>
    <p:sldId id="331" r:id="rId42"/>
    <p:sldId id="332" r:id="rId43"/>
    <p:sldId id="333" r:id="rId44"/>
    <p:sldId id="323" r:id="rId45"/>
    <p:sldId id="324" r:id="rId46"/>
    <p:sldId id="325" r:id="rId47"/>
    <p:sldId id="326" r:id="rId48"/>
    <p:sldId id="327" r:id="rId49"/>
    <p:sldId id="343" r:id="rId50"/>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4" d="100"/>
          <a:sy n="94" d="100"/>
        </p:scale>
        <p:origin x="-462"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168"/>
    </p:cViewPr>
  </p:sorterViewPr>
  <p:notesViewPr>
    <p:cSldViewPr>
      <p:cViewPr varScale="1">
        <p:scale>
          <a:sx n="44" d="100"/>
          <a:sy n="44" d="100"/>
        </p:scale>
        <p:origin x="-2022"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2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3970938" y="0"/>
            <a:ext cx="3037840" cy="465138"/>
          </a:xfrm>
          <a:prstGeom prst="rect">
            <a:avLst/>
          </a:prstGeom>
        </p:spPr>
        <p:txBody>
          <a:bodyPr vert="horz" lIns="91440" tIns="45720" rIns="91440" bIns="45720" rtlCol="0"/>
          <a:lstStyle>
            <a:lvl1pPr algn="r">
              <a:defRPr sz="1200">
                <a:latin typeface="Arial" charset="0"/>
              </a:defRPr>
            </a:lvl1pPr>
          </a:lstStyle>
          <a:p>
            <a:pPr>
              <a:defRPr/>
            </a:pPr>
            <a:fld id="{D7C6EF52-F9BD-4D01-A537-D3AF96FEDCBF}" type="datetimeFigureOut">
              <a:rPr lang="en-US"/>
              <a:pPr>
                <a:defRPr/>
              </a:pPr>
              <a:t>2/13/2013</a:t>
            </a:fld>
            <a:endParaRPr lang="en-US"/>
          </a:p>
        </p:txBody>
      </p:sp>
      <p:sp>
        <p:nvSpPr>
          <p:cNvPr id="4" name="Footer Placeholder 3"/>
          <p:cNvSpPr>
            <a:spLocks noGrp="1"/>
          </p:cNvSpPr>
          <p:nvPr>
            <p:ph type="ftr" sz="quarter" idx="2"/>
          </p:nvPr>
        </p:nvSpPr>
        <p:spPr>
          <a:xfrm>
            <a:off x="0" y="8829675"/>
            <a:ext cx="3037840" cy="465138"/>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6" name="TextBox 5"/>
          <p:cNvSpPr txBox="1"/>
          <p:nvPr/>
        </p:nvSpPr>
        <p:spPr>
          <a:xfrm>
            <a:off x="701040" y="1"/>
            <a:ext cx="5218853" cy="708025"/>
          </a:xfrm>
          <a:prstGeom prst="rect">
            <a:avLst/>
          </a:prstGeom>
          <a:noFill/>
        </p:spPr>
        <p:txBody>
          <a:bodyPr>
            <a:spAutoFit/>
          </a:bodyPr>
          <a:lstStyle/>
          <a:p>
            <a:pPr algn="ctr">
              <a:defRPr/>
            </a:pPr>
            <a:r>
              <a:rPr lang="en-US" sz="2000" b="1" dirty="0"/>
              <a:t>MPCA Household Hazardous Waste Program Annual Update 2011</a:t>
            </a:r>
          </a:p>
        </p:txBody>
      </p:sp>
      <p:sp>
        <p:nvSpPr>
          <p:cNvPr id="8" name="Header Placeholder 7"/>
          <p:cNvSpPr>
            <a:spLocks noGrp="1"/>
          </p:cNvSpPr>
          <p:nvPr>
            <p:ph type="hdr" sz="quarter"/>
          </p:nvPr>
        </p:nvSpPr>
        <p:spPr>
          <a:xfrm>
            <a:off x="0" y="0"/>
            <a:ext cx="3037840" cy="465138"/>
          </a:xfrm>
          <a:prstGeom prst="rect">
            <a:avLst/>
          </a:prstGeom>
        </p:spPr>
        <p:txBody>
          <a:bodyPr vert="horz" lIns="91440" tIns="45720" rIns="91440" bIns="45720" rtlCol="0"/>
          <a:lstStyle>
            <a:lvl1pPr algn="l">
              <a:defRPr sz="1200"/>
            </a:lvl1pPr>
          </a:lstStyle>
          <a:p>
            <a:pPr>
              <a:defRPr/>
            </a:pPr>
            <a:endParaRPr lang="en-US"/>
          </a:p>
        </p:txBody>
      </p:sp>
      <p:sp>
        <p:nvSpPr>
          <p:cNvPr id="9" name="Slide Number Placeholder 8"/>
          <p:cNvSpPr>
            <a:spLocks noGrp="1"/>
          </p:cNvSpPr>
          <p:nvPr>
            <p:ph type="sldNum" sz="quarter" idx="3"/>
          </p:nvPr>
        </p:nvSpPr>
        <p:spPr>
          <a:xfrm>
            <a:off x="3970938" y="8829675"/>
            <a:ext cx="3037840" cy="465138"/>
          </a:xfrm>
          <a:prstGeom prst="rect">
            <a:avLst/>
          </a:prstGeom>
        </p:spPr>
        <p:txBody>
          <a:bodyPr vert="horz" lIns="91440" tIns="45720" rIns="91440" bIns="45720" rtlCol="0" anchor="b"/>
          <a:lstStyle>
            <a:lvl1pPr algn="r">
              <a:defRPr sz="1200"/>
            </a:lvl1pPr>
          </a:lstStyle>
          <a:p>
            <a:pPr>
              <a:defRPr/>
            </a:pPr>
            <a:fld id="{63C52AF6-4938-427A-B19B-18358756AFA9}" type="slidenum">
              <a:rPr lang="en-US"/>
              <a:pPr>
                <a:defRPr/>
              </a:pPr>
              <a:t>‹#›</a:t>
            </a:fld>
            <a:endParaRPr lang="en-US"/>
          </a:p>
        </p:txBody>
      </p:sp>
    </p:spTree>
    <p:extLst>
      <p:ext uri="{BB962C8B-B14F-4D97-AF65-F5344CB8AC3E}">
        <p14:creationId xmlns:p14="http://schemas.microsoft.com/office/powerpoint/2010/main" val="6333987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5138"/>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p:cNvSpPr>
            <a:spLocks noGrp="1"/>
          </p:cNvSpPr>
          <p:nvPr>
            <p:ph type="dt" idx="1"/>
          </p:nvPr>
        </p:nvSpPr>
        <p:spPr>
          <a:xfrm>
            <a:off x="3970938" y="0"/>
            <a:ext cx="3037840" cy="465138"/>
          </a:xfrm>
          <a:prstGeom prst="rect">
            <a:avLst/>
          </a:prstGeom>
        </p:spPr>
        <p:txBody>
          <a:bodyPr vert="horz" lIns="91440" tIns="45720" rIns="91440" bIns="45720" rtlCol="0"/>
          <a:lstStyle>
            <a:lvl1pPr algn="r">
              <a:defRPr sz="1200">
                <a:latin typeface="Arial" charset="0"/>
              </a:defRPr>
            </a:lvl1pPr>
          </a:lstStyle>
          <a:p>
            <a:pPr>
              <a:defRPr/>
            </a:pPr>
            <a:fld id="{EAE0B435-B43D-4069-B2E7-36ED50841E6F}" type="datetimeFigureOut">
              <a:rPr lang="en-US"/>
              <a:pPr>
                <a:defRPr/>
              </a:pPr>
              <a:t>2/13/2013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701040" y="4416426"/>
            <a:ext cx="5608320" cy="4183063"/>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7840" cy="465138"/>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970938" y="8829675"/>
            <a:ext cx="3037840" cy="465138"/>
          </a:xfrm>
          <a:prstGeom prst="rect">
            <a:avLst/>
          </a:prstGeom>
        </p:spPr>
        <p:txBody>
          <a:bodyPr vert="horz" lIns="91440" tIns="45720" rIns="91440" bIns="45720" rtlCol="0" anchor="b"/>
          <a:lstStyle>
            <a:lvl1pPr algn="r">
              <a:defRPr sz="1200">
                <a:latin typeface="Arial" charset="0"/>
              </a:defRPr>
            </a:lvl1pPr>
          </a:lstStyle>
          <a:p>
            <a:pPr>
              <a:defRPr/>
            </a:pPr>
            <a:fld id="{711178A6-7B9C-4A91-A9BC-4ED4EA132B1F}" type="slidenum">
              <a:rPr lang="en-US"/>
              <a:pPr>
                <a:defRPr/>
              </a:pPr>
              <a:t>‹#›</a:t>
            </a:fld>
            <a:endParaRPr lang="en-US"/>
          </a:p>
        </p:txBody>
      </p:sp>
    </p:spTree>
    <p:extLst>
      <p:ext uri="{BB962C8B-B14F-4D97-AF65-F5344CB8AC3E}">
        <p14:creationId xmlns:p14="http://schemas.microsoft.com/office/powerpoint/2010/main" val="37532264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Mn/DOT truck &amp; driver moving VSQG waste to Mn/DOT collection facility not covered by HMR. </a:t>
            </a:r>
          </a:p>
        </p:txBody>
      </p:sp>
      <p:sp>
        <p:nvSpPr>
          <p:cNvPr id="583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8CE7BA2-2921-42E8-859B-1128EDB5001A}" type="slidenum">
              <a:rPr lang="en-US" smtClean="0">
                <a:latin typeface="Arial" pitchFamily="34" charset="0"/>
              </a:rPr>
              <a:pPr/>
              <a:t>2</a:t>
            </a:fld>
            <a:endParaRPr lang="en-US"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bwMode="auto">
          <a:xfrm>
            <a:off x="1184275" y="696913"/>
            <a:ext cx="4641850" cy="3481387"/>
          </a:xfrm>
          <a:noFill/>
          <a:ln>
            <a:solidFill>
              <a:srgbClr val="000000"/>
            </a:solidFill>
            <a:miter lim="800000"/>
            <a:headEnd/>
            <a:tailEnd/>
          </a:ln>
        </p:spPr>
      </p:sp>
      <p:sp>
        <p:nvSpPr>
          <p:cNvPr id="59395" name="Rectangle 3"/>
          <p:cNvSpPr>
            <a:spLocks noGrp="1" noChangeArrowheads="1"/>
          </p:cNvSpPr>
          <p:nvPr>
            <p:ph type="body" idx="1"/>
          </p:nvPr>
        </p:nvSpPr>
        <p:spPr bwMode="auto">
          <a:xfrm>
            <a:off x="933098" y="4416426"/>
            <a:ext cx="5144206" cy="4183063"/>
          </a:xfrm>
          <a:noFill/>
        </p:spPr>
        <p:txBody>
          <a:bodyPr wrap="square" numCol="1" anchor="t" anchorCtr="0" compatLnSpc="1">
            <a:prstTxWarp prst="textNoShape">
              <a:avLst/>
            </a:prstTxWarp>
          </a:bodyPr>
          <a:lstStyle/>
          <a:p>
            <a:pPr eaLnBrk="1" hangingPunct="1"/>
            <a:r>
              <a:rPr lang="en-US" dirty="0" smtClean="0"/>
              <a:t>HW generator? You need to check if the transport vehicle displays transporters USDOT number. You should record it, and the company name, plate number of the truck and trailer.</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0389EF9B-9B64-4895-914D-EFFC406F561B}" type="slidenum">
              <a:rPr lang="en-US" smtClean="0">
                <a:latin typeface="Arial" pitchFamily="34" charset="0"/>
              </a:rPr>
              <a:pPr/>
              <a:t>38</a:t>
            </a:fld>
            <a:endParaRPr lang="en-US" smtClean="0">
              <a:latin typeface="Arial" pitchFamily="34" charset="0"/>
            </a:endParaRPr>
          </a:p>
        </p:txBody>
      </p:sp>
      <p:sp>
        <p:nvSpPr>
          <p:cNvPr id="604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0420"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smtClean="0"/>
              <a:t>The securement standard is “every package, every time.”  Note, drums in photo are not hazmat, or we would not have workers in the spill area without protective gear. These drums weighed 640 pounds each, and were secured on a flatbed truck with plastic twine. Drums could have killed someone if they had hit a following car.</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08CB3710-CBDE-476D-BEA4-87D8E11A0C04}" type="slidenum">
              <a:rPr lang="en-US" smtClean="0">
                <a:latin typeface="Arial" pitchFamily="34" charset="0"/>
              </a:rPr>
              <a:pPr/>
              <a:t>39</a:t>
            </a:fld>
            <a:endParaRPr lang="en-US" smtClean="0">
              <a:latin typeface="Arial" pitchFamily="34" charset="0"/>
            </a:endParaRPr>
          </a:p>
        </p:txBody>
      </p:sp>
      <p:sp>
        <p:nvSpPr>
          <p:cNvPr id="614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1444"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smtClean="0"/>
              <a:t>Placarding is a joint shipper and transporter responsibility. Shipper is responsible for placards for the HM they offer to the trucker, not other HM cargo from another source. Carrier must ensure that all required placards are displayed.</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624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9F82AA8-90C3-4227-BF25-BA3EC0BC4FFC}" type="slidenum">
              <a:rPr lang="en-US" smtClean="0">
                <a:latin typeface="Arial" pitchFamily="34" charset="0"/>
              </a:rPr>
              <a:pPr/>
              <a:t>43</a:t>
            </a:fld>
            <a:endParaRPr lang="en-US"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C31450D6-B28D-4E9C-B0B0-AF6F6BA6BD57}" type="slidenum">
              <a:rPr lang="en-US" smtClean="0">
                <a:latin typeface="Arial" pitchFamily="34" charset="0"/>
              </a:rPr>
              <a:pPr/>
              <a:t>47</a:t>
            </a:fld>
            <a:endParaRPr lang="en-US" smtClean="0">
              <a:latin typeface="Arial" pitchFamily="34" charset="0"/>
            </a:endParaRPr>
          </a:p>
        </p:txBody>
      </p:sp>
      <p:sp>
        <p:nvSpPr>
          <p:cNvPr id="686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8612"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smtClean="0"/>
              <a:t>Ask students to look at OFCVO web-based training and the PHMSA site.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529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smtClean="0"/>
              <a:t>Boxes 9a and 9b work like any HM shipping paper with a hazmat column. An X or a RQ if it’s a hazardous substance, go in the HM column.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6323"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smtClean="0"/>
              <a:t>Sections 10, 11, and 12 give number and type of containers. Abbreviations are listed on the manifest instructions, and are authorized. Waste codes should be listed but are not a DOT issue.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734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smtClean="0"/>
              <a:t>Manifests require printed or typed names, and </a:t>
            </a:r>
            <a:r>
              <a:rPr lang="en-US" b="1" smtClean="0"/>
              <a:t>live, handwritten, signatures</a:t>
            </a:r>
            <a:r>
              <a:rPr lang="en-US" smtClean="0"/>
              <a:t> per 172.205 (d) and EPA regulations.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1FCC554A-086D-40B9-BCEA-6C6F5459AB1B}" type="slidenum">
              <a:rPr lang="en-US" smtClean="0">
                <a:latin typeface="Arial" pitchFamily="34" charset="0"/>
              </a:rPr>
              <a:pPr/>
              <a:t>28</a:t>
            </a:fld>
            <a:endParaRPr lang="en-US" smtClean="0">
              <a:latin typeface="Arial" pitchFamily="34" charset="0"/>
            </a:endParaRPr>
          </a:p>
        </p:txBody>
      </p:sp>
      <p:sp>
        <p:nvSpPr>
          <p:cNvPr id="665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6564"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smtClean="0"/>
              <a:t>Limited quantity packages marked with this “Y” device, indicates LTD QYT for aircraft but can be used for all modes per comment in the preamble to HM 215K, as air limits are more restrictive.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8A12D9A5-0AE3-400E-85E7-38408D547E74}" type="slidenum">
              <a:rPr lang="en-US" smtClean="0">
                <a:latin typeface="Arial" pitchFamily="34" charset="0"/>
              </a:rPr>
              <a:pPr/>
              <a:t>29</a:t>
            </a:fld>
            <a:endParaRPr lang="en-US" smtClean="0">
              <a:latin typeface="Arial" pitchFamily="34" charset="0"/>
            </a:endParaRPr>
          </a:p>
        </p:txBody>
      </p:sp>
      <p:sp>
        <p:nvSpPr>
          <p:cNvPr id="655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5540"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smtClean="0"/>
              <a:t>Limited quantity marking changed in new rule issued on January 19, 2011. should be same size as a label, but no smaller than 50 mm on a side for smaller packages.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95DF4CB8-0001-43D8-85F6-757392AEEBB2}" type="slidenum">
              <a:rPr lang="en-US" smtClean="0">
                <a:latin typeface="Arial" pitchFamily="34" charset="0"/>
              </a:rPr>
              <a:pPr/>
              <a:t>30</a:t>
            </a:fld>
            <a:endParaRPr lang="en-US" smtClean="0">
              <a:latin typeface="Arial" pitchFamily="34" charset="0"/>
            </a:endParaRPr>
          </a:p>
        </p:txBody>
      </p:sp>
      <p:sp>
        <p:nvSpPr>
          <p:cNvPr id="675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7588"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smtClean="0"/>
              <a:t> January 19, 2011 rule eliminates ORM-D classification and marks on December 31. 2013 for highway transport, and December 31, 2012 for aircraft. Until those dates ORM-D marks still required.</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073D0FC5-B314-46C1-B492-D5303FAE87F9}" type="slidenum">
              <a:rPr lang="en-US" smtClean="0">
                <a:latin typeface="Arial" pitchFamily="34" charset="0"/>
              </a:rPr>
              <a:pPr/>
              <a:t>31</a:t>
            </a:fld>
            <a:endParaRPr lang="en-US" smtClean="0">
              <a:latin typeface="Arial" pitchFamily="34" charset="0"/>
            </a:endParaRPr>
          </a:p>
        </p:txBody>
      </p:sp>
      <p:sp>
        <p:nvSpPr>
          <p:cNvPr id="645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4516"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smtClean="0"/>
              <a:t>Limited quantity packages marked with this device, with full ID number and prefix, excepted from proper shipping name mark. LTD QTY mark being replaced with new mark as shown in following slides.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E5AF2FF3-7EF2-4C2B-B49B-D6977D63992D}" type="slidenum">
              <a:rPr lang="en-US" smtClean="0">
                <a:latin typeface="Arial" pitchFamily="34" charset="0"/>
              </a:rPr>
              <a:pPr/>
              <a:t>32</a:t>
            </a:fld>
            <a:endParaRPr lang="en-US" smtClean="0">
              <a:latin typeface="Arial" pitchFamily="34" charset="0"/>
            </a:endParaRPr>
          </a:p>
        </p:txBody>
      </p:sp>
      <p:sp>
        <p:nvSpPr>
          <p:cNvPr id="634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3492"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smtClean="0"/>
              <a:t>Discuss limited quantity and have them look at column 8A on the table.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DD71139-D8C7-47E8-A913-62FBA9CAB53E}" type="datetime1">
              <a:rPr lang="en-US"/>
              <a:pPr>
                <a:defRPr/>
              </a:pPr>
              <a:t>2/13/2013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DC83794-9A4D-4A67-BB3C-48D9F7EAD8BB}"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FC77A7E-4E96-4D0A-9F30-F5839EF5E92D}" type="datetime1">
              <a:rPr lang="en-US"/>
              <a:pPr>
                <a:defRPr/>
              </a:pPr>
              <a:t>2/13/2013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FC2CA11-E9E3-4AEE-ACB6-690C50843965}"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85CF65A-7C6E-41F8-A68D-BFCCF655C339}" type="datetime1">
              <a:rPr lang="en-US"/>
              <a:pPr>
                <a:defRPr/>
              </a:pPr>
              <a:t>2/13/2013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CD15C78-004E-4C69-B21C-A23F23BA5C6E}"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CB785A6-1620-421B-95E7-82F12933AE87}" type="datetime1">
              <a:rPr lang="en-US"/>
              <a:pPr>
                <a:defRPr/>
              </a:pPr>
              <a:t>2/13/2013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F3013FA-E745-4715-8B97-C0D0B8301A1A}"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B8A0DE0-C29C-44E6-BBEA-91FA4B449CC8}" type="datetime1">
              <a:rPr lang="en-US"/>
              <a:pPr>
                <a:defRPr/>
              </a:pPr>
              <a:t>2/13/2013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33EAB77-53E0-4F84-AED0-AB9D40098D9C}"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6EE39CD-7BB6-4127-A250-1C71F8EFDD3A}" type="datetime1">
              <a:rPr lang="en-US"/>
              <a:pPr>
                <a:defRPr/>
              </a:pPr>
              <a:t>2/13/2013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E6A928E-899A-4638-BEB6-F49794ECEE1B}"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9657783-0E2B-4A6C-BF3A-9A7F348C23EB}" type="datetime1">
              <a:rPr lang="en-US"/>
              <a:pPr>
                <a:defRPr/>
              </a:pPr>
              <a:t>2/13/2013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F09EA57-BD06-498A-AF07-B7342FA4AA1F}"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28A7298-D3B2-4C7D-A9E6-4543AC5883B0}" type="datetime1">
              <a:rPr lang="en-US"/>
              <a:pPr>
                <a:defRPr/>
              </a:pPr>
              <a:t>2/13/2013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CD10036-7026-4287-A544-DDAA41166562}"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A5F88BA-13EB-4536-82A4-61E438B93CF5}" type="datetime1">
              <a:rPr lang="en-US"/>
              <a:pPr>
                <a:defRPr/>
              </a:pPr>
              <a:t>2/13/2013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34C4E5F-75C7-41A5-99AC-D36AB4CF1842}"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3" y="273053"/>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409979E-D530-415E-96F2-23FEEF7E75D4}" type="datetime1">
              <a:rPr lang="en-US"/>
              <a:pPr>
                <a:defRPr/>
              </a:pPr>
              <a:t>2/13/2013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FF4BA31-241F-4D80-8D56-FD4F3DAE3DC5}"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7F38CA6-04CB-4CC9-A9BD-C79E7877CDE1}" type="datetime1">
              <a:rPr lang="en-US"/>
              <a:pPr>
                <a:defRPr/>
              </a:pPr>
              <a:t>2/13/2013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2B92A5A-1AA2-4DB2-BF21-136E0F518F63}"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74129DD6-BA6B-44C9-8795-6E7FC85E41E6}" type="datetime1">
              <a:rPr lang="en-US"/>
              <a:pPr>
                <a:defRPr/>
              </a:pPr>
              <a:t>2/13/2013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600">
                <a:solidFill>
                  <a:schemeClr val="tx1">
                    <a:tint val="75000"/>
                  </a:schemeClr>
                </a:solidFill>
                <a:latin typeface="+mn-lt"/>
              </a:defRPr>
            </a:lvl1pPr>
          </a:lstStyle>
          <a:p>
            <a:pPr>
              <a:defRPr/>
            </a:pPr>
            <a:fld id="{AA2348D3-2099-42C2-A309-9CA979103121}"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notesSlide" Target="../notesSlides/notesSlide12.xml"/><Relationship Id="rId7"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27.png"/><Relationship Id="rId11" Type="http://schemas.openxmlformats.org/officeDocument/2006/relationships/image" Target="../media/image28.wmf"/><Relationship Id="rId5" Type="http://schemas.openxmlformats.org/officeDocument/2006/relationships/image" Target="../media/image24.wmf"/><Relationship Id="rId10" Type="http://schemas.openxmlformats.org/officeDocument/2006/relationships/image" Target="../media/image26.wmf"/><Relationship Id="rId4" Type="http://schemas.openxmlformats.org/officeDocument/2006/relationships/oleObject" Target="../embeddings/oleObject1.bin"/><Relationship Id="rId9" Type="http://schemas.openxmlformats.org/officeDocument/2006/relationships/oleObject" Target="../embeddings/oleObject3.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www.dot.state.mn.us/cvo"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685800" y="1295401"/>
            <a:ext cx="7772400" cy="2305050"/>
          </a:xfrm>
        </p:spPr>
        <p:txBody>
          <a:bodyPr/>
          <a:lstStyle/>
          <a:p>
            <a:pPr eaLnBrk="1" hangingPunct="1"/>
            <a:r>
              <a:rPr lang="en-US" b="1" smtClean="0">
                <a:solidFill>
                  <a:srgbClr val="FF0000"/>
                </a:solidFill>
              </a:rPr>
              <a:t>HHW and VSQG </a:t>
            </a:r>
            <a:r>
              <a:rPr lang="en-US" b="1" dirty="0" smtClean="0">
                <a:solidFill>
                  <a:srgbClr val="FF0000"/>
                </a:solidFill>
              </a:rPr>
              <a:t>Annual Update- DOT Hazardous Materials Compliance</a:t>
            </a:r>
          </a:p>
        </p:txBody>
      </p:sp>
      <p:sp>
        <p:nvSpPr>
          <p:cNvPr id="3" name="Subtitle 2"/>
          <p:cNvSpPr>
            <a:spLocks noGrp="1"/>
          </p:cNvSpPr>
          <p:nvPr>
            <p:ph type="subTitle" idx="1"/>
          </p:nvPr>
        </p:nvSpPr>
        <p:spPr/>
        <p:txBody>
          <a:bodyPr rtlCol="0">
            <a:normAutofit/>
          </a:bodyPr>
          <a:lstStyle/>
          <a:p>
            <a:pPr eaLnBrk="1" fontAlgn="auto" hangingPunct="1">
              <a:spcAft>
                <a:spcPts val="0"/>
              </a:spcAft>
              <a:defRPr/>
            </a:pPr>
            <a:r>
              <a:rPr lang="en-US" b="1" dirty="0" smtClean="0"/>
              <a:t>MPCA 2013 Household Hazardous Waste Training</a:t>
            </a:r>
          </a:p>
        </p:txBody>
      </p:sp>
      <p:sp>
        <p:nvSpPr>
          <p:cNvPr id="4" name="Slide Number Placeholder 3"/>
          <p:cNvSpPr>
            <a:spLocks noGrp="1"/>
          </p:cNvSpPr>
          <p:nvPr>
            <p:ph type="sldNum" sz="quarter" idx="12"/>
          </p:nvPr>
        </p:nvSpPr>
        <p:spPr/>
        <p:txBody>
          <a:bodyPr/>
          <a:lstStyle/>
          <a:p>
            <a:pPr>
              <a:defRPr/>
            </a:pPr>
            <a:fld id="{0B064FAA-B907-4E3B-B1B7-73048E0AF40F}" type="slidenum">
              <a:rPr lang="en-US"/>
              <a:pPr>
                <a:defRPr/>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3"/>
          <p:cNvSpPr txBox="1">
            <a:spLocks noChangeArrowheads="1"/>
          </p:cNvSpPr>
          <p:nvPr/>
        </p:nvSpPr>
        <p:spPr bwMode="auto">
          <a:xfrm>
            <a:off x="609600" y="304800"/>
            <a:ext cx="8001000" cy="1323975"/>
          </a:xfrm>
          <a:prstGeom prst="rect">
            <a:avLst/>
          </a:prstGeom>
          <a:noFill/>
          <a:ln w="9525">
            <a:noFill/>
            <a:miter lim="800000"/>
            <a:headEnd/>
            <a:tailEnd/>
          </a:ln>
        </p:spPr>
        <p:txBody>
          <a:bodyPr>
            <a:spAutoFit/>
          </a:bodyPr>
          <a:lstStyle/>
          <a:p>
            <a:r>
              <a:rPr lang="en-US" sz="4000" b="1">
                <a:solidFill>
                  <a:srgbClr val="00B050"/>
                </a:solidFill>
              </a:rPr>
              <a:t>Hazardous Waste Manifest is the Required Shipping Paper</a:t>
            </a:r>
          </a:p>
        </p:txBody>
      </p:sp>
      <p:pic>
        <p:nvPicPr>
          <p:cNvPr id="9219" name="Picture 13" descr="hwmanifest05"/>
          <p:cNvPicPr>
            <a:picLocks noChangeAspect="1" noChangeArrowheads="1"/>
          </p:cNvPicPr>
          <p:nvPr/>
        </p:nvPicPr>
        <p:blipFill>
          <a:blip r:embed="rId2" cstate="print"/>
          <a:srcRect/>
          <a:stretch>
            <a:fillRect/>
          </a:stretch>
        </p:blipFill>
        <p:spPr bwMode="auto">
          <a:xfrm>
            <a:off x="265113" y="1600200"/>
            <a:ext cx="4100512" cy="5257800"/>
          </a:xfrm>
          <a:prstGeom prst="rect">
            <a:avLst/>
          </a:prstGeom>
          <a:noFill/>
          <a:ln w="9525">
            <a:noFill/>
            <a:miter lim="800000"/>
            <a:headEnd/>
            <a:tailEnd/>
          </a:ln>
        </p:spPr>
      </p:pic>
      <p:sp>
        <p:nvSpPr>
          <p:cNvPr id="6" name="TextBox 5"/>
          <p:cNvSpPr txBox="1"/>
          <p:nvPr/>
        </p:nvSpPr>
        <p:spPr>
          <a:xfrm>
            <a:off x="4572000" y="2133600"/>
            <a:ext cx="4267200" cy="3540125"/>
          </a:xfrm>
          <a:prstGeom prst="rect">
            <a:avLst/>
          </a:prstGeom>
          <a:noFill/>
        </p:spPr>
        <p:txBody>
          <a:bodyPr>
            <a:spAutoFit/>
          </a:bodyPr>
          <a:lstStyle/>
          <a:p>
            <a:pPr marL="352425" indent="-352425">
              <a:buFont typeface="Wingdings" pitchFamily="2" charset="2"/>
              <a:buChar char="v"/>
              <a:defRPr/>
            </a:pPr>
            <a:r>
              <a:rPr lang="en-US" sz="3200" b="1" dirty="0">
                <a:latin typeface="Arial" charset="0"/>
              </a:rPr>
              <a:t>It must be completed to     EPA &amp; USDOT standards</a:t>
            </a:r>
          </a:p>
          <a:p>
            <a:pPr marL="398463" indent="-398463">
              <a:buFont typeface="Wingdings" pitchFamily="2" charset="2"/>
              <a:buChar char="v"/>
              <a:defRPr/>
            </a:pPr>
            <a:r>
              <a:rPr lang="en-US" sz="3200" b="1" dirty="0">
                <a:latin typeface="Arial" charset="0"/>
              </a:rPr>
              <a:t>Signed, dated, and maintained for      3 years</a:t>
            </a:r>
          </a:p>
        </p:txBody>
      </p:sp>
      <p:sp>
        <p:nvSpPr>
          <p:cNvPr id="7" name="Slide Number Placeholder 6"/>
          <p:cNvSpPr>
            <a:spLocks noGrp="1"/>
          </p:cNvSpPr>
          <p:nvPr>
            <p:ph type="sldNum" sz="quarter" idx="12"/>
          </p:nvPr>
        </p:nvSpPr>
        <p:spPr/>
        <p:txBody>
          <a:bodyPr/>
          <a:lstStyle/>
          <a:p>
            <a:pPr>
              <a:defRPr/>
            </a:pPr>
            <a:fld id="{B89429B2-E39C-4728-AE3D-68D151CD7BE3}" type="slidenum">
              <a:rPr lang="en-US"/>
              <a:pPr>
                <a:defRPr/>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vsqgshipaper4119.jpg"/>
          <p:cNvPicPr>
            <a:picLocks noChangeAspect="1"/>
          </p:cNvPicPr>
          <p:nvPr/>
        </p:nvPicPr>
        <p:blipFill>
          <a:blip r:embed="rId2" cstate="print"/>
          <a:srcRect t="17778"/>
          <a:stretch>
            <a:fillRect/>
          </a:stretch>
        </p:blipFill>
        <p:spPr bwMode="auto">
          <a:xfrm>
            <a:off x="0" y="609600"/>
            <a:ext cx="4673600" cy="5638800"/>
          </a:xfrm>
          <a:prstGeom prst="rect">
            <a:avLst/>
          </a:prstGeom>
          <a:noFill/>
          <a:ln w="9525">
            <a:noFill/>
            <a:miter lim="800000"/>
            <a:headEnd/>
            <a:tailEnd/>
          </a:ln>
        </p:spPr>
      </p:pic>
      <p:sp>
        <p:nvSpPr>
          <p:cNvPr id="18435" name="TextBox 2"/>
          <p:cNvSpPr txBox="1">
            <a:spLocks noChangeArrowheads="1"/>
          </p:cNvSpPr>
          <p:nvPr/>
        </p:nvSpPr>
        <p:spPr bwMode="auto">
          <a:xfrm>
            <a:off x="4800600" y="304800"/>
            <a:ext cx="4343400" cy="5078313"/>
          </a:xfrm>
          <a:prstGeom prst="rect">
            <a:avLst/>
          </a:prstGeom>
          <a:noFill/>
          <a:ln w="9525">
            <a:noFill/>
            <a:miter lim="800000"/>
            <a:headEnd/>
            <a:tailEnd/>
          </a:ln>
        </p:spPr>
        <p:txBody>
          <a:bodyPr>
            <a:spAutoFit/>
          </a:bodyPr>
          <a:lstStyle/>
          <a:p>
            <a:r>
              <a:rPr lang="en-US" sz="3600" b="1" dirty="0" smtClean="0">
                <a:solidFill>
                  <a:srgbClr val="00B050"/>
                </a:solidFill>
              </a:rPr>
              <a:t>Is material excepted </a:t>
            </a:r>
            <a:r>
              <a:rPr lang="en-US" sz="3600" b="1" dirty="0">
                <a:solidFill>
                  <a:srgbClr val="00B050"/>
                </a:solidFill>
              </a:rPr>
              <a:t>from HW Manifest by EPA/MPCA?  </a:t>
            </a:r>
          </a:p>
          <a:p>
            <a:endParaRPr lang="en-US" sz="3600" b="1" dirty="0">
              <a:solidFill>
                <a:srgbClr val="00B050"/>
              </a:solidFill>
            </a:endParaRPr>
          </a:p>
          <a:p>
            <a:r>
              <a:rPr lang="en-US" sz="3600" b="1" dirty="0" smtClean="0">
                <a:solidFill>
                  <a:srgbClr val="00B050"/>
                </a:solidFill>
              </a:rPr>
              <a:t>But it meets DOT’s HM definition, </a:t>
            </a:r>
            <a:r>
              <a:rPr lang="en-US" sz="3600" b="1" dirty="0">
                <a:solidFill>
                  <a:srgbClr val="00B050"/>
                </a:solidFill>
              </a:rPr>
              <a:t>a </a:t>
            </a:r>
            <a:r>
              <a:rPr lang="en-US" sz="3600" b="1" dirty="0" smtClean="0">
                <a:solidFill>
                  <a:srgbClr val="FF0000"/>
                </a:solidFill>
              </a:rPr>
              <a:t> </a:t>
            </a:r>
            <a:r>
              <a:rPr lang="en-US" sz="3600" b="1" dirty="0">
                <a:solidFill>
                  <a:srgbClr val="FF0000"/>
                </a:solidFill>
              </a:rPr>
              <a:t>Shipping Paper </a:t>
            </a:r>
            <a:r>
              <a:rPr lang="en-US" sz="3600" b="1" dirty="0">
                <a:solidFill>
                  <a:srgbClr val="00B050"/>
                </a:solidFill>
              </a:rPr>
              <a:t>must be offered!</a:t>
            </a:r>
          </a:p>
        </p:txBody>
      </p:sp>
      <p:sp>
        <p:nvSpPr>
          <p:cNvPr id="4" name="Slide Number Placeholder 3"/>
          <p:cNvSpPr>
            <a:spLocks noGrp="1"/>
          </p:cNvSpPr>
          <p:nvPr>
            <p:ph type="sldNum" sz="quarter" idx="12"/>
          </p:nvPr>
        </p:nvSpPr>
        <p:spPr/>
        <p:txBody>
          <a:bodyPr/>
          <a:lstStyle/>
          <a:p>
            <a:pPr>
              <a:defRPr/>
            </a:pPr>
            <a:fld id="{15433728-263D-4890-B3DE-7F13AAE61F94}" type="slidenum">
              <a:rPr lang="en-US"/>
              <a:pPr>
                <a:defRPr/>
              </a:pPr>
              <a:t>11</a:t>
            </a:fld>
            <a:endParaRPr lang="en-US"/>
          </a:p>
        </p:txBody>
      </p:sp>
    </p:spTree>
    <p:extLst>
      <p:ext uri="{BB962C8B-B14F-4D97-AF65-F5344CB8AC3E}">
        <p14:creationId xmlns:p14="http://schemas.microsoft.com/office/powerpoint/2010/main" val="11910528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000" b="1" dirty="0" smtClean="0">
                <a:solidFill>
                  <a:schemeClr val="tx2">
                    <a:lumMod val="60000"/>
                    <a:lumOff val="40000"/>
                  </a:schemeClr>
                </a:solidFill>
              </a:rPr>
              <a:t>UHWM Identifies the Generator, All Transporters, and the TSDF</a:t>
            </a:r>
            <a:endParaRPr lang="en-US" sz="4000" b="1" dirty="0">
              <a:solidFill>
                <a:schemeClr val="tx2">
                  <a:lumMod val="60000"/>
                  <a:lumOff val="40000"/>
                </a:schemeClr>
              </a:solidFill>
            </a:endParaRPr>
          </a:p>
        </p:txBody>
      </p:sp>
      <p:pic>
        <p:nvPicPr>
          <p:cNvPr id="10243" name="Picture 2" descr="hwmanifesttop129.jpg"/>
          <p:cNvPicPr>
            <a:picLocks noChangeAspect="1"/>
          </p:cNvPicPr>
          <p:nvPr/>
        </p:nvPicPr>
        <p:blipFill>
          <a:blip r:embed="rId2" cstate="print"/>
          <a:srcRect/>
          <a:stretch>
            <a:fillRect/>
          </a:stretch>
        </p:blipFill>
        <p:spPr bwMode="auto">
          <a:xfrm>
            <a:off x="98425" y="1600200"/>
            <a:ext cx="9045575" cy="2919413"/>
          </a:xfrm>
          <a:prstGeom prst="rect">
            <a:avLst/>
          </a:prstGeom>
          <a:noFill/>
          <a:ln w="9525">
            <a:noFill/>
            <a:miter lim="800000"/>
            <a:headEnd/>
            <a:tailEnd/>
          </a:ln>
        </p:spPr>
      </p:pic>
      <p:sp>
        <p:nvSpPr>
          <p:cNvPr id="10244" name="TextBox 3"/>
          <p:cNvSpPr txBox="1">
            <a:spLocks noChangeArrowheads="1"/>
          </p:cNvSpPr>
          <p:nvPr/>
        </p:nvSpPr>
        <p:spPr bwMode="auto">
          <a:xfrm>
            <a:off x="1676400" y="1828800"/>
            <a:ext cx="2438400" cy="381000"/>
          </a:xfrm>
          <a:prstGeom prst="rect">
            <a:avLst/>
          </a:prstGeom>
          <a:noFill/>
          <a:ln w="9525">
            <a:noFill/>
            <a:miter lim="800000"/>
            <a:headEnd/>
            <a:tailEnd/>
          </a:ln>
        </p:spPr>
        <p:txBody>
          <a:bodyPr>
            <a:spAutoFit/>
          </a:bodyPr>
          <a:lstStyle/>
          <a:p>
            <a:r>
              <a:rPr lang="en-US" b="1"/>
              <a:t>MND 12345678910</a:t>
            </a:r>
          </a:p>
        </p:txBody>
      </p:sp>
      <p:sp>
        <p:nvSpPr>
          <p:cNvPr id="10245" name="TextBox 4"/>
          <p:cNvSpPr txBox="1">
            <a:spLocks noChangeArrowheads="1"/>
          </p:cNvSpPr>
          <p:nvPr/>
        </p:nvSpPr>
        <p:spPr bwMode="auto">
          <a:xfrm>
            <a:off x="533400" y="2212975"/>
            <a:ext cx="3886200" cy="830263"/>
          </a:xfrm>
          <a:prstGeom prst="rect">
            <a:avLst/>
          </a:prstGeom>
          <a:noFill/>
          <a:ln w="9525">
            <a:noFill/>
            <a:miter lim="800000"/>
            <a:headEnd/>
            <a:tailEnd/>
          </a:ln>
        </p:spPr>
        <p:txBody>
          <a:bodyPr>
            <a:spAutoFit/>
          </a:bodyPr>
          <a:lstStyle/>
          <a:p>
            <a:r>
              <a:rPr lang="en-US" sz="1600" b="1"/>
              <a:t>XYZ Company</a:t>
            </a:r>
          </a:p>
          <a:p>
            <a:r>
              <a:rPr lang="en-US" sz="1600" b="1"/>
              <a:t>123 Main St. St. Paul, MN 55155  </a:t>
            </a:r>
          </a:p>
          <a:p>
            <a:r>
              <a:rPr lang="en-US" sz="1600" b="1"/>
              <a:t>            (651) 987-6543                    </a:t>
            </a:r>
          </a:p>
        </p:txBody>
      </p:sp>
      <p:sp>
        <p:nvSpPr>
          <p:cNvPr id="10246" name="TextBox 5"/>
          <p:cNvSpPr txBox="1">
            <a:spLocks noChangeArrowheads="1"/>
          </p:cNvSpPr>
          <p:nvPr/>
        </p:nvSpPr>
        <p:spPr bwMode="auto">
          <a:xfrm>
            <a:off x="838200" y="3048000"/>
            <a:ext cx="8077200" cy="369888"/>
          </a:xfrm>
          <a:prstGeom prst="rect">
            <a:avLst/>
          </a:prstGeom>
          <a:noFill/>
          <a:ln w="9525">
            <a:noFill/>
            <a:miter lim="800000"/>
            <a:headEnd/>
            <a:tailEnd/>
          </a:ln>
        </p:spPr>
        <p:txBody>
          <a:bodyPr>
            <a:spAutoFit/>
          </a:bodyPr>
          <a:lstStyle/>
          <a:p>
            <a:r>
              <a:rPr lang="en-US" b="1"/>
              <a:t>Waste Haulers Inc.                                                          MNR34567891011 </a:t>
            </a:r>
          </a:p>
        </p:txBody>
      </p:sp>
      <p:sp>
        <p:nvSpPr>
          <p:cNvPr id="7" name="TextBox 6"/>
          <p:cNvSpPr txBox="1"/>
          <p:nvPr/>
        </p:nvSpPr>
        <p:spPr>
          <a:xfrm>
            <a:off x="457200" y="3773488"/>
            <a:ext cx="8229600" cy="739775"/>
          </a:xfrm>
          <a:prstGeom prst="rect">
            <a:avLst/>
          </a:prstGeom>
          <a:noFill/>
        </p:spPr>
        <p:txBody>
          <a:bodyPr>
            <a:spAutoFit/>
          </a:bodyPr>
          <a:lstStyle/>
          <a:p>
            <a:pPr>
              <a:defRPr/>
            </a:pPr>
            <a:r>
              <a:rPr lang="en-US" sz="1400" b="1" dirty="0">
                <a:latin typeface="Arial" charset="0"/>
              </a:rPr>
              <a:t>Do-All Disposal  Company</a:t>
            </a:r>
          </a:p>
          <a:p>
            <a:pPr marL="342900" indent="-342900">
              <a:buFontTx/>
              <a:buAutoNum type="arabicPlain" startAt="765"/>
              <a:defRPr/>
            </a:pPr>
            <a:r>
              <a:rPr lang="en-US" sz="1400" b="1" dirty="0">
                <a:latin typeface="Arial" charset="0"/>
              </a:rPr>
              <a:t>Oak St.                                                                                                        WYD567891011</a:t>
            </a:r>
          </a:p>
          <a:p>
            <a:pPr marL="342900" indent="-342900">
              <a:buFontTx/>
              <a:buAutoNum type="arabicPlain" startAt="765"/>
              <a:defRPr/>
            </a:pPr>
            <a:r>
              <a:rPr lang="en-US" sz="1400" b="1" dirty="0">
                <a:latin typeface="Arial" charset="0"/>
              </a:rPr>
              <a:t>Left Fork WY 78945</a:t>
            </a:r>
          </a:p>
        </p:txBody>
      </p:sp>
      <p:sp>
        <p:nvSpPr>
          <p:cNvPr id="10248" name="TextBox 7"/>
          <p:cNvSpPr txBox="1">
            <a:spLocks noChangeArrowheads="1"/>
          </p:cNvSpPr>
          <p:nvPr/>
        </p:nvSpPr>
        <p:spPr bwMode="auto">
          <a:xfrm>
            <a:off x="381000" y="4800600"/>
            <a:ext cx="8153400" cy="1200150"/>
          </a:xfrm>
          <a:prstGeom prst="rect">
            <a:avLst/>
          </a:prstGeom>
          <a:noFill/>
          <a:ln w="9525">
            <a:noFill/>
            <a:miter lim="800000"/>
            <a:headEnd/>
            <a:tailEnd/>
          </a:ln>
        </p:spPr>
        <p:txBody>
          <a:bodyPr>
            <a:spAutoFit/>
          </a:bodyPr>
          <a:lstStyle/>
          <a:p>
            <a:pPr algn="ctr"/>
            <a:r>
              <a:rPr lang="en-US" sz="3600" b="1" dirty="0">
                <a:solidFill>
                  <a:srgbClr val="FF0000"/>
                </a:solidFill>
              </a:rPr>
              <a:t>Make sure ALL transporters are correctly identified</a:t>
            </a:r>
          </a:p>
        </p:txBody>
      </p:sp>
      <p:sp>
        <p:nvSpPr>
          <p:cNvPr id="9" name="TextBox 8"/>
          <p:cNvSpPr txBox="1">
            <a:spLocks noChangeArrowheads="1"/>
          </p:cNvSpPr>
          <p:nvPr/>
        </p:nvSpPr>
        <p:spPr bwMode="auto">
          <a:xfrm>
            <a:off x="838200" y="3429000"/>
            <a:ext cx="8077200" cy="369888"/>
          </a:xfrm>
          <a:prstGeom prst="rect">
            <a:avLst/>
          </a:prstGeom>
          <a:noFill/>
          <a:ln w="9525">
            <a:noFill/>
            <a:miter lim="800000"/>
            <a:headEnd/>
            <a:tailEnd/>
          </a:ln>
        </p:spPr>
        <p:txBody>
          <a:bodyPr>
            <a:spAutoFit/>
          </a:bodyPr>
          <a:lstStyle/>
          <a:p>
            <a:r>
              <a:rPr lang="en-US" b="1">
                <a:solidFill>
                  <a:srgbClr val="FF0000"/>
                </a:solidFill>
              </a:rPr>
              <a:t>Haz Waste Movers, LLC                                                 SDR 23456789109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amond(in)">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381000"/>
            <a:ext cx="9144000" cy="1323975"/>
          </a:xfrm>
          <a:prstGeom prst="rect">
            <a:avLst/>
          </a:prstGeom>
          <a:noFill/>
        </p:spPr>
        <p:txBody>
          <a:bodyPr>
            <a:spAutoFit/>
          </a:bodyPr>
          <a:lstStyle/>
          <a:p>
            <a:pPr algn="ctr" fontAlgn="auto">
              <a:spcBef>
                <a:spcPts val="0"/>
              </a:spcBef>
              <a:spcAft>
                <a:spcPts val="0"/>
              </a:spcAft>
              <a:defRPr/>
            </a:pPr>
            <a:r>
              <a:rPr lang="en-US" sz="4000" b="1" dirty="0">
                <a:solidFill>
                  <a:srgbClr val="002060"/>
                </a:solidFill>
                <a:latin typeface="+mn-lt"/>
              </a:rPr>
              <a:t>Hazmat Table Gives Basic Descriptions   for Shipping Papers/Manifests </a:t>
            </a:r>
          </a:p>
        </p:txBody>
      </p:sp>
      <p:sp>
        <p:nvSpPr>
          <p:cNvPr id="11267" name="TextBox 7"/>
          <p:cNvSpPr txBox="1">
            <a:spLocks noChangeArrowheads="1"/>
          </p:cNvSpPr>
          <p:nvPr/>
        </p:nvSpPr>
        <p:spPr bwMode="auto">
          <a:xfrm>
            <a:off x="279400" y="4495800"/>
            <a:ext cx="9144000" cy="2308225"/>
          </a:xfrm>
          <a:prstGeom prst="rect">
            <a:avLst/>
          </a:prstGeom>
          <a:noFill/>
          <a:ln w="9525">
            <a:noFill/>
            <a:miter lim="800000"/>
            <a:headEnd/>
            <a:tailEnd/>
          </a:ln>
        </p:spPr>
        <p:txBody>
          <a:bodyPr>
            <a:spAutoFit/>
          </a:bodyPr>
          <a:lstStyle/>
          <a:p>
            <a:pPr marL="514350" indent="-514350">
              <a:buFont typeface="Calibri" pitchFamily="34" charset="0"/>
              <a:buAutoNum type="arabicPeriod"/>
            </a:pPr>
            <a:r>
              <a:rPr lang="en-US" sz="3600" b="1">
                <a:solidFill>
                  <a:srgbClr val="00B050"/>
                </a:solidFill>
                <a:latin typeface="Calibri" pitchFamily="34" charset="0"/>
              </a:rPr>
              <a:t>Column (4) Identification Numbers</a:t>
            </a:r>
          </a:p>
          <a:p>
            <a:pPr marL="514350" indent="-514350">
              <a:buFont typeface="Calibri" pitchFamily="34" charset="0"/>
              <a:buAutoNum type="arabicPeriod"/>
            </a:pPr>
            <a:r>
              <a:rPr lang="en-US" sz="3600" b="1">
                <a:solidFill>
                  <a:srgbClr val="00B050"/>
                </a:solidFill>
                <a:latin typeface="Calibri" pitchFamily="34" charset="0"/>
              </a:rPr>
              <a:t>Column (2) Proper Shipping Name</a:t>
            </a:r>
          </a:p>
          <a:p>
            <a:pPr marL="514350" indent="-514350">
              <a:buFont typeface="Calibri" pitchFamily="34" charset="0"/>
              <a:buAutoNum type="arabicPeriod"/>
            </a:pPr>
            <a:r>
              <a:rPr lang="en-US" sz="3600" b="1">
                <a:solidFill>
                  <a:srgbClr val="00B050"/>
                </a:solidFill>
                <a:latin typeface="Calibri" pitchFamily="34" charset="0"/>
              </a:rPr>
              <a:t>Column (3) Hazard Class/Division Number</a:t>
            </a:r>
          </a:p>
          <a:p>
            <a:pPr marL="514350" indent="-514350">
              <a:buFont typeface="Calibri" pitchFamily="34" charset="0"/>
              <a:buAutoNum type="arabicPeriod"/>
            </a:pPr>
            <a:r>
              <a:rPr lang="en-US" sz="3600" b="1">
                <a:solidFill>
                  <a:srgbClr val="00B050"/>
                </a:solidFill>
                <a:latin typeface="Calibri" pitchFamily="34" charset="0"/>
              </a:rPr>
              <a:t>Column (5) Packing Group</a:t>
            </a:r>
          </a:p>
        </p:txBody>
      </p:sp>
      <p:sp>
        <p:nvSpPr>
          <p:cNvPr id="17" name="Slide Number Placeholder 16"/>
          <p:cNvSpPr>
            <a:spLocks noGrp="1"/>
          </p:cNvSpPr>
          <p:nvPr>
            <p:ph type="sldNum" sz="quarter" idx="12"/>
          </p:nvPr>
        </p:nvSpPr>
        <p:spPr/>
        <p:txBody>
          <a:bodyPr/>
          <a:lstStyle/>
          <a:p>
            <a:pPr>
              <a:defRPr/>
            </a:pPr>
            <a:fld id="{7857CEDD-AE0B-425A-B1C5-676575C557E5}" type="slidenum">
              <a:rPr lang="en-US"/>
              <a:pPr>
                <a:defRPr/>
              </a:pPr>
              <a:t>13</a:t>
            </a:fld>
            <a:endParaRPr lang="en-US"/>
          </a:p>
        </p:txBody>
      </p:sp>
      <p:pic>
        <p:nvPicPr>
          <p:cNvPr id="11269" name="Picture 7" descr="hmtablethylacetate126.jpg"/>
          <p:cNvPicPr>
            <a:picLocks noChangeAspect="1"/>
          </p:cNvPicPr>
          <p:nvPr/>
        </p:nvPicPr>
        <p:blipFill>
          <a:blip r:embed="rId2" cstate="print"/>
          <a:srcRect r="26230"/>
          <a:stretch>
            <a:fillRect/>
          </a:stretch>
        </p:blipFill>
        <p:spPr bwMode="auto">
          <a:xfrm>
            <a:off x="-38100" y="3108325"/>
            <a:ext cx="9144000" cy="1268413"/>
          </a:xfrm>
          <a:prstGeom prst="rect">
            <a:avLst/>
          </a:prstGeom>
          <a:noFill/>
          <a:ln w="9525">
            <a:noFill/>
            <a:miter lim="800000"/>
            <a:headEnd/>
            <a:tailEnd/>
          </a:ln>
        </p:spPr>
      </p:pic>
      <p:pic>
        <p:nvPicPr>
          <p:cNvPr id="11270" name="Picture 4" descr="tableheader121.jpg"/>
          <p:cNvPicPr>
            <a:picLocks noChangeAspect="1"/>
          </p:cNvPicPr>
          <p:nvPr/>
        </p:nvPicPr>
        <p:blipFill>
          <a:blip r:embed="rId3" cstate="print"/>
          <a:srcRect/>
          <a:stretch>
            <a:fillRect/>
          </a:stretch>
        </p:blipFill>
        <p:spPr bwMode="auto">
          <a:xfrm>
            <a:off x="0" y="1600200"/>
            <a:ext cx="9144000" cy="1631950"/>
          </a:xfrm>
          <a:prstGeom prst="rect">
            <a:avLst/>
          </a:prstGeom>
          <a:noFill/>
          <a:ln w="9525">
            <a:noFill/>
            <a:miter lim="800000"/>
            <a:headEnd/>
            <a:tailEnd/>
          </a:ln>
        </p:spPr>
      </p:pic>
      <p:cxnSp>
        <p:nvCxnSpPr>
          <p:cNvPr id="16" name="Straight Connector 15"/>
          <p:cNvCxnSpPr/>
          <p:nvPr/>
        </p:nvCxnSpPr>
        <p:spPr>
          <a:xfrm flipV="1">
            <a:off x="0" y="3429000"/>
            <a:ext cx="7315200" cy="762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2000" fill="hold"/>
                                        <p:tgtEl>
                                          <p:spTgt spid="16"/>
                                        </p:tgtEl>
                                        <p:attrNameLst>
                                          <p:attrName>ppt_x</p:attrName>
                                        </p:attrNameLst>
                                      </p:cBhvr>
                                      <p:tavLst>
                                        <p:tav tm="0">
                                          <p:val>
                                            <p:strVal val="0-#ppt_w/2"/>
                                          </p:val>
                                        </p:tav>
                                        <p:tav tm="100000">
                                          <p:val>
                                            <p:strVal val="#ppt_x"/>
                                          </p:val>
                                        </p:tav>
                                      </p:tavLst>
                                    </p:anim>
                                    <p:anim calcmode="lin" valueType="num">
                                      <p:cBhvr additive="base">
                                        <p:cTn id="8" dur="20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wmanfst9b"/>
          <p:cNvPicPr>
            <a:picLocks noChangeAspect="1" noChangeArrowheads="1"/>
          </p:cNvPicPr>
          <p:nvPr/>
        </p:nvPicPr>
        <p:blipFill>
          <a:blip r:embed="rId3" cstate="print"/>
          <a:srcRect/>
          <a:stretch>
            <a:fillRect/>
          </a:stretch>
        </p:blipFill>
        <p:spPr bwMode="auto">
          <a:xfrm>
            <a:off x="0" y="2214563"/>
            <a:ext cx="9144000" cy="4795837"/>
          </a:xfrm>
          <a:prstGeom prst="rect">
            <a:avLst/>
          </a:prstGeom>
          <a:noFill/>
          <a:ln w="9525">
            <a:noFill/>
            <a:miter lim="800000"/>
            <a:headEnd/>
            <a:tailEnd/>
          </a:ln>
        </p:spPr>
      </p:pic>
      <p:sp>
        <p:nvSpPr>
          <p:cNvPr id="12291" name="Rectangle 3"/>
          <p:cNvSpPr>
            <a:spLocks noChangeArrowheads="1"/>
          </p:cNvSpPr>
          <p:nvPr/>
        </p:nvSpPr>
        <p:spPr bwMode="auto">
          <a:xfrm>
            <a:off x="6324600" y="6403975"/>
            <a:ext cx="3057525" cy="454025"/>
          </a:xfrm>
          <a:prstGeom prst="rect">
            <a:avLst/>
          </a:prstGeom>
          <a:noFill/>
          <a:ln w="12700">
            <a:noFill/>
            <a:miter lim="800000"/>
            <a:headEnd/>
            <a:tailEnd/>
          </a:ln>
        </p:spPr>
        <p:txBody>
          <a:bodyPr lIns="90488" tIns="44450" rIns="90488" bIns="44450">
            <a:spAutoFit/>
          </a:bodyPr>
          <a:lstStyle/>
          <a:p>
            <a:pPr>
              <a:spcBef>
                <a:spcPct val="50000"/>
              </a:spcBef>
            </a:pPr>
            <a:r>
              <a:rPr lang="en-US">
                <a:solidFill>
                  <a:srgbClr val="FF0000"/>
                </a:solidFill>
              </a:rPr>
              <a:t>49 CFR 172.205</a:t>
            </a:r>
          </a:p>
        </p:txBody>
      </p:sp>
      <p:sp>
        <p:nvSpPr>
          <p:cNvPr id="12292" name="Text Box 4"/>
          <p:cNvSpPr txBox="1">
            <a:spLocks noChangeArrowheads="1"/>
          </p:cNvSpPr>
          <p:nvPr/>
        </p:nvSpPr>
        <p:spPr bwMode="auto">
          <a:xfrm>
            <a:off x="519113" y="3124200"/>
            <a:ext cx="457200" cy="646113"/>
          </a:xfrm>
          <a:prstGeom prst="rect">
            <a:avLst/>
          </a:prstGeom>
          <a:noFill/>
          <a:ln w="12700">
            <a:noFill/>
            <a:miter lim="800000"/>
            <a:headEnd/>
            <a:tailEnd/>
          </a:ln>
        </p:spPr>
        <p:txBody>
          <a:bodyPr>
            <a:spAutoFit/>
          </a:bodyPr>
          <a:lstStyle/>
          <a:p>
            <a:pPr>
              <a:spcBef>
                <a:spcPct val="50000"/>
              </a:spcBef>
            </a:pPr>
            <a:r>
              <a:rPr lang="en-US" sz="3600" b="1"/>
              <a:t>X</a:t>
            </a:r>
          </a:p>
        </p:txBody>
      </p:sp>
      <p:sp>
        <p:nvSpPr>
          <p:cNvPr id="12293" name="Text Box 5"/>
          <p:cNvSpPr txBox="1">
            <a:spLocks noChangeArrowheads="1"/>
          </p:cNvSpPr>
          <p:nvPr/>
        </p:nvSpPr>
        <p:spPr bwMode="auto">
          <a:xfrm>
            <a:off x="1295400" y="2819400"/>
            <a:ext cx="7467600" cy="646113"/>
          </a:xfrm>
          <a:prstGeom prst="rect">
            <a:avLst/>
          </a:prstGeom>
          <a:noFill/>
          <a:ln w="12700">
            <a:noFill/>
            <a:miter lim="800000"/>
            <a:headEnd/>
            <a:tailEnd/>
          </a:ln>
        </p:spPr>
        <p:txBody>
          <a:bodyPr>
            <a:spAutoFit/>
          </a:bodyPr>
          <a:lstStyle/>
          <a:p>
            <a:pPr>
              <a:spcBef>
                <a:spcPct val="50000"/>
              </a:spcBef>
            </a:pPr>
            <a:r>
              <a:rPr lang="en-US" sz="3600" dirty="0">
                <a:solidFill>
                  <a:srgbClr val="FF0000"/>
                </a:solidFill>
              </a:rPr>
              <a:t>UN1170</a:t>
            </a:r>
            <a:r>
              <a:rPr lang="en-US" sz="3600" dirty="0"/>
              <a:t>, Waste ethanol, 3, PG II</a:t>
            </a:r>
          </a:p>
        </p:txBody>
      </p:sp>
      <p:sp>
        <p:nvSpPr>
          <p:cNvPr id="12294" name="Text Box 6"/>
          <p:cNvSpPr txBox="1">
            <a:spLocks noChangeArrowheads="1"/>
          </p:cNvSpPr>
          <p:nvPr/>
        </p:nvSpPr>
        <p:spPr bwMode="auto">
          <a:xfrm>
            <a:off x="519113" y="4038600"/>
            <a:ext cx="685800" cy="646113"/>
          </a:xfrm>
          <a:prstGeom prst="rect">
            <a:avLst/>
          </a:prstGeom>
          <a:noFill/>
          <a:ln w="12700">
            <a:noFill/>
            <a:miter lim="800000"/>
            <a:headEnd/>
            <a:tailEnd/>
          </a:ln>
        </p:spPr>
        <p:txBody>
          <a:bodyPr>
            <a:spAutoFit/>
          </a:bodyPr>
          <a:lstStyle/>
          <a:p>
            <a:pPr>
              <a:spcBef>
                <a:spcPct val="50000"/>
              </a:spcBef>
            </a:pPr>
            <a:r>
              <a:rPr lang="en-US" sz="3600" b="1"/>
              <a:t>X</a:t>
            </a:r>
          </a:p>
        </p:txBody>
      </p:sp>
      <p:sp>
        <p:nvSpPr>
          <p:cNvPr id="12295" name="Text Box 7"/>
          <p:cNvSpPr txBox="1">
            <a:spLocks noChangeArrowheads="1"/>
          </p:cNvSpPr>
          <p:nvPr/>
        </p:nvSpPr>
        <p:spPr bwMode="auto">
          <a:xfrm>
            <a:off x="1066800" y="3962400"/>
            <a:ext cx="8077200" cy="646113"/>
          </a:xfrm>
          <a:prstGeom prst="rect">
            <a:avLst/>
          </a:prstGeom>
          <a:noFill/>
          <a:ln w="12700">
            <a:noFill/>
            <a:miter lim="800000"/>
            <a:headEnd/>
            <a:tailEnd/>
          </a:ln>
        </p:spPr>
        <p:txBody>
          <a:bodyPr>
            <a:spAutoFit/>
          </a:bodyPr>
          <a:lstStyle/>
          <a:p>
            <a:pPr>
              <a:spcBef>
                <a:spcPct val="50000"/>
              </a:spcBef>
            </a:pPr>
            <a:r>
              <a:rPr lang="en-US" sz="3600" dirty="0">
                <a:solidFill>
                  <a:srgbClr val="FF0000"/>
                </a:solidFill>
              </a:rPr>
              <a:t>UN1173</a:t>
            </a:r>
            <a:r>
              <a:rPr lang="en-US" sz="3600" dirty="0"/>
              <a:t>, Waste ethyl acetate, 3, PG II</a:t>
            </a:r>
          </a:p>
        </p:txBody>
      </p:sp>
      <p:sp>
        <p:nvSpPr>
          <p:cNvPr id="12296" name="Rectangle 11"/>
          <p:cNvSpPr>
            <a:spLocks noGrp="1" noChangeArrowheads="1"/>
          </p:cNvSpPr>
          <p:nvPr>
            <p:ph type="title"/>
          </p:nvPr>
        </p:nvSpPr>
        <p:spPr>
          <a:xfrm>
            <a:off x="304800" y="533400"/>
            <a:ext cx="8534400" cy="1143000"/>
          </a:xfrm>
          <a:noFill/>
        </p:spPr>
        <p:txBody>
          <a:bodyPr/>
          <a:lstStyle/>
          <a:p>
            <a:pPr eaLnBrk="1" hangingPunct="1"/>
            <a:r>
              <a:rPr lang="en-US" b="1" smtClean="0">
                <a:solidFill>
                  <a:srgbClr val="00279F"/>
                </a:solidFill>
              </a:rPr>
              <a:t>Use Box 9b on Uniform HW Manifest for USDOT </a:t>
            </a:r>
            <a:br>
              <a:rPr lang="en-US" b="1" smtClean="0">
                <a:solidFill>
                  <a:srgbClr val="00279F"/>
                </a:solidFill>
              </a:rPr>
            </a:br>
            <a:r>
              <a:rPr lang="en-US" b="1" smtClean="0">
                <a:solidFill>
                  <a:srgbClr val="00279F"/>
                </a:solidFill>
              </a:rPr>
              <a:t>Shipping Description</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wmanfst101112"/>
          <p:cNvPicPr>
            <a:picLocks noChangeAspect="1" noChangeArrowheads="1"/>
          </p:cNvPicPr>
          <p:nvPr/>
        </p:nvPicPr>
        <p:blipFill>
          <a:blip r:embed="rId3" cstate="print"/>
          <a:srcRect b="23788"/>
          <a:stretch>
            <a:fillRect/>
          </a:stretch>
        </p:blipFill>
        <p:spPr bwMode="auto">
          <a:xfrm>
            <a:off x="381000" y="1447800"/>
            <a:ext cx="8382000" cy="4419600"/>
          </a:xfrm>
          <a:prstGeom prst="rect">
            <a:avLst/>
          </a:prstGeom>
          <a:noFill/>
          <a:ln w="9525">
            <a:noFill/>
            <a:miter lim="800000"/>
            <a:headEnd/>
            <a:tailEnd/>
          </a:ln>
        </p:spPr>
      </p:pic>
      <p:sp>
        <p:nvSpPr>
          <p:cNvPr id="13315" name="Rectangle 3"/>
          <p:cNvSpPr>
            <a:spLocks noGrp="1" noChangeArrowheads="1"/>
          </p:cNvSpPr>
          <p:nvPr>
            <p:ph type="title"/>
          </p:nvPr>
        </p:nvSpPr>
        <p:spPr>
          <a:noFill/>
        </p:spPr>
        <p:txBody>
          <a:bodyPr/>
          <a:lstStyle/>
          <a:p>
            <a:r>
              <a:rPr lang="en-US" sz="3600" b="1" smtClean="0">
                <a:solidFill>
                  <a:srgbClr val="00279F"/>
                </a:solidFill>
              </a:rPr>
              <a:t>Boxes 10, 11, &amp;12 Records Container Type, Quantity &amp; Unit of Measure</a:t>
            </a:r>
          </a:p>
        </p:txBody>
      </p:sp>
      <p:sp>
        <p:nvSpPr>
          <p:cNvPr id="13316" name="Rectangle 4"/>
          <p:cNvSpPr>
            <a:spLocks noChangeArrowheads="1"/>
          </p:cNvSpPr>
          <p:nvPr/>
        </p:nvSpPr>
        <p:spPr bwMode="auto">
          <a:xfrm>
            <a:off x="1143000" y="2438400"/>
            <a:ext cx="9067800" cy="396875"/>
          </a:xfrm>
          <a:prstGeom prst="rect">
            <a:avLst/>
          </a:prstGeom>
          <a:noFill/>
          <a:ln w="12700">
            <a:noFill/>
            <a:miter lim="800000"/>
            <a:headEnd/>
            <a:tailEnd/>
          </a:ln>
        </p:spPr>
        <p:txBody>
          <a:bodyPr wrap="none" anchor="ctr"/>
          <a:lstStyle/>
          <a:p>
            <a:endParaRPr lang="en-US"/>
          </a:p>
        </p:txBody>
      </p:sp>
      <p:sp>
        <p:nvSpPr>
          <p:cNvPr id="13317" name="Rectangle 5"/>
          <p:cNvSpPr>
            <a:spLocks noChangeArrowheads="1"/>
          </p:cNvSpPr>
          <p:nvPr/>
        </p:nvSpPr>
        <p:spPr bwMode="auto">
          <a:xfrm>
            <a:off x="1588" y="5257800"/>
            <a:ext cx="304800" cy="457200"/>
          </a:xfrm>
          <a:prstGeom prst="rect">
            <a:avLst/>
          </a:prstGeom>
          <a:noFill/>
          <a:ln w="12700">
            <a:noFill/>
            <a:miter lim="800000"/>
            <a:headEnd/>
            <a:tailEnd/>
          </a:ln>
        </p:spPr>
        <p:txBody>
          <a:bodyPr wrap="none" anchor="ctr"/>
          <a:lstStyle/>
          <a:p>
            <a:endParaRPr lang="en-US"/>
          </a:p>
        </p:txBody>
      </p:sp>
      <p:sp>
        <p:nvSpPr>
          <p:cNvPr id="13318" name="Rectangle 6"/>
          <p:cNvSpPr>
            <a:spLocks noChangeArrowheads="1"/>
          </p:cNvSpPr>
          <p:nvPr/>
        </p:nvSpPr>
        <p:spPr bwMode="auto">
          <a:xfrm>
            <a:off x="382588" y="3200400"/>
            <a:ext cx="228600" cy="579438"/>
          </a:xfrm>
          <a:prstGeom prst="rect">
            <a:avLst/>
          </a:prstGeom>
          <a:noFill/>
          <a:ln w="12700">
            <a:noFill/>
            <a:miter lim="800000"/>
            <a:headEnd/>
            <a:tailEnd/>
          </a:ln>
        </p:spPr>
        <p:txBody>
          <a:bodyPr wrap="none" anchor="ctr"/>
          <a:lstStyle/>
          <a:p>
            <a:endParaRPr lang="en-US"/>
          </a:p>
        </p:txBody>
      </p:sp>
      <p:sp>
        <p:nvSpPr>
          <p:cNvPr id="13319" name="Rectangle 7"/>
          <p:cNvSpPr>
            <a:spLocks noChangeArrowheads="1"/>
          </p:cNvSpPr>
          <p:nvPr/>
        </p:nvSpPr>
        <p:spPr bwMode="auto">
          <a:xfrm>
            <a:off x="457200" y="4419600"/>
            <a:ext cx="8001000" cy="579438"/>
          </a:xfrm>
          <a:prstGeom prst="rect">
            <a:avLst/>
          </a:prstGeom>
          <a:noFill/>
          <a:ln w="12700">
            <a:noFill/>
            <a:miter lim="800000"/>
            <a:headEnd/>
            <a:tailEnd/>
          </a:ln>
        </p:spPr>
        <p:txBody>
          <a:bodyPr wrap="none" anchor="ctr"/>
          <a:lstStyle/>
          <a:p>
            <a:endParaRPr lang="en-US"/>
          </a:p>
        </p:txBody>
      </p:sp>
      <p:sp>
        <p:nvSpPr>
          <p:cNvPr id="13320" name="Rectangle 8"/>
          <p:cNvSpPr>
            <a:spLocks noChangeArrowheads="1"/>
          </p:cNvSpPr>
          <p:nvPr/>
        </p:nvSpPr>
        <p:spPr bwMode="auto">
          <a:xfrm>
            <a:off x="992188" y="3886200"/>
            <a:ext cx="7162800" cy="579438"/>
          </a:xfrm>
          <a:prstGeom prst="rect">
            <a:avLst/>
          </a:prstGeom>
          <a:noFill/>
          <a:ln w="12700">
            <a:noFill/>
            <a:miter lim="800000"/>
            <a:headEnd/>
            <a:tailEnd/>
          </a:ln>
        </p:spPr>
        <p:txBody>
          <a:bodyPr wrap="none" anchor="ctr"/>
          <a:lstStyle/>
          <a:p>
            <a:endParaRPr lang="en-US"/>
          </a:p>
        </p:txBody>
      </p:sp>
      <p:sp>
        <p:nvSpPr>
          <p:cNvPr id="13321" name="Rectangle 9"/>
          <p:cNvSpPr>
            <a:spLocks noChangeArrowheads="1"/>
          </p:cNvSpPr>
          <p:nvPr/>
        </p:nvSpPr>
        <p:spPr bwMode="auto">
          <a:xfrm>
            <a:off x="915988" y="5334000"/>
            <a:ext cx="8153400" cy="457200"/>
          </a:xfrm>
          <a:prstGeom prst="rect">
            <a:avLst/>
          </a:prstGeom>
          <a:noFill/>
          <a:ln w="12700">
            <a:noFill/>
            <a:miter lim="800000"/>
            <a:headEnd/>
            <a:tailEnd/>
          </a:ln>
        </p:spPr>
        <p:txBody>
          <a:bodyPr wrap="none" anchor="ctr"/>
          <a:lstStyle/>
          <a:p>
            <a:endParaRPr lang="en-US"/>
          </a:p>
        </p:txBody>
      </p:sp>
      <p:sp>
        <p:nvSpPr>
          <p:cNvPr id="13322" name="Rectangle 10"/>
          <p:cNvSpPr>
            <a:spLocks noChangeArrowheads="1"/>
          </p:cNvSpPr>
          <p:nvPr/>
        </p:nvSpPr>
        <p:spPr bwMode="auto">
          <a:xfrm>
            <a:off x="992188" y="4572000"/>
            <a:ext cx="7239000" cy="519113"/>
          </a:xfrm>
          <a:prstGeom prst="rect">
            <a:avLst/>
          </a:prstGeom>
          <a:noFill/>
          <a:ln w="12700">
            <a:noFill/>
            <a:miter lim="800000"/>
            <a:headEnd/>
            <a:tailEnd/>
          </a:ln>
        </p:spPr>
        <p:txBody>
          <a:bodyPr wrap="none" anchor="ctr"/>
          <a:lstStyle/>
          <a:p>
            <a:endParaRPr lang="en-US"/>
          </a:p>
        </p:txBody>
      </p:sp>
      <p:sp>
        <p:nvSpPr>
          <p:cNvPr id="13323" name="Rectangle 11"/>
          <p:cNvSpPr>
            <a:spLocks noChangeArrowheads="1"/>
          </p:cNvSpPr>
          <p:nvPr/>
        </p:nvSpPr>
        <p:spPr bwMode="auto">
          <a:xfrm>
            <a:off x="6016625" y="6319838"/>
            <a:ext cx="3057525" cy="466725"/>
          </a:xfrm>
          <a:prstGeom prst="rect">
            <a:avLst/>
          </a:prstGeom>
          <a:noFill/>
          <a:ln w="12700">
            <a:noFill/>
            <a:miter lim="800000"/>
            <a:headEnd/>
            <a:tailEnd/>
          </a:ln>
        </p:spPr>
        <p:txBody>
          <a:bodyPr lIns="90488" tIns="44450" rIns="90488" bIns="44450">
            <a:spAutoFit/>
          </a:bodyPr>
          <a:lstStyle/>
          <a:p>
            <a:pPr>
              <a:spcBef>
                <a:spcPct val="50000"/>
              </a:spcBef>
            </a:pPr>
            <a:r>
              <a:rPr lang="en-US">
                <a:solidFill>
                  <a:schemeClr val="tx2"/>
                </a:solidFill>
              </a:rPr>
              <a:t>49 CFR 172.205</a:t>
            </a:r>
          </a:p>
        </p:txBody>
      </p:sp>
      <p:sp>
        <p:nvSpPr>
          <p:cNvPr id="13324" name="Rectangle 12"/>
          <p:cNvSpPr>
            <a:spLocks noChangeArrowheads="1"/>
          </p:cNvSpPr>
          <p:nvPr/>
        </p:nvSpPr>
        <p:spPr bwMode="auto">
          <a:xfrm>
            <a:off x="4567238" y="2281238"/>
            <a:ext cx="2524125" cy="454025"/>
          </a:xfrm>
          <a:prstGeom prst="rect">
            <a:avLst/>
          </a:prstGeom>
          <a:noFill/>
          <a:ln w="12700">
            <a:noFill/>
            <a:miter lim="800000"/>
            <a:headEnd/>
            <a:tailEnd/>
          </a:ln>
        </p:spPr>
        <p:txBody>
          <a:bodyPr lIns="90488" tIns="44450" rIns="90488" bIns="44450">
            <a:spAutoFit/>
          </a:bodyPr>
          <a:lstStyle/>
          <a:p>
            <a:pPr algn="ctr">
              <a:spcBef>
                <a:spcPct val="50000"/>
              </a:spcBef>
            </a:pPr>
            <a:endParaRPr lang="en-US"/>
          </a:p>
        </p:txBody>
      </p:sp>
      <p:sp>
        <p:nvSpPr>
          <p:cNvPr id="13325" name="Rectangle 13"/>
          <p:cNvSpPr>
            <a:spLocks noChangeArrowheads="1"/>
          </p:cNvSpPr>
          <p:nvPr/>
        </p:nvSpPr>
        <p:spPr bwMode="auto">
          <a:xfrm>
            <a:off x="5178425" y="2814638"/>
            <a:ext cx="2143125" cy="393700"/>
          </a:xfrm>
          <a:prstGeom prst="rect">
            <a:avLst/>
          </a:prstGeom>
          <a:noFill/>
          <a:ln w="12700">
            <a:noFill/>
            <a:miter lim="800000"/>
            <a:headEnd/>
            <a:tailEnd/>
          </a:ln>
        </p:spPr>
        <p:txBody>
          <a:bodyPr lIns="90488" tIns="44450" rIns="90488" bIns="44450">
            <a:spAutoFit/>
          </a:bodyPr>
          <a:lstStyle/>
          <a:p>
            <a:pPr>
              <a:spcBef>
                <a:spcPct val="50000"/>
              </a:spcBef>
            </a:pPr>
            <a:endParaRPr lang="en-US" sz="2000"/>
          </a:p>
        </p:txBody>
      </p:sp>
      <p:sp>
        <p:nvSpPr>
          <p:cNvPr id="13326" name="Rectangle 14"/>
          <p:cNvSpPr>
            <a:spLocks noChangeArrowheads="1"/>
          </p:cNvSpPr>
          <p:nvPr/>
        </p:nvSpPr>
        <p:spPr bwMode="auto">
          <a:xfrm>
            <a:off x="7007225" y="2509838"/>
            <a:ext cx="1000125" cy="393700"/>
          </a:xfrm>
          <a:prstGeom prst="rect">
            <a:avLst/>
          </a:prstGeom>
          <a:noFill/>
          <a:ln w="12700">
            <a:noFill/>
            <a:miter lim="800000"/>
            <a:headEnd/>
            <a:tailEnd/>
          </a:ln>
        </p:spPr>
        <p:txBody>
          <a:bodyPr lIns="90488" tIns="44450" rIns="90488" bIns="44450">
            <a:spAutoFit/>
          </a:bodyPr>
          <a:lstStyle/>
          <a:p>
            <a:pPr>
              <a:spcBef>
                <a:spcPct val="50000"/>
              </a:spcBef>
            </a:pPr>
            <a:r>
              <a:rPr lang="en-US" sz="2000"/>
              <a:t> </a:t>
            </a:r>
          </a:p>
        </p:txBody>
      </p:sp>
      <p:sp>
        <p:nvSpPr>
          <p:cNvPr id="13327" name="Rectangle 15"/>
          <p:cNvSpPr>
            <a:spLocks noChangeArrowheads="1"/>
          </p:cNvSpPr>
          <p:nvPr/>
        </p:nvSpPr>
        <p:spPr bwMode="auto">
          <a:xfrm>
            <a:off x="2359025" y="3271838"/>
            <a:ext cx="542925" cy="454025"/>
          </a:xfrm>
          <a:prstGeom prst="rect">
            <a:avLst/>
          </a:prstGeom>
          <a:noFill/>
          <a:ln w="12700">
            <a:noFill/>
            <a:miter lim="800000"/>
            <a:headEnd/>
            <a:tailEnd/>
          </a:ln>
        </p:spPr>
        <p:txBody>
          <a:bodyPr lIns="90488" tIns="44450" rIns="90488" bIns="44450">
            <a:spAutoFit/>
          </a:bodyPr>
          <a:lstStyle/>
          <a:p>
            <a:pPr>
              <a:spcBef>
                <a:spcPct val="50000"/>
              </a:spcBef>
            </a:pPr>
            <a:endParaRPr lang="en-US"/>
          </a:p>
        </p:txBody>
      </p:sp>
      <p:sp>
        <p:nvSpPr>
          <p:cNvPr id="13328" name="Rectangle 16"/>
          <p:cNvSpPr>
            <a:spLocks noChangeArrowheads="1"/>
          </p:cNvSpPr>
          <p:nvPr/>
        </p:nvSpPr>
        <p:spPr bwMode="auto">
          <a:xfrm>
            <a:off x="4645025" y="3271838"/>
            <a:ext cx="1914525" cy="454025"/>
          </a:xfrm>
          <a:prstGeom prst="rect">
            <a:avLst/>
          </a:prstGeom>
          <a:noFill/>
          <a:ln w="12700">
            <a:noFill/>
            <a:miter lim="800000"/>
            <a:headEnd/>
            <a:tailEnd/>
          </a:ln>
        </p:spPr>
        <p:txBody>
          <a:bodyPr lIns="90488" tIns="44450" rIns="90488" bIns="44450">
            <a:spAutoFit/>
          </a:bodyPr>
          <a:lstStyle/>
          <a:p>
            <a:pPr>
              <a:spcBef>
                <a:spcPct val="50000"/>
              </a:spcBef>
            </a:pPr>
            <a:r>
              <a:rPr lang="en-US"/>
              <a:t>       </a:t>
            </a:r>
          </a:p>
        </p:txBody>
      </p:sp>
      <p:sp>
        <p:nvSpPr>
          <p:cNvPr id="13329" name="Rectangle 17"/>
          <p:cNvSpPr>
            <a:spLocks noChangeArrowheads="1"/>
          </p:cNvSpPr>
          <p:nvPr/>
        </p:nvSpPr>
        <p:spPr bwMode="auto">
          <a:xfrm>
            <a:off x="7083425" y="3195638"/>
            <a:ext cx="847725" cy="454025"/>
          </a:xfrm>
          <a:prstGeom prst="rect">
            <a:avLst/>
          </a:prstGeom>
          <a:noFill/>
          <a:ln w="12700">
            <a:noFill/>
            <a:miter lim="800000"/>
            <a:headEnd/>
            <a:tailEnd/>
          </a:ln>
        </p:spPr>
        <p:txBody>
          <a:bodyPr lIns="90488" tIns="44450" rIns="90488" bIns="44450">
            <a:spAutoFit/>
          </a:bodyPr>
          <a:lstStyle/>
          <a:p>
            <a:pPr>
              <a:spcBef>
                <a:spcPct val="50000"/>
              </a:spcBef>
            </a:pPr>
            <a:r>
              <a:rPr lang="en-US"/>
              <a:t>    </a:t>
            </a:r>
          </a:p>
        </p:txBody>
      </p:sp>
      <p:sp>
        <p:nvSpPr>
          <p:cNvPr id="13330" name="Rectangle 18"/>
          <p:cNvSpPr>
            <a:spLocks noChangeArrowheads="1"/>
          </p:cNvSpPr>
          <p:nvPr/>
        </p:nvSpPr>
        <p:spPr bwMode="auto">
          <a:xfrm>
            <a:off x="5026025" y="3881438"/>
            <a:ext cx="1304925" cy="454025"/>
          </a:xfrm>
          <a:prstGeom prst="rect">
            <a:avLst/>
          </a:prstGeom>
          <a:noFill/>
          <a:ln w="12700">
            <a:noFill/>
            <a:miter lim="800000"/>
            <a:headEnd/>
            <a:tailEnd/>
          </a:ln>
        </p:spPr>
        <p:txBody>
          <a:bodyPr lIns="90488" tIns="44450" rIns="90488" bIns="44450">
            <a:spAutoFit/>
          </a:bodyPr>
          <a:lstStyle/>
          <a:p>
            <a:pPr>
              <a:spcBef>
                <a:spcPct val="50000"/>
              </a:spcBef>
            </a:pPr>
            <a:r>
              <a:rPr lang="en-US"/>
              <a:t>    </a:t>
            </a:r>
          </a:p>
        </p:txBody>
      </p:sp>
      <p:sp>
        <p:nvSpPr>
          <p:cNvPr id="13331" name="Rectangle 19"/>
          <p:cNvSpPr>
            <a:spLocks noChangeArrowheads="1"/>
          </p:cNvSpPr>
          <p:nvPr/>
        </p:nvSpPr>
        <p:spPr bwMode="auto">
          <a:xfrm>
            <a:off x="7159625" y="3881438"/>
            <a:ext cx="771525" cy="454025"/>
          </a:xfrm>
          <a:prstGeom prst="rect">
            <a:avLst/>
          </a:prstGeom>
          <a:noFill/>
          <a:ln w="12700">
            <a:noFill/>
            <a:miter lim="800000"/>
            <a:headEnd/>
            <a:tailEnd/>
          </a:ln>
        </p:spPr>
        <p:txBody>
          <a:bodyPr lIns="90488" tIns="44450" rIns="90488" bIns="44450">
            <a:spAutoFit/>
          </a:bodyPr>
          <a:lstStyle/>
          <a:p>
            <a:pPr>
              <a:spcBef>
                <a:spcPct val="50000"/>
              </a:spcBef>
            </a:pPr>
            <a:r>
              <a:rPr lang="en-US"/>
              <a:t>   </a:t>
            </a:r>
          </a:p>
        </p:txBody>
      </p:sp>
      <p:sp>
        <p:nvSpPr>
          <p:cNvPr id="13332" name="Text Box 20"/>
          <p:cNvSpPr txBox="1">
            <a:spLocks noChangeArrowheads="1"/>
          </p:cNvSpPr>
          <p:nvPr/>
        </p:nvSpPr>
        <p:spPr bwMode="auto">
          <a:xfrm>
            <a:off x="2057400" y="2971800"/>
            <a:ext cx="1066800" cy="519113"/>
          </a:xfrm>
          <a:prstGeom prst="rect">
            <a:avLst/>
          </a:prstGeom>
          <a:noFill/>
          <a:ln w="12700">
            <a:noFill/>
            <a:miter lim="800000"/>
            <a:headEnd/>
            <a:tailEnd/>
          </a:ln>
        </p:spPr>
        <p:txBody>
          <a:bodyPr>
            <a:spAutoFit/>
          </a:bodyPr>
          <a:lstStyle/>
          <a:p>
            <a:pPr>
              <a:spcBef>
                <a:spcPct val="50000"/>
              </a:spcBef>
            </a:pPr>
            <a:r>
              <a:rPr lang="en-US" sz="2800">
                <a:solidFill>
                  <a:srgbClr val="003399"/>
                </a:solidFill>
              </a:rPr>
              <a:t>DM</a:t>
            </a:r>
          </a:p>
        </p:txBody>
      </p:sp>
      <p:sp>
        <p:nvSpPr>
          <p:cNvPr id="13333" name="Text Box 21"/>
          <p:cNvSpPr txBox="1">
            <a:spLocks noChangeArrowheads="1"/>
          </p:cNvSpPr>
          <p:nvPr/>
        </p:nvSpPr>
        <p:spPr bwMode="auto">
          <a:xfrm>
            <a:off x="3352800" y="2895600"/>
            <a:ext cx="1371600" cy="579438"/>
          </a:xfrm>
          <a:prstGeom prst="rect">
            <a:avLst/>
          </a:prstGeom>
          <a:noFill/>
          <a:ln w="12700">
            <a:noFill/>
            <a:miter lim="800000"/>
            <a:headEnd/>
            <a:tailEnd/>
          </a:ln>
        </p:spPr>
        <p:txBody>
          <a:bodyPr>
            <a:spAutoFit/>
          </a:bodyPr>
          <a:lstStyle/>
          <a:p>
            <a:pPr>
              <a:spcBef>
                <a:spcPct val="50000"/>
              </a:spcBef>
            </a:pPr>
            <a:r>
              <a:rPr lang="en-US" sz="3200">
                <a:solidFill>
                  <a:srgbClr val="003399"/>
                </a:solidFill>
              </a:rPr>
              <a:t>3500</a:t>
            </a:r>
          </a:p>
        </p:txBody>
      </p:sp>
      <p:sp>
        <p:nvSpPr>
          <p:cNvPr id="13334" name="Text Box 22"/>
          <p:cNvSpPr txBox="1">
            <a:spLocks noChangeArrowheads="1"/>
          </p:cNvSpPr>
          <p:nvPr/>
        </p:nvSpPr>
        <p:spPr bwMode="auto">
          <a:xfrm>
            <a:off x="4953000" y="2895600"/>
            <a:ext cx="457200" cy="579438"/>
          </a:xfrm>
          <a:prstGeom prst="rect">
            <a:avLst/>
          </a:prstGeom>
          <a:noFill/>
          <a:ln w="12700">
            <a:noFill/>
            <a:miter lim="800000"/>
            <a:headEnd/>
            <a:tailEnd/>
          </a:ln>
        </p:spPr>
        <p:txBody>
          <a:bodyPr>
            <a:spAutoFit/>
          </a:bodyPr>
          <a:lstStyle/>
          <a:p>
            <a:pPr>
              <a:spcBef>
                <a:spcPct val="50000"/>
              </a:spcBef>
            </a:pPr>
            <a:r>
              <a:rPr lang="en-US" sz="3200">
                <a:solidFill>
                  <a:srgbClr val="003399"/>
                </a:solidFill>
              </a:rPr>
              <a:t>G</a:t>
            </a:r>
          </a:p>
        </p:txBody>
      </p:sp>
      <p:sp>
        <p:nvSpPr>
          <p:cNvPr id="13335" name="Text Box 23"/>
          <p:cNvSpPr txBox="1">
            <a:spLocks noChangeArrowheads="1"/>
          </p:cNvSpPr>
          <p:nvPr/>
        </p:nvSpPr>
        <p:spPr bwMode="auto">
          <a:xfrm>
            <a:off x="838200" y="3962400"/>
            <a:ext cx="457200" cy="579438"/>
          </a:xfrm>
          <a:prstGeom prst="rect">
            <a:avLst/>
          </a:prstGeom>
          <a:noFill/>
          <a:ln w="12700">
            <a:noFill/>
            <a:miter lim="800000"/>
            <a:headEnd/>
            <a:tailEnd/>
          </a:ln>
        </p:spPr>
        <p:txBody>
          <a:bodyPr>
            <a:spAutoFit/>
          </a:bodyPr>
          <a:lstStyle/>
          <a:p>
            <a:pPr>
              <a:spcBef>
                <a:spcPct val="50000"/>
              </a:spcBef>
            </a:pPr>
            <a:r>
              <a:rPr lang="en-US" sz="3200">
                <a:solidFill>
                  <a:srgbClr val="003399"/>
                </a:solidFill>
              </a:rPr>
              <a:t>8</a:t>
            </a:r>
          </a:p>
        </p:txBody>
      </p:sp>
      <p:sp>
        <p:nvSpPr>
          <p:cNvPr id="13336" name="Text Box 24"/>
          <p:cNvSpPr txBox="1">
            <a:spLocks noChangeArrowheads="1"/>
          </p:cNvSpPr>
          <p:nvPr/>
        </p:nvSpPr>
        <p:spPr bwMode="auto">
          <a:xfrm>
            <a:off x="2133600" y="4038600"/>
            <a:ext cx="914400" cy="584200"/>
          </a:xfrm>
          <a:prstGeom prst="rect">
            <a:avLst/>
          </a:prstGeom>
          <a:noFill/>
          <a:ln w="12700">
            <a:noFill/>
            <a:miter lim="800000"/>
            <a:headEnd/>
            <a:tailEnd/>
          </a:ln>
        </p:spPr>
        <p:txBody>
          <a:bodyPr>
            <a:spAutoFit/>
          </a:bodyPr>
          <a:lstStyle/>
          <a:p>
            <a:pPr>
              <a:spcBef>
                <a:spcPct val="50000"/>
              </a:spcBef>
            </a:pPr>
            <a:r>
              <a:rPr lang="en-US" sz="3200">
                <a:solidFill>
                  <a:srgbClr val="003399"/>
                </a:solidFill>
              </a:rPr>
              <a:t>DM</a:t>
            </a:r>
          </a:p>
        </p:txBody>
      </p:sp>
      <p:sp>
        <p:nvSpPr>
          <p:cNvPr id="13337" name="Text Box 25"/>
          <p:cNvSpPr txBox="1">
            <a:spLocks noChangeArrowheads="1"/>
          </p:cNvSpPr>
          <p:nvPr/>
        </p:nvSpPr>
        <p:spPr bwMode="auto">
          <a:xfrm>
            <a:off x="3276600" y="4114800"/>
            <a:ext cx="990600" cy="579438"/>
          </a:xfrm>
          <a:prstGeom prst="rect">
            <a:avLst/>
          </a:prstGeom>
          <a:noFill/>
          <a:ln w="12700">
            <a:noFill/>
            <a:miter lim="800000"/>
            <a:headEnd/>
            <a:tailEnd/>
          </a:ln>
        </p:spPr>
        <p:txBody>
          <a:bodyPr>
            <a:spAutoFit/>
          </a:bodyPr>
          <a:lstStyle/>
          <a:p>
            <a:pPr>
              <a:spcBef>
                <a:spcPct val="50000"/>
              </a:spcBef>
            </a:pPr>
            <a:r>
              <a:rPr lang="en-US" sz="3200">
                <a:solidFill>
                  <a:srgbClr val="003399"/>
                </a:solidFill>
              </a:rPr>
              <a:t>108</a:t>
            </a:r>
          </a:p>
        </p:txBody>
      </p:sp>
      <p:sp>
        <p:nvSpPr>
          <p:cNvPr id="13338" name="Text Box 26"/>
          <p:cNvSpPr txBox="1">
            <a:spLocks noChangeArrowheads="1"/>
          </p:cNvSpPr>
          <p:nvPr/>
        </p:nvSpPr>
        <p:spPr bwMode="auto">
          <a:xfrm>
            <a:off x="4800600" y="3962400"/>
            <a:ext cx="533400" cy="579438"/>
          </a:xfrm>
          <a:prstGeom prst="rect">
            <a:avLst/>
          </a:prstGeom>
          <a:noFill/>
          <a:ln w="12700">
            <a:noFill/>
            <a:miter lim="800000"/>
            <a:headEnd/>
            <a:tailEnd/>
          </a:ln>
        </p:spPr>
        <p:txBody>
          <a:bodyPr>
            <a:spAutoFit/>
          </a:bodyPr>
          <a:lstStyle/>
          <a:p>
            <a:pPr>
              <a:spcBef>
                <a:spcPct val="50000"/>
              </a:spcBef>
            </a:pPr>
            <a:r>
              <a:rPr lang="en-US" sz="3200">
                <a:solidFill>
                  <a:srgbClr val="003399"/>
                </a:solidFill>
              </a:rPr>
              <a:t>L</a:t>
            </a:r>
          </a:p>
        </p:txBody>
      </p:sp>
      <p:sp>
        <p:nvSpPr>
          <p:cNvPr id="13339" name="Text Box 27"/>
          <p:cNvSpPr txBox="1">
            <a:spLocks noChangeArrowheads="1"/>
          </p:cNvSpPr>
          <p:nvPr/>
        </p:nvSpPr>
        <p:spPr bwMode="auto">
          <a:xfrm>
            <a:off x="914400" y="2895600"/>
            <a:ext cx="838200" cy="519113"/>
          </a:xfrm>
          <a:prstGeom prst="rect">
            <a:avLst/>
          </a:prstGeom>
          <a:noFill/>
          <a:ln w="12700">
            <a:noFill/>
            <a:miter lim="800000"/>
            <a:headEnd/>
            <a:tailEnd/>
          </a:ln>
        </p:spPr>
        <p:txBody>
          <a:bodyPr>
            <a:spAutoFit/>
          </a:bodyPr>
          <a:lstStyle/>
          <a:p>
            <a:pPr>
              <a:spcBef>
                <a:spcPct val="50000"/>
              </a:spcBef>
            </a:pPr>
            <a:r>
              <a:rPr lang="en-US" sz="2800">
                <a:solidFill>
                  <a:srgbClr val="003399"/>
                </a:solidFill>
              </a:rPr>
              <a:t>12</a:t>
            </a:r>
          </a:p>
        </p:txBody>
      </p:sp>
      <p:sp>
        <p:nvSpPr>
          <p:cNvPr id="13340" name="TextBox 27"/>
          <p:cNvSpPr txBox="1">
            <a:spLocks noChangeArrowheads="1"/>
          </p:cNvSpPr>
          <p:nvPr/>
        </p:nvSpPr>
        <p:spPr bwMode="auto">
          <a:xfrm>
            <a:off x="5638800" y="2286000"/>
            <a:ext cx="914400" cy="400050"/>
          </a:xfrm>
          <a:prstGeom prst="rect">
            <a:avLst/>
          </a:prstGeom>
          <a:noFill/>
          <a:ln w="9525">
            <a:noFill/>
            <a:miter lim="800000"/>
            <a:headEnd/>
            <a:tailEnd/>
          </a:ln>
        </p:spPr>
        <p:txBody>
          <a:bodyPr>
            <a:spAutoFit/>
          </a:bodyPr>
          <a:lstStyle/>
          <a:p>
            <a:r>
              <a:rPr lang="en-US" sz="2000" b="1"/>
              <a:t>D001</a:t>
            </a:r>
          </a:p>
        </p:txBody>
      </p:sp>
      <p:sp>
        <p:nvSpPr>
          <p:cNvPr id="13341" name="TextBox 28"/>
          <p:cNvSpPr txBox="1">
            <a:spLocks noChangeArrowheads="1"/>
          </p:cNvSpPr>
          <p:nvPr/>
        </p:nvSpPr>
        <p:spPr bwMode="auto">
          <a:xfrm>
            <a:off x="5638800" y="3581400"/>
            <a:ext cx="914400" cy="400050"/>
          </a:xfrm>
          <a:prstGeom prst="rect">
            <a:avLst/>
          </a:prstGeom>
          <a:noFill/>
          <a:ln w="9525">
            <a:noFill/>
            <a:miter lim="800000"/>
            <a:headEnd/>
            <a:tailEnd/>
          </a:ln>
        </p:spPr>
        <p:txBody>
          <a:bodyPr>
            <a:spAutoFit/>
          </a:bodyPr>
          <a:lstStyle/>
          <a:p>
            <a:r>
              <a:rPr lang="en-US" sz="2000" b="1"/>
              <a:t>D001</a:t>
            </a:r>
          </a:p>
        </p:txBody>
      </p:sp>
      <p:sp>
        <p:nvSpPr>
          <p:cNvPr id="13342" name="TextBox 29"/>
          <p:cNvSpPr txBox="1">
            <a:spLocks noChangeArrowheads="1"/>
          </p:cNvSpPr>
          <p:nvPr/>
        </p:nvSpPr>
        <p:spPr bwMode="auto">
          <a:xfrm>
            <a:off x="609600" y="4876800"/>
            <a:ext cx="8077200" cy="646113"/>
          </a:xfrm>
          <a:prstGeom prst="rect">
            <a:avLst/>
          </a:prstGeom>
          <a:noFill/>
          <a:ln w="9525">
            <a:noFill/>
            <a:miter lim="800000"/>
            <a:headEnd/>
            <a:tailEnd/>
          </a:ln>
        </p:spPr>
        <p:txBody>
          <a:bodyPr>
            <a:spAutoFit/>
          </a:bodyPr>
          <a:lstStyle/>
          <a:p>
            <a:r>
              <a:rPr lang="en-US" sz="3600" b="1">
                <a:solidFill>
                  <a:srgbClr val="FF0000"/>
                </a:solidFill>
              </a:rPr>
              <a:t>Box 13 is EPA Waste Code Numbers</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wmanfst1517"/>
          <p:cNvPicPr>
            <a:picLocks noChangeAspect="1" noChangeArrowheads="1"/>
          </p:cNvPicPr>
          <p:nvPr/>
        </p:nvPicPr>
        <p:blipFill>
          <a:blip r:embed="rId3" cstate="print"/>
          <a:srcRect/>
          <a:stretch>
            <a:fillRect/>
          </a:stretch>
        </p:blipFill>
        <p:spPr bwMode="auto">
          <a:xfrm>
            <a:off x="381000" y="1916113"/>
            <a:ext cx="8382000" cy="4940300"/>
          </a:xfrm>
          <a:prstGeom prst="rect">
            <a:avLst/>
          </a:prstGeom>
          <a:noFill/>
          <a:ln w="9525">
            <a:noFill/>
            <a:miter lim="800000"/>
            <a:headEnd/>
            <a:tailEnd/>
          </a:ln>
        </p:spPr>
      </p:pic>
      <p:sp>
        <p:nvSpPr>
          <p:cNvPr id="249859" name="Rectangle 3"/>
          <p:cNvSpPr>
            <a:spLocks noGrp="1" noChangeArrowheads="1"/>
          </p:cNvSpPr>
          <p:nvPr>
            <p:ph type="title"/>
          </p:nvPr>
        </p:nvSpPr>
        <p:spPr/>
        <p:txBody>
          <a:bodyPr/>
          <a:lstStyle/>
          <a:p>
            <a:pPr eaLnBrk="1" hangingPunct="1">
              <a:defRPr/>
            </a:pPr>
            <a:r>
              <a:rPr lang="en-US" b="1" dirty="0" smtClean="0">
                <a:solidFill>
                  <a:srgbClr val="114FFB"/>
                </a:solidFill>
                <a:effectLst>
                  <a:outerShdw blurRad="38100" dist="38100" dir="2700000" algn="tl">
                    <a:srgbClr val="C0C0C0"/>
                  </a:outerShdw>
                </a:effectLst>
                <a:latin typeface="Monotype Corsiva" pitchFamily="66" charset="0"/>
              </a:rPr>
              <a:t>Handwritten Signatures</a:t>
            </a:r>
            <a:r>
              <a:rPr lang="en-US" b="1" dirty="0" smtClean="0">
                <a:solidFill>
                  <a:srgbClr val="114FFB"/>
                </a:solidFill>
                <a:effectLst>
                  <a:outerShdw blurRad="38100" dist="38100" dir="2700000" algn="tl">
                    <a:srgbClr val="C0C0C0"/>
                  </a:outerShdw>
                </a:effectLst>
              </a:rPr>
              <a:t>          Required on HW Manifests</a:t>
            </a:r>
          </a:p>
        </p:txBody>
      </p:sp>
      <p:sp>
        <p:nvSpPr>
          <p:cNvPr id="14340" name="Text Box 5"/>
          <p:cNvSpPr txBox="1">
            <a:spLocks noChangeArrowheads="1"/>
          </p:cNvSpPr>
          <p:nvPr/>
        </p:nvSpPr>
        <p:spPr bwMode="auto">
          <a:xfrm>
            <a:off x="1066800" y="5562600"/>
            <a:ext cx="2819400" cy="457200"/>
          </a:xfrm>
          <a:prstGeom prst="rect">
            <a:avLst/>
          </a:prstGeom>
          <a:noFill/>
          <a:ln w="12700">
            <a:noFill/>
            <a:miter lim="800000"/>
            <a:headEnd/>
            <a:tailEnd/>
          </a:ln>
        </p:spPr>
        <p:txBody>
          <a:bodyPr>
            <a:spAutoFit/>
          </a:bodyPr>
          <a:lstStyle/>
          <a:p>
            <a:pPr>
              <a:spcBef>
                <a:spcPct val="50000"/>
              </a:spcBef>
            </a:pPr>
            <a:endParaRPr lang="en-US"/>
          </a:p>
        </p:txBody>
      </p:sp>
      <p:sp>
        <p:nvSpPr>
          <p:cNvPr id="14341" name="Text Box 6"/>
          <p:cNvSpPr txBox="1">
            <a:spLocks noChangeArrowheads="1"/>
          </p:cNvSpPr>
          <p:nvPr/>
        </p:nvSpPr>
        <p:spPr bwMode="auto">
          <a:xfrm>
            <a:off x="609600" y="2514600"/>
            <a:ext cx="3581400" cy="396875"/>
          </a:xfrm>
          <a:prstGeom prst="rect">
            <a:avLst/>
          </a:prstGeom>
          <a:noFill/>
          <a:ln w="12700">
            <a:noFill/>
            <a:miter lim="800000"/>
            <a:headEnd/>
            <a:tailEnd/>
          </a:ln>
        </p:spPr>
        <p:txBody>
          <a:bodyPr>
            <a:spAutoFit/>
          </a:bodyPr>
          <a:lstStyle/>
          <a:p>
            <a:pPr>
              <a:spcBef>
                <a:spcPct val="50000"/>
              </a:spcBef>
            </a:pPr>
            <a:r>
              <a:rPr lang="en-US" sz="2000">
                <a:latin typeface="Rockwell Extra Bold"/>
              </a:rPr>
              <a:t>George Washington</a:t>
            </a:r>
          </a:p>
        </p:txBody>
      </p:sp>
      <p:sp>
        <p:nvSpPr>
          <p:cNvPr id="14342" name="Text Box 7"/>
          <p:cNvSpPr txBox="1">
            <a:spLocks noChangeArrowheads="1"/>
          </p:cNvSpPr>
          <p:nvPr/>
        </p:nvSpPr>
        <p:spPr bwMode="auto">
          <a:xfrm>
            <a:off x="4648200" y="2514600"/>
            <a:ext cx="2971800" cy="396875"/>
          </a:xfrm>
          <a:prstGeom prst="rect">
            <a:avLst/>
          </a:prstGeom>
          <a:noFill/>
          <a:ln w="12700">
            <a:noFill/>
            <a:miter lim="800000"/>
            <a:headEnd/>
            <a:tailEnd/>
          </a:ln>
        </p:spPr>
        <p:txBody>
          <a:bodyPr>
            <a:spAutoFit/>
          </a:bodyPr>
          <a:lstStyle/>
          <a:p>
            <a:pPr>
              <a:spcBef>
                <a:spcPct val="50000"/>
              </a:spcBef>
            </a:pPr>
            <a:r>
              <a:rPr lang="en-US" sz="2000">
                <a:latin typeface="Monotype Corsiva" pitchFamily="66" charset="0"/>
              </a:rPr>
              <a:t>George Washington</a:t>
            </a:r>
          </a:p>
        </p:txBody>
      </p:sp>
      <p:sp>
        <p:nvSpPr>
          <p:cNvPr id="14343" name="Text Box 8"/>
          <p:cNvSpPr txBox="1">
            <a:spLocks noChangeArrowheads="1"/>
          </p:cNvSpPr>
          <p:nvPr/>
        </p:nvSpPr>
        <p:spPr bwMode="auto">
          <a:xfrm>
            <a:off x="7543800" y="2590800"/>
            <a:ext cx="1219200" cy="336550"/>
          </a:xfrm>
          <a:prstGeom prst="rect">
            <a:avLst/>
          </a:prstGeom>
          <a:noFill/>
          <a:ln w="12700">
            <a:noFill/>
            <a:miter lim="800000"/>
            <a:headEnd/>
            <a:tailEnd/>
          </a:ln>
        </p:spPr>
        <p:txBody>
          <a:bodyPr>
            <a:spAutoFit/>
          </a:bodyPr>
          <a:lstStyle/>
          <a:p>
            <a:pPr>
              <a:spcBef>
                <a:spcPct val="50000"/>
              </a:spcBef>
            </a:pPr>
            <a:r>
              <a:rPr lang="en-US" sz="1600"/>
              <a:t>02  22    06</a:t>
            </a:r>
          </a:p>
        </p:txBody>
      </p:sp>
      <p:sp>
        <p:nvSpPr>
          <p:cNvPr id="14344" name="Text Box 9"/>
          <p:cNvSpPr txBox="1">
            <a:spLocks noChangeArrowheads="1"/>
          </p:cNvSpPr>
          <p:nvPr/>
        </p:nvSpPr>
        <p:spPr bwMode="auto">
          <a:xfrm>
            <a:off x="1447800" y="3352800"/>
            <a:ext cx="2286000" cy="396875"/>
          </a:xfrm>
          <a:prstGeom prst="rect">
            <a:avLst/>
          </a:prstGeom>
          <a:noFill/>
          <a:ln w="12700">
            <a:noFill/>
            <a:miter lim="800000"/>
            <a:headEnd/>
            <a:tailEnd/>
          </a:ln>
        </p:spPr>
        <p:txBody>
          <a:bodyPr>
            <a:spAutoFit/>
          </a:bodyPr>
          <a:lstStyle/>
          <a:p>
            <a:pPr>
              <a:spcBef>
                <a:spcPct val="50000"/>
              </a:spcBef>
            </a:pPr>
            <a:r>
              <a:rPr lang="en-US" sz="2000"/>
              <a:t>John Adams</a:t>
            </a:r>
          </a:p>
        </p:txBody>
      </p:sp>
      <p:sp>
        <p:nvSpPr>
          <p:cNvPr id="14345" name="Text Box 10"/>
          <p:cNvSpPr txBox="1">
            <a:spLocks noChangeArrowheads="1"/>
          </p:cNvSpPr>
          <p:nvPr/>
        </p:nvSpPr>
        <p:spPr bwMode="auto">
          <a:xfrm>
            <a:off x="4876800" y="3352800"/>
            <a:ext cx="2743200" cy="396875"/>
          </a:xfrm>
          <a:prstGeom prst="rect">
            <a:avLst/>
          </a:prstGeom>
          <a:noFill/>
          <a:ln w="12700">
            <a:noFill/>
            <a:miter lim="800000"/>
            <a:headEnd/>
            <a:tailEnd/>
          </a:ln>
        </p:spPr>
        <p:txBody>
          <a:bodyPr>
            <a:spAutoFit/>
          </a:bodyPr>
          <a:lstStyle/>
          <a:p>
            <a:pPr>
              <a:spcBef>
                <a:spcPct val="50000"/>
              </a:spcBef>
            </a:pPr>
            <a:r>
              <a:rPr lang="en-US" sz="2000">
                <a:latin typeface="Monotype Corsiva" pitchFamily="66" charset="0"/>
              </a:rPr>
              <a:t>John Adams</a:t>
            </a:r>
          </a:p>
        </p:txBody>
      </p:sp>
      <p:sp>
        <p:nvSpPr>
          <p:cNvPr id="14346" name="Text Box 11"/>
          <p:cNvSpPr txBox="1">
            <a:spLocks noChangeArrowheads="1"/>
          </p:cNvSpPr>
          <p:nvPr/>
        </p:nvSpPr>
        <p:spPr bwMode="auto">
          <a:xfrm>
            <a:off x="7543800" y="3429000"/>
            <a:ext cx="1219200" cy="336550"/>
          </a:xfrm>
          <a:prstGeom prst="rect">
            <a:avLst/>
          </a:prstGeom>
          <a:noFill/>
          <a:ln w="12700">
            <a:noFill/>
            <a:miter lim="800000"/>
            <a:headEnd/>
            <a:tailEnd/>
          </a:ln>
        </p:spPr>
        <p:txBody>
          <a:bodyPr>
            <a:spAutoFit/>
          </a:bodyPr>
          <a:lstStyle/>
          <a:p>
            <a:pPr>
              <a:spcBef>
                <a:spcPct val="50000"/>
              </a:spcBef>
            </a:pPr>
            <a:r>
              <a:rPr lang="en-US" sz="1600"/>
              <a:t>02  22    06</a:t>
            </a:r>
          </a:p>
        </p:txBody>
      </p:sp>
      <p:sp>
        <p:nvSpPr>
          <p:cNvPr id="14347" name="Text Box 12"/>
          <p:cNvSpPr txBox="1">
            <a:spLocks noChangeArrowheads="1"/>
          </p:cNvSpPr>
          <p:nvPr/>
        </p:nvSpPr>
        <p:spPr bwMode="auto">
          <a:xfrm>
            <a:off x="1143000" y="6324600"/>
            <a:ext cx="2895600" cy="366713"/>
          </a:xfrm>
          <a:prstGeom prst="rect">
            <a:avLst/>
          </a:prstGeom>
          <a:noFill/>
          <a:ln w="12700">
            <a:noFill/>
            <a:miter lim="800000"/>
            <a:headEnd/>
            <a:tailEnd/>
          </a:ln>
        </p:spPr>
        <p:txBody>
          <a:bodyPr>
            <a:spAutoFit/>
          </a:bodyPr>
          <a:lstStyle/>
          <a:p>
            <a:pPr>
              <a:spcBef>
                <a:spcPct val="50000"/>
              </a:spcBef>
            </a:pPr>
            <a:r>
              <a:rPr lang="en-US">
                <a:latin typeface="Stencil" pitchFamily="82" charset="0"/>
              </a:rPr>
              <a:t>Tom Jefferson</a:t>
            </a:r>
          </a:p>
        </p:txBody>
      </p:sp>
      <p:sp>
        <p:nvSpPr>
          <p:cNvPr id="14348" name="Text Box 13"/>
          <p:cNvSpPr txBox="1">
            <a:spLocks noChangeArrowheads="1"/>
          </p:cNvSpPr>
          <p:nvPr/>
        </p:nvSpPr>
        <p:spPr bwMode="auto">
          <a:xfrm>
            <a:off x="4800600" y="6338888"/>
            <a:ext cx="2971800" cy="519112"/>
          </a:xfrm>
          <a:prstGeom prst="rect">
            <a:avLst/>
          </a:prstGeom>
          <a:noFill/>
          <a:ln w="12700">
            <a:noFill/>
            <a:miter lim="800000"/>
            <a:headEnd/>
            <a:tailEnd/>
          </a:ln>
        </p:spPr>
        <p:txBody>
          <a:bodyPr>
            <a:spAutoFit/>
          </a:bodyPr>
          <a:lstStyle/>
          <a:p>
            <a:pPr>
              <a:spcBef>
                <a:spcPct val="50000"/>
              </a:spcBef>
            </a:pPr>
            <a:r>
              <a:rPr lang="en-US" sz="2800">
                <a:latin typeface="Brush Script MT" pitchFamily="66" charset="0"/>
              </a:rPr>
              <a:t>    </a:t>
            </a:r>
            <a:r>
              <a:rPr lang="en-US" sz="2800">
                <a:latin typeface="Monotype Corsiva" pitchFamily="66" charset="0"/>
              </a:rPr>
              <a:t>Tom Jefferson</a:t>
            </a:r>
          </a:p>
        </p:txBody>
      </p:sp>
      <p:sp>
        <p:nvSpPr>
          <p:cNvPr id="14349" name="Text Box 14"/>
          <p:cNvSpPr txBox="1">
            <a:spLocks noChangeArrowheads="1"/>
          </p:cNvSpPr>
          <p:nvPr/>
        </p:nvSpPr>
        <p:spPr bwMode="auto">
          <a:xfrm>
            <a:off x="7543800" y="6386513"/>
            <a:ext cx="1295400" cy="339725"/>
          </a:xfrm>
          <a:prstGeom prst="rect">
            <a:avLst/>
          </a:prstGeom>
          <a:noFill/>
          <a:ln w="12700">
            <a:noFill/>
            <a:miter lim="800000"/>
            <a:headEnd/>
            <a:tailEnd/>
          </a:ln>
        </p:spPr>
        <p:txBody>
          <a:bodyPr>
            <a:spAutoFit/>
          </a:bodyPr>
          <a:lstStyle/>
          <a:p>
            <a:pPr>
              <a:spcBef>
                <a:spcPct val="50000"/>
              </a:spcBef>
            </a:pPr>
            <a:r>
              <a:rPr lang="en-US" sz="1600"/>
              <a:t>02  25   06</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685800" y="285750"/>
            <a:ext cx="7772400" cy="1143000"/>
          </a:xfrm>
        </p:spPr>
        <p:txBody>
          <a:bodyPr/>
          <a:lstStyle/>
          <a:p>
            <a:pPr eaLnBrk="1" hangingPunct="1"/>
            <a:r>
              <a:rPr lang="en-US" b="1" smtClean="0">
                <a:solidFill>
                  <a:srgbClr val="0000FF"/>
                </a:solidFill>
              </a:rPr>
              <a:t>Shipping Papers</a:t>
            </a:r>
          </a:p>
        </p:txBody>
      </p:sp>
      <p:sp>
        <p:nvSpPr>
          <p:cNvPr id="15363" name="Content Placeholder 2"/>
          <p:cNvSpPr>
            <a:spLocks noGrp="1"/>
          </p:cNvSpPr>
          <p:nvPr>
            <p:ph idx="1"/>
          </p:nvPr>
        </p:nvSpPr>
        <p:spPr>
          <a:xfrm>
            <a:off x="685800" y="1276350"/>
            <a:ext cx="7772400" cy="4114800"/>
          </a:xfrm>
        </p:spPr>
        <p:txBody>
          <a:bodyPr/>
          <a:lstStyle/>
          <a:p>
            <a:pPr eaLnBrk="1" hangingPunct="1"/>
            <a:r>
              <a:rPr lang="en-US" b="1" smtClean="0">
                <a:solidFill>
                  <a:srgbClr val="FF0000"/>
                </a:solidFill>
              </a:rPr>
              <a:t>Emergency Contact Telephone Number </a:t>
            </a:r>
            <a:r>
              <a:rPr lang="en-US" b="1" smtClean="0"/>
              <a:t>must be entered on document in “</a:t>
            </a:r>
            <a:r>
              <a:rPr lang="en-US" b="1" i="1" smtClean="0"/>
              <a:t>prominent, readily identifiable, &amp; clearly visible manner”</a:t>
            </a:r>
          </a:p>
          <a:p>
            <a:pPr eaLnBrk="1" hangingPunct="1"/>
            <a:r>
              <a:rPr lang="en-US" b="1" smtClean="0"/>
              <a:t>Shipper/Offeror must ensure that Emergency Contact has “</a:t>
            </a:r>
            <a:r>
              <a:rPr lang="en-US" b="1" i="1" smtClean="0"/>
              <a:t>comprehensive, product specific emergency information for each hazmat”</a:t>
            </a:r>
            <a:endParaRPr lang="en-US" b="1" smtClean="0"/>
          </a:p>
          <a:p>
            <a:pPr eaLnBrk="1" hangingPunct="1"/>
            <a:endParaRPr lang="en-US" b="1" i="1" smtClean="0"/>
          </a:p>
          <a:p>
            <a:pPr eaLnBrk="1" hangingPunct="1"/>
            <a:endParaRPr lang="en-US" b="1" smtClean="0"/>
          </a:p>
        </p:txBody>
      </p:sp>
      <p:pic>
        <p:nvPicPr>
          <p:cNvPr id="15364" name="Picture 3080" descr="MPj04384820000[1]"/>
          <p:cNvPicPr>
            <a:picLocks noChangeAspect="1" noChangeArrowheads="1"/>
          </p:cNvPicPr>
          <p:nvPr/>
        </p:nvPicPr>
        <p:blipFill>
          <a:blip r:embed="rId2" cstate="print"/>
          <a:srcRect/>
          <a:stretch>
            <a:fillRect/>
          </a:stretch>
        </p:blipFill>
        <p:spPr bwMode="auto">
          <a:xfrm>
            <a:off x="6248400" y="5105400"/>
            <a:ext cx="2208213" cy="1477963"/>
          </a:xfrm>
          <a:prstGeom prst="rect">
            <a:avLst/>
          </a:prstGeom>
          <a:noFill/>
          <a:ln w="9525">
            <a:noFill/>
            <a:miter lim="800000"/>
            <a:headEnd/>
            <a:tailEnd/>
          </a:ln>
        </p:spPr>
      </p:pic>
      <p:sp>
        <p:nvSpPr>
          <p:cNvPr id="15365" name="TextBox 4"/>
          <p:cNvSpPr txBox="1">
            <a:spLocks noChangeArrowheads="1"/>
          </p:cNvSpPr>
          <p:nvPr/>
        </p:nvSpPr>
        <p:spPr bwMode="auto">
          <a:xfrm>
            <a:off x="3962400" y="6019800"/>
            <a:ext cx="2057400" cy="830263"/>
          </a:xfrm>
          <a:prstGeom prst="rect">
            <a:avLst/>
          </a:prstGeom>
          <a:noFill/>
          <a:ln w="9525">
            <a:noFill/>
            <a:miter lim="800000"/>
            <a:headEnd/>
            <a:tailEnd/>
          </a:ln>
        </p:spPr>
        <p:txBody>
          <a:bodyPr>
            <a:spAutoFit/>
          </a:bodyPr>
          <a:lstStyle/>
          <a:p>
            <a:r>
              <a:rPr lang="en-US"/>
              <a:t>172.201 (d) 172.604 (a)</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b="1" smtClean="0">
                <a:solidFill>
                  <a:srgbClr val="0000FF"/>
                </a:solidFill>
              </a:rPr>
              <a:t>Shipping Papers</a:t>
            </a:r>
            <a:br>
              <a:rPr lang="en-US" b="1" smtClean="0">
                <a:solidFill>
                  <a:srgbClr val="0000FF"/>
                </a:solidFill>
              </a:rPr>
            </a:br>
            <a:r>
              <a:rPr lang="en-US" sz="3200" b="1" i="1" smtClean="0">
                <a:solidFill>
                  <a:srgbClr val="0000FF"/>
                </a:solidFill>
              </a:rPr>
              <a:t>Emergency Response Telephone Number</a:t>
            </a:r>
          </a:p>
        </p:txBody>
      </p:sp>
      <p:sp>
        <p:nvSpPr>
          <p:cNvPr id="16387" name="Content Placeholder 2"/>
          <p:cNvSpPr>
            <a:spLocks noGrp="1"/>
          </p:cNvSpPr>
          <p:nvPr>
            <p:ph idx="1"/>
          </p:nvPr>
        </p:nvSpPr>
        <p:spPr/>
        <p:txBody>
          <a:bodyPr/>
          <a:lstStyle/>
          <a:p>
            <a:pPr eaLnBrk="1" hangingPunct="1"/>
            <a:r>
              <a:rPr lang="en-US" b="1" dirty="0" smtClean="0"/>
              <a:t>If Shipper/</a:t>
            </a:r>
            <a:r>
              <a:rPr lang="en-US" b="1" dirty="0" err="1" smtClean="0"/>
              <a:t>Offeror</a:t>
            </a:r>
            <a:r>
              <a:rPr lang="en-US" b="1" dirty="0" smtClean="0"/>
              <a:t> answers the Emergency Telephone number, their name MUST be either immediately above, below or next to the emergency  telephone number or </a:t>
            </a:r>
            <a:r>
              <a:rPr lang="en-US" dirty="0" smtClean="0"/>
              <a:t>prominently</a:t>
            </a:r>
            <a:r>
              <a:rPr lang="en-US" b="1" dirty="0" smtClean="0"/>
              <a:t> entered elsewhere on the shipping paper </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b="1" smtClean="0">
                <a:solidFill>
                  <a:srgbClr val="0000FF"/>
                </a:solidFill>
              </a:rPr>
              <a:t>Shipping Papers</a:t>
            </a:r>
            <a:r>
              <a:rPr lang="en-US" b="1" smtClean="0"/>
              <a:t>-</a:t>
            </a:r>
            <a:r>
              <a:rPr lang="en-US" b="1" i="1" smtClean="0">
                <a:solidFill>
                  <a:srgbClr val="FF0000"/>
                </a:solidFill>
              </a:rPr>
              <a:t>E</a:t>
            </a:r>
            <a:r>
              <a:rPr lang="en-US" b="1" i="1" smtClean="0"/>
              <a:t>mergency </a:t>
            </a:r>
            <a:r>
              <a:rPr lang="en-US" b="1" i="1" smtClean="0">
                <a:solidFill>
                  <a:srgbClr val="FF0000"/>
                </a:solidFill>
              </a:rPr>
              <a:t>R</a:t>
            </a:r>
            <a:r>
              <a:rPr lang="en-US" b="1" i="1" smtClean="0"/>
              <a:t>esponse </a:t>
            </a:r>
            <a:r>
              <a:rPr lang="en-US" b="1" i="1" smtClean="0">
                <a:solidFill>
                  <a:srgbClr val="FF0000"/>
                </a:solidFill>
              </a:rPr>
              <a:t>I</a:t>
            </a:r>
            <a:r>
              <a:rPr lang="en-US" b="1" i="1" smtClean="0"/>
              <a:t>nformation </a:t>
            </a:r>
            <a:r>
              <a:rPr lang="en-US" b="1" i="1" smtClean="0">
                <a:solidFill>
                  <a:srgbClr val="FF0000"/>
                </a:solidFill>
              </a:rPr>
              <a:t>P</a:t>
            </a:r>
            <a:r>
              <a:rPr lang="en-US" b="1" i="1" smtClean="0"/>
              <a:t>roviders</a:t>
            </a:r>
            <a:endParaRPr lang="en-US" b="1" smtClean="0"/>
          </a:p>
        </p:txBody>
      </p:sp>
      <p:sp>
        <p:nvSpPr>
          <p:cNvPr id="17411" name="Content Placeholder 2"/>
          <p:cNvSpPr>
            <a:spLocks noGrp="1"/>
          </p:cNvSpPr>
          <p:nvPr>
            <p:ph idx="1"/>
          </p:nvPr>
        </p:nvSpPr>
        <p:spPr>
          <a:xfrm>
            <a:off x="457200" y="1981200"/>
            <a:ext cx="8382000" cy="4114800"/>
          </a:xfrm>
        </p:spPr>
        <p:txBody>
          <a:bodyPr/>
          <a:lstStyle/>
          <a:p>
            <a:pPr eaLnBrk="1" hangingPunct="1">
              <a:buFontTx/>
              <a:buNone/>
            </a:pPr>
            <a:r>
              <a:rPr lang="en-US" b="1" smtClean="0">
                <a:solidFill>
                  <a:srgbClr val="0000FF"/>
                </a:solidFill>
              </a:rPr>
              <a:t>  </a:t>
            </a:r>
            <a:r>
              <a:rPr lang="en-US" b="1" i="1" smtClean="0"/>
              <a:t>Use an </a:t>
            </a:r>
            <a:r>
              <a:rPr lang="en-US" b="1" i="1" smtClean="0">
                <a:solidFill>
                  <a:srgbClr val="FF0000"/>
                </a:solidFill>
              </a:rPr>
              <a:t>ERIP</a:t>
            </a:r>
            <a:r>
              <a:rPr lang="en-US" b="1" i="1" smtClean="0"/>
              <a:t> (like CHEMTREC, INFOTRAC, WCEC) as emergency telephone #? </a:t>
            </a:r>
          </a:p>
          <a:p>
            <a:pPr eaLnBrk="1" hangingPunct="1"/>
            <a:r>
              <a:rPr lang="en-US" b="1" smtClean="0">
                <a:solidFill>
                  <a:srgbClr val="0000FF"/>
                </a:solidFill>
              </a:rPr>
              <a:t>Person using </a:t>
            </a:r>
            <a:r>
              <a:rPr lang="en-US" b="1" smtClean="0">
                <a:solidFill>
                  <a:srgbClr val="FF0000"/>
                </a:solidFill>
              </a:rPr>
              <a:t>ERIP</a:t>
            </a:r>
            <a:r>
              <a:rPr lang="en-US" b="1" smtClean="0">
                <a:solidFill>
                  <a:srgbClr val="0000FF"/>
                </a:solidFill>
              </a:rPr>
              <a:t> must be identified by name on shipping paper; or</a:t>
            </a:r>
          </a:p>
          <a:p>
            <a:pPr eaLnBrk="1" hangingPunct="1"/>
            <a:r>
              <a:rPr lang="en-US" b="1" smtClean="0">
                <a:solidFill>
                  <a:srgbClr val="0000FF"/>
                </a:solidFill>
              </a:rPr>
              <a:t>Contract number between </a:t>
            </a:r>
            <a:r>
              <a:rPr lang="en-US" b="1" smtClean="0">
                <a:solidFill>
                  <a:srgbClr val="FF0000"/>
                </a:solidFill>
              </a:rPr>
              <a:t>ERIP</a:t>
            </a:r>
            <a:r>
              <a:rPr lang="en-US" b="1" smtClean="0">
                <a:solidFill>
                  <a:srgbClr val="0000FF"/>
                </a:solidFill>
              </a:rPr>
              <a:t> and offeror must be displayed on shipping paper near the emergency phone number</a:t>
            </a:r>
          </a:p>
          <a:p>
            <a:pPr eaLnBrk="1" hangingPunct="1">
              <a:buFontTx/>
              <a:buNone/>
            </a:pPr>
            <a:endParaRPr lang="en-US" b="1" i="1" smtClean="0"/>
          </a:p>
        </p:txBody>
      </p:sp>
      <p:sp>
        <p:nvSpPr>
          <p:cNvPr id="17412" name="TextBox 4"/>
          <p:cNvSpPr txBox="1">
            <a:spLocks noChangeArrowheads="1"/>
          </p:cNvSpPr>
          <p:nvPr/>
        </p:nvSpPr>
        <p:spPr bwMode="auto">
          <a:xfrm>
            <a:off x="5943600" y="6172200"/>
            <a:ext cx="2819400" cy="457200"/>
          </a:xfrm>
          <a:prstGeom prst="rect">
            <a:avLst/>
          </a:prstGeom>
          <a:noFill/>
          <a:ln w="9525">
            <a:noFill/>
            <a:miter lim="800000"/>
            <a:headEnd/>
            <a:tailEnd/>
          </a:ln>
        </p:spPr>
        <p:txBody>
          <a:bodyPr>
            <a:spAutoFit/>
          </a:bodyPr>
          <a:lstStyle/>
          <a:p>
            <a:r>
              <a:rPr lang="en-US"/>
              <a:t>49 CFR 172.604 (b)</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57200" y="457200"/>
            <a:ext cx="8229600" cy="1143000"/>
          </a:xfrm>
        </p:spPr>
        <p:txBody>
          <a:bodyPr/>
          <a:lstStyle/>
          <a:p>
            <a:r>
              <a:rPr lang="en-US" sz="4000" b="1" smtClean="0">
                <a:solidFill>
                  <a:srgbClr val="0070C0"/>
                </a:solidFill>
                <a:latin typeface="Arial" pitchFamily="34" charset="0"/>
                <a:cs typeface="Arial" pitchFamily="34" charset="0"/>
              </a:rPr>
              <a:t>  Transportation in Commerce</a:t>
            </a:r>
          </a:p>
        </p:txBody>
      </p:sp>
      <p:sp>
        <p:nvSpPr>
          <p:cNvPr id="25603" name="TextBox 4"/>
          <p:cNvSpPr txBox="1">
            <a:spLocks noChangeArrowheads="1"/>
          </p:cNvSpPr>
          <p:nvPr/>
        </p:nvSpPr>
        <p:spPr bwMode="auto">
          <a:xfrm>
            <a:off x="609600" y="1778000"/>
            <a:ext cx="7848600" cy="4524315"/>
          </a:xfrm>
          <a:prstGeom prst="rect">
            <a:avLst/>
          </a:prstGeom>
          <a:noFill/>
          <a:ln w="9525">
            <a:noFill/>
            <a:miter lim="800000"/>
            <a:headEnd/>
            <a:tailEnd/>
          </a:ln>
        </p:spPr>
        <p:txBody>
          <a:bodyPr>
            <a:spAutoFit/>
          </a:bodyPr>
          <a:lstStyle/>
          <a:p>
            <a:pPr marL="468313" indent="-468313">
              <a:buFont typeface="Wingdings" pitchFamily="2" charset="2"/>
              <a:buChar char="v"/>
            </a:pPr>
            <a:r>
              <a:rPr lang="en-US" sz="2800" b="1" dirty="0"/>
              <a:t>Movement of hazmat by householder to collection site is not regulated by </a:t>
            </a:r>
            <a:r>
              <a:rPr lang="en-US" sz="2800" b="1" dirty="0" smtClean="0"/>
              <a:t>HMR</a:t>
            </a:r>
          </a:p>
          <a:p>
            <a:pPr marL="468313" indent="-468313">
              <a:buFont typeface="Wingdings" pitchFamily="2" charset="2"/>
              <a:buChar char="v"/>
            </a:pPr>
            <a:endParaRPr lang="en-US" sz="2800" b="1" dirty="0" smtClean="0"/>
          </a:p>
          <a:p>
            <a:pPr marL="468313" indent="-468313">
              <a:buFont typeface="Wingdings" pitchFamily="2" charset="2"/>
              <a:buChar char="v"/>
            </a:pPr>
            <a:r>
              <a:rPr lang="en-US" sz="2800" b="1" dirty="0" smtClean="0"/>
              <a:t>Movement by VSQG to collection site is regulated</a:t>
            </a:r>
          </a:p>
          <a:p>
            <a:pPr marL="468313" indent="-468313">
              <a:buFont typeface="Wingdings" pitchFamily="2" charset="2"/>
              <a:buChar char="v"/>
            </a:pPr>
            <a:endParaRPr lang="en-US" sz="2800" b="1" dirty="0"/>
          </a:p>
          <a:p>
            <a:pPr marL="468313" indent="-468313">
              <a:buFont typeface="Wingdings" pitchFamily="2" charset="2"/>
              <a:buChar char="v"/>
            </a:pPr>
            <a:r>
              <a:rPr lang="en-US" sz="2800" b="1" dirty="0"/>
              <a:t>Shipping or offering waste from consolidation site to commercial transporter is fully regulated by HMR</a:t>
            </a:r>
          </a:p>
          <a:p>
            <a:pPr marL="468313" indent="-468313">
              <a:buFont typeface="Wingdings" pitchFamily="2" charset="2"/>
              <a:buChar char="v"/>
            </a:pPr>
            <a:endParaRPr lang="en-US" sz="3600" b="1" dirty="0"/>
          </a:p>
        </p:txBody>
      </p:sp>
      <p:sp>
        <p:nvSpPr>
          <p:cNvPr id="4" name="Slide Number Placeholder 3"/>
          <p:cNvSpPr>
            <a:spLocks noGrp="1"/>
          </p:cNvSpPr>
          <p:nvPr>
            <p:ph type="sldNum" sz="quarter" idx="12"/>
          </p:nvPr>
        </p:nvSpPr>
        <p:spPr/>
        <p:txBody>
          <a:bodyPr/>
          <a:lstStyle/>
          <a:p>
            <a:pPr>
              <a:defRPr/>
            </a:pPr>
            <a:fld id="{3D425ACE-B545-41DC-BDD1-5EAD616C4315}" type="slidenum">
              <a:rPr lang="en-US"/>
              <a:pPr>
                <a:defRPr/>
              </a:pPr>
              <a:t>2</a:t>
            </a:fld>
            <a:endParaRPr lang="en-US"/>
          </a:p>
        </p:txBody>
      </p:sp>
    </p:spTree>
    <p:extLst>
      <p:ext uri="{BB962C8B-B14F-4D97-AF65-F5344CB8AC3E}">
        <p14:creationId xmlns:p14="http://schemas.microsoft.com/office/powerpoint/2010/main" val="35327357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b="1" dirty="0" smtClean="0">
                <a:solidFill>
                  <a:srgbClr val="00B050"/>
                </a:solidFill>
              </a:rPr>
              <a:t>Packaging Materials</a:t>
            </a:r>
          </a:p>
        </p:txBody>
      </p:sp>
      <p:sp>
        <p:nvSpPr>
          <p:cNvPr id="19459" name="Content Placeholder 2"/>
          <p:cNvSpPr>
            <a:spLocks noGrp="1"/>
          </p:cNvSpPr>
          <p:nvPr>
            <p:ph idx="1"/>
          </p:nvPr>
        </p:nvSpPr>
        <p:spPr/>
        <p:txBody>
          <a:bodyPr/>
          <a:lstStyle/>
          <a:p>
            <a:pPr>
              <a:buFont typeface="Wingdings" pitchFamily="2" charset="2"/>
              <a:buChar char="v"/>
            </a:pPr>
            <a:r>
              <a:rPr lang="en-US" b="1" smtClean="0"/>
              <a:t>All hazmat to be moved in USDOT authorized packages</a:t>
            </a:r>
          </a:p>
          <a:p>
            <a:pPr>
              <a:buFont typeface="Wingdings" pitchFamily="2" charset="2"/>
              <a:buChar char="v"/>
            </a:pPr>
            <a:r>
              <a:rPr lang="en-US" b="1" smtClean="0"/>
              <a:t> USDOT packaging authorizations found on Hazmat table at 49 CFR 172.101</a:t>
            </a:r>
          </a:p>
          <a:p>
            <a:pPr>
              <a:buFont typeface="Wingdings" pitchFamily="2" charset="2"/>
              <a:buChar char="v"/>
            </a:pPr>
            <a:r>
              <a:rPr lang="en-US" b="1" smtClean="0"/>
              <a:t> USDOT has some limited packaging exceptions for waste material in                     49 CFR 173.12 </a:t>
            </a:r>
            <a:endParaRPr lang="en-US" smtClean="0"/>
          </a:p>
        </p:txBody>
      </p:sp>
      <p:sp>
        <p:nvSpPr>
          <p:cNvPr id="4" name="Slide Number Placeholder 3"/>
          <p:cNvSpPr>
            <a:spLocks noGrp="1"/>
          </p:cNvSpPr>
          <p:nvPr>
            <p:ph type="sldNum" sz="quarter" idx="12"/>
          </p:nvPr>
        </p:nvSpPr>
        <p:spPr/>
        <p:txBody>
          <a:bodyPr/>
          <a:lstStyle/>
          <a:p>
            <a:pPr>
              <a:defRPr/>
            </a:pPr>
            <a:fld id="{D943A6C8-BC11-40BD-B732-634624DEE8A5}" type="slidenum">
              <a:rPr lang="en-US"/>
              <a:pPr>
                <a:defRPr/>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descr="tableheader121.jpg"/>
          <p:cNvPicPr>
            <a:picLocks noChangeAspect="1"/>
          </p:cNvPicPr>
          <p:nvPr/>
        </p:nvPicPr>
        <p:blipFill>
          <a:blip r:embed="rId2" cstate="print"/>
          <a:srcRect/>
          <a:stretch>
            <a:fillRect/>
          </a:stretch>
        </p:blipFill>
        <p:spPr bwMode="auto">
          <a:xfrm>
            <a:off x="0" y="1600200"/>
            <a:ext cx="9144000" cy="1631950"/>
          </a:xfrm>
          <a:prstGeom prst="rect">
            <a:avLst/>
          </a:prstGeom>
          <a:noFill/>
          <a:ln w="9525">
            <a:noFill/>
            <a:miter lim="800000"/>
            <a:headEnd/>
            <a:tailEnd/>
          </a:ln>
        </p:spPr>
      </p:pic>
      <p:pic>
        <p:nvPicPr>
          <p:cNvPr id="20483" name="Picture 5" descr="tableun1268122.jpg"/>
          <p:cNvPicPr>
            <a:picLocks noChangeAspect="1"/>
          </p:cNvPicPr>
          <p:nvPr/>
        </p:nvPicPr>
        <p:blipFill>
          <a:blip r:embed="rId3" cstate="print"/>
          <a:srcRect/>
          <a:stretch>
            <a:fillRect/>
          </a:stretch>
        </p:blipFill>
        <p:spPr bwMode="auto">
          <a:xfrm>
            <a:off x="0" y="3276600"/>
            <a:ext cx="9144000" cy="1798638"/>
          </a:xfrm>
          <a:prstGeom prst="rect">
            <a:avLst/>
          </a:prstGeom>
          <a:noFill/>
          <a:ln w="9525">
            <a:noFill/>
            <a:miter lim="800000"/>
            <a:headEnd/>
            <a:tailEnd/>
          </a:ln>
        </p:spPr>
      </p:pic>
      <p:sp>
        <p:nvSpPr>
          <p:cNvPr id="7" name="TextBox 6"/>
          <p:cNvSpPr txBox="1"/>
          <p:nvPr/>
        </p:nvSpPr>
        <p:spPr>
          <a:xfrm>
            <a:off x="0" y="381000"/>
            <a:ext cx="9144000" cy="1323975"/>
          </a:xfrm>
          <a:prstGeom prst="rect">
            <a:avLst/>
          </a:prstGeom>
          <a:noFill/>
        </p:spPr>
        <p:txBody>
          <a:bodyPr>
            <a:spAutoFit/>
          </a:bodyPr>
          <a:lstStyle/>
          <a:p>
            <a:pPr algn="ctr">
              <a:defRPr/>
            </a:pPr>
            <a:r>
              <a:rPr lang="en-US" sz="4000" b="1" dirty="0">
                <a:solidFill>
                  <a:schemeClr val="tx2">
                    <a:lumMod val="60000"/>
                    <a:lumOff val="40000"/>
                  </a:schemeClr>
                </a:solidFill>
                <a:latin typeface="Arial" charset="0"/>
              </a:rPr>
              <a:t>Selecting an Authorized Packaging from the Hazmat Table</a:t>
            </a:r>
          </a:p>
        </p:txBody>
      </p:sp>
      <p:sp>
        <p:nvSpPr>
          <p:cNvPr id="20485" name="TextBox 7"/>
          <p:cNvSpPr txBox="1">
            <a:spLocks noChangeArrowheads="1"/>
          </p:cNvSpPr>
          <p:nvPr/>
        </p:nvSpPr>
        <p:spPr bwMode="auto">
          <a:xfrm>
            <a:off x="0" y="5181600"/>
            <a:ext cx="9144000" cy="1384300"/>
          </a:xfrm>
          <a:prstGeom prst="rect">
            <a:avLst/>
          </a:prstGeom>
          <a:noFill/>
          <a:ln w="9525">
            <a:noFill/>
            <a:miter lim="800000"/>
            <a:headEnd/>
            <a:tailEnd/>
          </a:ln>
        </p:spPr>
        <p:txBody>
          <a:bodyPr>
            <a:spAutoFit/>
          </a:bodyPr>
          <a:lstStyle/>
          <a:p>
            <a:pPr marL="514350" indent="-514350">
              <a:buFont typeface="Calibri" pitchFamily="34" charset="0"/>
              <a:buAutoNum type="arabicPeriod"/>
            </a:pPr>
            <a:r>
              <a:rPr lang="en-US" sz="2800" b="1">
                <a:solidFill>
                  <a:srgbClr val="00B050"/>
                </a:solidFill>
              </a:rPr>
              <a:t>Identify material by name, ID# &amp; Packing Group</a:t>
            </a:r>
          </a:p>
          <a:p>
            <a:pPr marL="514350" indent="-514350">
              <a:buFont typeface="Calibri" pitchFamily="34" charset="0"/>
              <a:buAutoNum type="arabicPeriod"/>
            </a:pPr>
            <a:r>
              <a:rPr lang="en-US" sz="2800" b="1">
                <a:solidFill>
                  <a:srgbClr val="00B050"/>
                </a:solidFill>
              </a:rPr>
              <a:t>Go to Column 8A-package exceptions, 8B-Non-bulk packages, or 8C-bulk packages &gt; 119 gallon</a:t>
            </a:r>
          </a:p>
        </p:txBody>
      </p:sp>
      <p:cxnSp>
        <p:nvCxnSpPr>
          <p:cNvPr id="16" name="Straight Connector 15"/>
          <p:cNvCxnSpPr/>
          <p:nvPr/>
        </p:nvCxnSpPr>
        <p:spPr>
          <a:xfrm>
            <a:off x="0" y="3733800"/>
            <a:ext cx="9144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Slide Number Placeholder 16"/>
          <p:cNvSpPr>
            <a:spLocks noGrp="1"/>
          </p:cNvSpPr>
          <p:nvPr>
            <p:ph type="sldNum" sz="quarter" idx="12"/>
          </p:nvPr>
        </p:nvSpPr>
        <p:spPr/>
        <p:txBody>
          <a:bodyPr/>
          <a:lstStyle/>
          <a:p>
            <a:pPr>
              <a:defRPr/>
            </a:pPr>
            <a:fld id="{1792ED9A-F0D4-4259-A1B4-AECEB3322A9D}" type="slidenum">
              <a:rPr lang="en-US"/>
              <a:pPr>
                <a:defRPr/>
              </a:pPr>
              <a:t>21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2000" fill="hold"/>
                                        <p:tgtEl>
                                          <p:spTgt spid="16"/>
                                        </p:tgtEl>
                                        <p:attrNameLst>
                                          <p:attrName>ppt_x</p:attrName>
                                        </p:attrNameLst>
                                      </p:cBhvr>
                                      <p:tavLst>
                                        <p:tav tm="0">
                                          <p:val>
                                            <p:strVal val="0-#ppt_w/2"/>
                                          </p:val>
                                        </p:tav>
                                        <p:tav tm="100000">
                                          <p:val>
                                            <p:strVal val="#ppt_x"/>
                                          </p:val>
                                        </p:tav>
                                      </p:tavLst>
                                    </p:anim>
                                    <p:anim calcmode="lin" valueType="num">
                                      <p:cBhvr additive="base">
                                        <p:cTn id="8" dur="20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1506" name="Picture 2" descr="100-0049_IMG"/>
          <p:cNvPicPr>
            <a:picLocks noGrp="1" noChangeAspect="1" noChangeArrowheads="1"/>
          </p:cNvPicPr>
          <p:nvPr>
            <p:ph idx="1"/>
          </p:nvPr>
        </p:nvPicPr>
        <p:blipFill>
          <a:blip r:embed="rId2" cstate="print"/>
          <a:srcRect l="26381" t="5521" r="13496" b="17601"/>
          <a:stretch>
            <a:fillRect/>
          </a:stretch>
        </p:blipFill>
        <p:spPr>
          <a:xfrm>
            <a:off x="0" y="-304800"/>
            <a:ext cx="9144000" cy="7162800"/>
          </a:xfrm>
          <a:noFill/>
        </p:spPr>
      </p:pic>
      <p:sp>
        <p:nvSpPr>
          <p:cNvPr id="329731" name="Rectangle 3"/>
          <p:cNvSpPr>
            <a:spLocks noGrp="1" noChangeArrowheads="1"/>
          </p:cNvSpPr>
          <p:nvPr>
            <p:ph type="title"/>
          </p:nvPr>
        </p:nvSpPr>
        <p:spPr>
          <a:xfrm>
            <a:off x="685800" y="762000"/>
            <a:ext cx="7772400" cy="1143000"/>
          </a:xfrm>
        </p:spPr>
        <p:txBody>
          <a:bodyPr/>
          <a:lstStyle/>
          <a:p>
            <a:pPr>
              <a:defRPr/>
            </a:pPr>
            <a:r>
              <a:rPr lang="en-US" b="1" dirty="0" smtClean="0">
                <a:solidFill>
                  <a:srgbClr val="FFFF00"/>
                </a:solidFill>
                <a:effectLst>
                  <a:outerShdw blurRad="38100" dist="38100" dir="2700000" algn="tl">
                    <a:srgbClr val="C0C0C0"/>
                  </a:outerShdw>
                </a:effectLst>
              </a:rPr>
              <a:t>Packaging Waste            </a:t>
            </a:r>
            <a:r>
              <a:rPr lang="en-US" sz="4000" b="1" dirty="0" err="1" smtClean="0">
                <a:solidFill>
                  <a:schemeClr val="bg1"/>
                </a:solidFill>
                <a:effectLst>
                  <a:outerShdw blurRad="38100" dist="38100" dir="2700000" algn="tl">
                    <a:srgbClr val="C0C0C0"/>
                  </a:outerShdw>
                </a:effectLst>
              </a:rPr>
              <a:t>Packagings</a:t>
            </a:r>
            <a:r>
              <a:rPr lang="en-US" sz="4000" b="1" dirty="0" smtClean="0">
                <a:solidFill>
                  <a:schemeClr val="bg1"/>
                </a:solidFill>
                <a:effectLst>
                  <a:outerShdw blurRad="38100" dist="38100" dir="2700000" algn="tl">
                    <a:srgbClr val="C0C0C0"/>
                  </a:outerShdw>
                </a:effectLst>
              </a:rPr>
              <a:t> </a:t>
            </a:r>
            <a:r>
              <a:rPr lang="en-US" sz="4000" b="1" dirty="0">
                <a:solidFill>
                  <a:schemeClr val="bg1"/>
                </a:solidFill>
                <a:effectLst>
                  <a:outerShdw blurRad="38100" dist="38100" dir="2700000" algn="tl">
                    <a:srgbClr val="C0C0C0"/>
                  </a:outerShdw>
                </a:effectLst>
              </a:rPr>
              <a:t>Must Be </a:t>
            </a:r>
            <a:r>
              <a:rPr lang="en-US" sz="4000" b="1" dirty="0" smtClean="0">
                <a:solidFill>
                  <a:schemeClr val="bg1"/>
                </a:solidFill>
                <a:effectLst>
                  <a:outerShdw blurRad="38100" dist="38100" dir="2700000" algn="tl">
                    <a:srgbClr val="C0C0C0"/>
                  </a:outerShdw>
                </a:effectLst>
              </a:rPr>
              <a:t>Designed, Filled </a:t>
            </a:r>
            <a:r>
              <a:rPr lang="en-US" sz="4000" b="1" dirty="0">
                <a:solidFill>
                  <a:schemeClr val="bg1"/>
                </a:solidFill>
                <a:effectLst>
                  <a:outerShdw blurRad="38100" dist="38100" dir="2700000" algn="tl">
                    <a:srgbClr val="C0C0C0"/>
                  </a:outerShdw>
                </a:effectLst>
              </a:rPr>
              <a:t>and Closed So There is No Release to the Environment</a:t>
            </a:r>
          </a:p>
        </p:txBody>
      </p:sp>
      <p:sp>
        <p:nvSpPr>
          <p:cNvPr id="329732" name="Text Box 4"/>
          <p:cNvSpPr txBox="1">
            <a:spLocks noChangeArrowheads="1"/>
          </p:cNvSpPr>
          <p:nvPr/>
        </p:nvSpPr>
        <p:spPr bwMode="auto">
          <a:xfrm>
            <a:off x="5715000" y="3581400"/>
            <a:ext cx="3429000" cy="2308225"/>
          </a:xfrm>
          <a:prstGeom prst="rect">
            <a:avLst/>
          </a:prstGeom>
          <a:noFill/>
          <a:ln w="12700">
            <a:noFill/>
            <a:miter lim="800000"/>
            <a:headEnd/>
            <a:tailEnd/>
          </a:ln>
          <a:effectLst/>
        </p:spPr>
        <p:txBody>
          <a:bodyPr>
            <a:spAutoFit/>
          </a:bodyPr>
          <a:lstStyle/>
          <a:p>
            <a:pPr>
              <a:spcBef>
                <a:spcPct val="50000"/>
              </a:spcBef>
              <a:defRPr/>
            </a:pPr>
            <a:r>
              <a:rPr lang="en-US" sz="3600" b="1">
                <a:solidFill>
                  <a:schemeClr val="bg1"/>
                </a:solidFill>
                <a:effectLst>
                  <a:outerShdw blurRad="38100" dist="38100" dir="2700000" algn="tl">
                    <a:srgbClr val="C0C0C0"/>
                  </a:outerShdw>
                </a:effectLst>
                <a:latin typeface="Arial" charset="0"/>
              </a:rPr>
              <a:t>No HM Residue on Outside of Packages</a:t>
            </a:r>
          </a:p>
        </p:txBody>
      </p:sp>
      <p:sp>
        <p:nvSpPr>
          <p:cNvPr id="21509" name="AutoShape 5"/>
          <p:cNvSpPr>
            <a:spLocks noChangeArrowheads="1"/>
          </p:cNvSpPr>
          <p:nvPr/>
        </p:nvSpPr>
        <p:spPr bwMode="auto">
          <a:xfrm>
            <a:off x="6477000" y="2895600"/>
            <a:ext cx="2209800" cy="609600"/>
          </a:xfrm>
          <a:prstGeom prst="leftArrow">
            <a:avLst>
              <a:gd name="adj1" fmla="val 50000"/>
              <a:gd name="adj2" fmla="val 90625"/>
            </a:avLst>
          </a:prstGeom>
          <a:solidFill>
            <a:schemeClr val="bg1"/>
          </a:solidFill>
          <a:ln w="57150">
            <a:solidFill>
              <a:srgbClr val="FAFD00"/>
            </a:solidFill>
            <a:miter lim="800000"/>
            <a:headEnd/>
            <a:tailEnd/>
          </a:ln>
        </p:spPr>
        <p:txBody>
          <a:bodyPr wrap="none" anchor="ctr"/>
          <a:lstStyle/>
          <a:p>
            <a:endParaRPr lang="en-US"/>
          </a:p>
        </p:txBody>
      </p:sp>
      <p:sp>
        <p:nvSpPr>
          <p:cNvPr id="21510" name="Text Box 6"/>
          <p:cNvSpPr txBox="1">
            <a:spLocks noChangeArrowheads="1"/>
          </p:cNvSpPr>
          <p:nvPr/>
        </p:nvSpPr>
        <p:spPr bwMode="auto">
          <a:xfrm>
            <a:off x="5105400" y="6019800"/>
            <a:ext cx="3352800" cy="461963"/>
          </a:xfrm>
          <a:prstGeom prst="rect">
            <a:avLst/>
          </a:prstGeom>
          <a:noFill/>
          <a:ln w="12700">
            <a:noFill/>
            <a:miter lim="800000"/>
            <a:headEnd/>
            <a:tailEnd/>
          </a:ln>
        </p:spPr>
        <p:txBody>
          <a:bodyPr>
            <a:spAutoFit/>
          </a:bodyPr>
          <a:lstStyle/>
          <a:p>
            <a:pPr>
              <a:spcBef>
                <a:spcPct val="50000"/>
              </a:spcBef>
            </a:pPr>
            <a:r>
              <a:rPr lang="en-US" sz="2400" b="1">
                <a:solidFill>
                  <a:schemeClr val="bg1"/>
                </a:solidFill>
              </a:rPr>
              <a:t>49 CFR 173.24 (b) (4)</a:t>
            </a:r>
          </a:p>
        </p:txBody>
      </p:sp>
      <p:sp>
        <p:nvSpPr>
          <p:cNvPr id="7" name="Slide Number Placeholder 6"/>
          <p:cNvSpPr>
            <a:spLocks noGrp="1"/>
          </p:cNvSpPr>
          <p:nvPr>
            <p:ph type="sldNum" sz="quarter" idx="12"/>
          </p:nvPr>
        </p:nvSpPr>
        <p:spPr/>
        <p:txBody>
          <a:bodyPr/>
          <a:lstStyle/>
          <a:p>
            <a:pPr>
              <a:defRPr/>
            </a:pPr>
            <a:fld id="{FA1F0B47-FD51-4883-AE00-101FA3644877}" type="slidenum">
              <a:rPr lang="en-US"/>
              <a:pPr>
                <a:defRPr/>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z="4000" b="1" smtClean="0">
                <a:solidFill>
                  <a:srgbClr val="00B050"/>
                </a:solidFill>
              </a:rPr>
              <a:t>Re-use of Packagings for Waste Materials </a:t>
            </a:r>
          </a:p>
        </p:txBody>
      </p:sp>
      <p:sp>
        <p:nvSpPr>
          <p:cNvPr id="22531" name="Text Placeholder 2"/>
          <p:cNvSpPr>
            <a:spLocks noGrp="1"/>
          </p:cNvSpPr>
          <p:nvPr>
            <p:ph type="body" sz="half" idx="1"/>
          </p:nvPr>
        </p:nvSpPr>
        <p:spPr>
          <a:xfrm>
            <a:off x="685800" y="1887538"/>
            <a:ext cx="3810000" cy="4114800"/>
          </a:xfrm>
        </p:spPr>
        <p:txBody>
          <a:bodyPr/>
          <a:lstStyle/>
          <a:p>
            <a:pPr>
              <a:buFont typeface="Wingdings" pitchFamily="2" charset="2"/>
              <a:buChar char="v"/>
            </a:pPr>
            <a:r>
              <a:rPr lang="en-US" b="1" dirty="0" smtClean="0"/>
              <a:t> Must be a package authorized by HMR</a:t>
            </a:r>
          </a:p>
          <a:p>
            <a:pPr>
              <a:buFont typeface="Wingdings" pitchFamily="2" charset="2"/>
              <a:buChar char="v"/>
            </a:pPr>
            <a:r>
              <a:rPr lang="en-US" b="1" dirty="0" smtClean="0"/>
              <a:t>In good condition &amp; closed</a:t>
            </a:r>
          </a:p>
          <a:p>
            <a:pPr>
              <a:buFont typeface="Wingdings" pitchFamily="2" charset="2"/>
              <a:buChar char="v"/>
            </a:pPr>
            <a:r>
              <a:rPr lang="en-US" b="1" dirty="0" smtClean="0"/>
              <a:t>Not moved for 24 hours (leak test)</a:t>
            </a:r>
          </a:p>
          <a:p>
            <a:pPr>
              <a:buFont typeface="Wingdings" pitchFamily="2" charset="2"/>
              <a:buChar char="v"/>
            </a:pPr>
            <a:r>
              <a:rPr lang="en-US" b="1" dirty="0" smtClean="0"/>
              <a:t>Package used only once (unless retested)</a:t>
            </a:r>
          </a:p>
        </p:txBody>
      </p:sp>
      <p:pic>
        <p:nvPicPr>
          <p:cNvPr id="22532" name="Content Placeholder 6" descr="101-0166_IMG.JPG"/>
          <p:cNvPicPr>
            <a:picLocks noGrp="1" noChangeAspect="1"/>
          </p:cNvPicPr>
          <p:nvPr>
            <p:ph sz="half" idx="2"/>
          </p:nvPr>
        </p:nvPicPr>
        <p:blipFill>
          <a:blip r:embed="rId2" cstate="print"/>
          <a:srcRect/>
          <a:stretch>
            <a:fillRect/>
          </a:stretch>
        </p:blipFill>
        <p:spPr>
          <a:xfrm>
            <a:off x="4648200" y="2095500"/>
            <a:ext cx="4495800" cy="3371850"/>
          </a:xfrm>
        </p:spPr>
      </p:pic>
      <p:sp>
        <p:nvSpPr>
          <p:cNvPr id="22533" name="TextBox 4"/>
          <p:cNvSpPr txBox="1">
            <a:spLocks noChangeArrowheads="1"/>
          </p:cNvSpPr>
          <p:nvPr/>
        </p:nvSpPr>
        <p:spPr bwMode="auto">
          <a:xfrm>
            <a:off x="6019800" y="6248400"/>
            <a:ext cx="2895600" cy="369888"/>
          </a:xfrm>
          <a:prstGeom prst="rect">
            <a:avLst/>
          </a:prstGeom>
          <a:noFill/>
          <a:ln w="9525">
            <a:noFill/>
            <a:miter lim="800000"/>
            <a:headEnd/>
            <a:tailEnd/>
          </a:ln>
        </p:spPr>
        <p:txBody>
          <a:bodyPr>
            <a:spAutoFit/>
          </a:bodyPr>
          <a:lstStyle/>
          <a:p>
            <a:r>
              <a:rPr lang="en-US"/>
              <a:t>       49 CFR 173.12</a:t>
            </a:r>
          </a:p>
        </p:txBody>
      </p:sp>
    </p:spTree>
  </p:cSld>
  <p:clrMapOvr>
    <a:masterClrMapping/>
  </p:clrMapOvr>
  <p:transition>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sz="4000" b="1" smtClean="0">
                <a:solidFill>
                  <a:srgbClr val="FF0000"/>
                </a:solidFill>
              </a:rPr>
              <a:t>Waste Package Exceptions Clarified          Final Rule 02/02/2010             </a:t>
            </a:r>
          </a:p>
        </p:txBody>
      </p:sp>
      <p:sp>
        <p:nvSpPr>
          <p:cNvPr id="23555" name="Text Placeholder 2"/>
          <p:cNvSpPr>
            <a:spLocks noGrp="1"/>
          </p:cNvSpPr>
          <p:nvPr>
            <p:ph type="body" sz="half" idx="1"/>
          </p:nvPr>
        </p:nvSpPr>
        <p:spPr>
          <a:xfrm>
            <a:off x="685800" y="1981200"/>
            <a:ext cx="7924800" cy="4114800"/>
          </a:xfrm>
        </p:spPr>
        <p:txBody>
          <a:bodyPr/>
          <a:lstStyle/>
          <a:p>
            <a:r>
              <a:rPr lang="en-US" sz="3600" b="1" smtClean="0"/>
              <a:t>Exception in 173.12 (c) is not authorized for a packaging intended to be used more than 2 times (Initial use &amp; return shipment of waste)</a:t>
            </a:r>
          </a:p>
          <a:p>
            <a:r>
              <a:rPr lang="en-US" sz="3600" b="1" smtClean="0"/>
              <a:t>Packages used more than twice must be reconditioned per 173.28</a:t>
            </a:r>
          </a:p>
        </p:txBody>
      </p:sp>
    </p:spTree>
  </p:cSld>
  <p:clrMapOvr>
    <a:masterClrMapping/>
  </p:clrMapOvr>
  <p:transition>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sz="4000" b="1" smtClean="0">
                <a:solidFill>
                  <a:srgbClr val="00B050"/>
                </a:solidFill>
              </a:rPr>
              <a:t>Package Marking &amp; Labeling</a:t>
            </a:r>
          </a:p>
        </p:txBody>
      </p:sp>
      <p:sp>
        <p:nvSpPr>
          <p:cNvPr id="27651" name="Content Placeholder 2"/>
          <p:cNvSpPr>
            <a:spLocks noGrp="1"/>
          </p:cNvSpPr>
          <p:nvPr>
            <p:ph idx="1"/>
          </p:nvPr>
        </p:nvSpPr>
        <p:spPr/>
        <p:txBody>
          <a:bodyPr/>
          <a:lstStyle/>
          <a:p>
            <a:pPr>
              <a:buFont typeface="Wingdings" pitchFamily="2" charset="2"/>
              <a:buChar char="v"/>
            </a:pPr>
            <a:r>
              <a:rPr lang="en-US" sz="3600" b="1" smtClean="0">
                <a:solidFill>
                  <a:srgbClr val="00B050"/>
                </a:solidFill>
              </a:rPr>
              <a:t> </a:t>
            </a:r>
            <a:r>
              <a:rPr lang="en-US" sz="3600" b="1" smtClean="0"/>
              <a:t>Marking &amp; labeling information must be consistent with hazmat shipping information on the shipping paper or hazardous waste manifest</a:t>
            </a:r>
          </a:p>
          <a:p>
            <a:pPr>
              <a:buFont typeface="Wingdings" pitchFamily="2" charset="2"/>
              <a:buChar char="v"/>
            </a:pPr>
            <a:r>
              <a:rPr lang="en-US" sz="3600" b="1" smtClean="0"/>
              <a:t> Inconsistent information may lead to shipment being placed Out-of -Service  &amp; violation notices</a:t>
            </a:r>
          </a:p>
        </p:txBody>
      </p:sp>
      <p:sp>
        <p:nvSpPr>
          <p:cNvPr id="4" name="Slide Number Placeholder 3"/>
          <p:cNvSpPr>
            <a:spLocks noGrp="1"/>
          </p:cNvSpPr>
          <p:nvPr>
            <p:ph type="sldNum" sz="quarter" idx="12"/>
          </p:nvPr>
        </p:nvSpPr>
        <p:spPr/>
        <p:txBody>
          <a:bodyPr/>
          <a:lstStyle/>
          <a:p>
            <a:pPr>
              <a:defRPr/>
            </a:pPr>
            <a:fld id="{8AC343AC-F25A-4682-B3DE-5AE472D94C9A}" type="slidenum">
              <a:rPr lang="en-US"/>
              <a:pPr>
                <a:defRPr/>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4"/>
          <p:cNvSpPr>
            <a:spLocks noGrp="1"/>
          </p:cNvSpPr>
          <p:nvPr>
            <p:ph type="title"/>
          </p:nvPr>
        </p:nvSpPr>
        <p:spPr/>
        <p:txBody>
          <a:bodyPr/>
          <a:lstStyle/>
          <a:p>
            <a:r>
              <a:rPr lang="en-US" sz="4000" b="1" smtClean="0">
                <a:solidFill>
                  <a:srgbClr val="00B050"/>
                </a:solidFill>
              </a:rPr>
              <a:t>Package Marking &amp; Labels </a:t>
            </a:r>
          </a:p>
        </p:txBody>
      </p:sp>
      <p:sp>
        <p:nvSpPr>
          <p:cNvPr id="28675" name="Text Placeholder 5"/>
          <p:cNvSpPr>
            <a:spLocks noGrp="1"/>
          </p:cNvSpPr>
          <p:nvPr>
            <p:ph type="body" idx="1"/>
          </p:nvPr>
        </p:nvSpPr>
        <p:spPr>
          <a:xfrm>
            <a:off x="457200" y="1535113"/>
            <a:ext cx="4040188" cy="639762"/>
          </a:xfrm>
        </p:spPr>
        <p:txBody>
          <a:bodyPr/>
          <a:lstStyle/>
          <a:p>
            <a:pPr algn="ctr"/>
            <a:r>
              <a:rPr lang="en-US" sz="3600" smtClean="0">
                <a:solidFill>
                  <a:srgbClr val="FF0000"/>
                </a:solidFill>
              </a:rPr>
              <a:t>Marking</a:t>
            </a:r>
          </a:p>
        </p:txBody>
      </p:sp>
      <p:sp>
        <p:nvSpPr>
          <p:cNvPr id="28676" name="Content Placeholder 6"/>
          <p:cNvSpPr>
            <a:spLocks noGrp="1"/>
          </p:cNvSpPr>
          <p:nvPr>
            <p:ph sz="half" idx="2"/>
          </p:nvPr>
        </p:nvSpPr>
        <p:spPr>
          <a:xfrm>
            <a:off x="457200" y="2174875"/>
            <a:ext cx="4040188" cy="3951288"/>
          </a:xfrm>
        </p:spPr>
        <p:txBody>
          <a:bodyPr/>
          <a:lstStyle/>
          <a:p>
            <a:pPr>
              <a:buFont typeface="Wingdings" pitchFamily="2" charset="2"/>
              <a:buChar char="v"/>
            </a:pPr>
            <a:r>
              <a:rPr lang="en-US" dirty="0" smtClean="0"/>
              <a:t> </a:t>
            </a:r>
            <a:r>
              <a:rPr lang="en-US" sz="2800" b="1" dirty="0" smtClean="0"/>
              <a:t>Proper shipping name</a:t>
            </a:r>
          </a:p>
          <a:p>
            <a:pPr>
              <a:buFont typeface="Wingdings" pitchFamily="2" charset="2"/>
              <a:buChar char="v"/>
            </a:pPr>
            <a:r>
              <a:rPr lang="en-US" sz="2800" b="1" dirty="0" smtClean="0"/>
              <a:t> Technical names for generic descriptions (  )</a:t>
            </a:r>
          </a:p>
          <a:p>
            <a:pPr>
              <a:buFont typeface="Wingdings" pitchFamily="2" charset="2"/>
              <a:buChar char="v"/>
            </a:pPr>
            <a:r>
              <a:rPr lang="en-US" sz="2800" b="1" dirty="0" smtClean="0"/>
              <a:t> Identification number</a:t>
            </a:r>
          </a:p>
          <a:p>
            <a:pPr>
              <a:buFont typeface="Wingdings" pitchFamily="2" charset="2"/>
              <a:buChar char="v"/>
            </a:pPr>
            <a:r>
              <a:rPr lang="en-US" sz="2800" b="1" dirty="0" smtClean="0"/>
              <a:t> EPA </a:t>
            </a:r>
            <a:r>
              <a:rPr lang="en-US" sz="2800" b="1" dirty="0" err="1" smtClean="0"/>
              <a:t>haz</a:t>
            </a:r>
            <a:r>
              <a:rPr lang="en-US" sz="2800" b="1" dirty="0" smtClean="0"/>
              <a:t> waste mark</a:t>
            </a:r>
          </a:p>
          <a:p>
            <a:pPr>
              <a:buFont typeface="Wingdings" pitchFamily="2" charset="2"/>
              <a:buChar char="v"/>
            </a:pPr>
            <a:r>
              <a:rPr lang="en-US" sz="2800" b="1" dirty="0" smtClean="0"/>
              <a:t> Orientation arrows for liquid combination packages </a:t>
            </a:r>
          </a:p>
          <a:p>
            <a:pPr>
              <a:buFont typeface="Wingdings" pitchFamily="2" charset="2"/>
              <a:buChar char="v"/>
            </a:pPr>
            <a:r>
              <a:rPr lang="en-US" sz="2800" b="1" dirty="0" smtClean="0"/>
              <a:t> RQ for </a:t>
            </a:r>
            <a:r>
              <a:rPr lang="en-US" sz="2800" b="1" dirty="0" err="1" smtClean="0"/>
              <a:t>haz</a:t>
            </a:r>
            <a:r>
              <a:rPr lang="en-US" sz="2800" b="1" dirty="0" smtClean="0"/>
              <a:t> substances</a:t>
            </a:r>
          </a:p>
          <a:p>
            <a:pPr>
              <a:buFont typeface="Wingdings" pitchFamily="2" charset="2"/>
              <a:buChar char="v"/>
            </a:pPr>
            <a:endParaRPr lang="en-US" dirty="0" smtClean="0"/>
          </a:p>
        </p:txBody>
      </p:sp>
      <p:sp>
        <p:nvSpPr>
          <p:cNvPr id="28677" name="Text Placeholder 7"/>
          <p:cNvSpPr>
            <a:spLocks noGrp="1"/>
          </p:cNvSpPr>
          <p:nvPr>
            <p:ph type="body" sz="quarter" idx="3"/>
          </p:nvPr>
        </p:nvSpPr>
        <p:spPr>
          <a:xfrm>
            <a:off x="4645025" y="1535113"/>
            <a:ext cx="4041775" cy="639762"/>
          </a:xfrm>
        </p:spPr>
        <p:txBody>
          <a:bodyPr/>
          <a:lstStyle/>
          <a:p>
            <a:pPr algn="ctr"/>
            <a:r>
              <a:rPr lang="en-US" sz="3600" smtClean="0">
                <a:solidFill>
                  <a:srgbClr val="FF0000"/>
                </a:solidFill>
              </a:rPr>
              <a:t>Labeling</a:t>
            </a:r>
          </a:p>
        </p:txBody>
      </p:sp>
      <p:sp>
        <p:nvSpPr>
          <p:cNvPr id="28678" name="Content Placeholder 8"/>
          <p:cNvSpPr>
            <a:spLocks noGrp="1"/>
          </p:cNvSpPr>
          <p:nvPr>
            <p:ph sz="quarter" idx="4"/>
          </p:nvPr>
        </p:nvSpPr>
        <p:spPr>
          <a:xfrm>
            <a:off x="4645025" y="2174875"/>
            <a:ext cx="4498975" cy="3951288"/>
          </a:xfrm>
        </p:spPr>
        <p:txBody>
          <a:bodyPr/>
          <a:lstStyle/>
          <a:p>
            <a:pPr>
              <a:buFont typeface="Wingdings" pitchFamily="2" charset="2"/>
              <a:buChar char="v"/>
            </a:pPr>
            <a:r>
              <a:rPr lang="en-US" sz="2800" b="1" smtClean="0"/>
              <a:t> Hazard labels as required in Column 6 of hazmat table</a:t>
            </a:r>
          </a:p>
          <a:p>
            <a:pPr>
              <a:buFont typeface="Wingdings" pitchFamily="2" charset="2"/>
              <a:buChar char="v"/>
            </a:pPr>
            <a:r>
              <a:rPr lang="en-US" sz="2800" b="1" smtClean="0"/>
              <a:t>Affixed on or attached to package</a:t>
            </a:r>
          </a:p>
          <a:p>
            <a:pPr>
              <a:buFont typeface="Wingdings" pitchFamily="2" charset="2"/>
              <a:buChar char="v"/>
            </a:pPr>
            <a:r>
              <a:rPr lang="en-US" sz="2800" b="1" smtClean="0"/>
              <a:t> Label in good condition </a:t>
            </a:r>
          </a:p>
          <a:p>
            <a:pPr>
              <a:buFont typeface="Wingdings" pitchFamily="2" charset="2"/>
              <a:buChar char="v"/>
            </a:pPr>
            <a:r>
              <a:rPr lang="en-US" sz="2800" b="1" smtClean="0"/>
              <a:t>NO label displayed unless that class of hazmat is in the package</a:t>
            </a:r>
          </a:p>
        </p:txBody>
      </p:sp>
      <p:sp>
        <p:nvSpPr>
          <p:cNvPr id="10" name="Slide Number Placeholder 9"/>
          <p:cNvSpPr>
            <a:spLocks noGrp="1"/>
          </p:cNvSpPr>
          <p:nvPr>
            <p:ph type="sldNum" sz="quarter" idx="12"/>
          </p:nvPr>
        </p:nvSpPr>
        <p:spPr/>
        <p:txBody>
          <a:bodyPr/>
          <a:lstStyle/>
          <a:p>
            <a:pPr>
              <a:defRPr/>
            </a:pPr>
            <a:fld id="{7459C193-2B2B-400B-BAAA-AE20F17C50FE}" type="slidenum">
              <a:rPr lang="en-US"/>
              <a:pPr>
                <a:defRPr/>
              </a:pPr>
              <a:t>26</a:t>
            </a:fld>
            <a:endParaRPr lang="en-US"/>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6"/>
          <p:cNvSpPr>
            <a:spLocks noGrp="1"/>
          </p:cNvSpPr>
          <p:nvPr>
            <p:ph type="title"/>
          </p:nvPr>
        </p:nvSpPr>
        <p:spPr/>
        <p:txBody>
          <a:bodyPr/>
          <a:lstStyle/>
          <a:p>
            <a:r>
              <a:rPr lang="en-US" sz="4000" b="1" smtClean="0">
                <a:solidFill>
                  <a:srgbClr val="00B050"/>
                </a:solidFill>
              </a:rPr>
              <a:t>Package Marking &amp; Labels</a:t>
            </a:r>
          </a:p>
        </p:txBody>
      </p:sp>
      <p:pic>
        <p:nvPicPr>
          <p:cNvPr id="29699" name="Content Placeholder 8" descr="pesticidebox 047.jpg"/>
          <p:cNvPicPr>
            <a:picLocks noGrp="1" noChangeAspect="1"/>
          </p:cNvPicPr>
          <p:nvPr>
            <p:ph idx="1"/>
          </p:nvPr>
        </p:nvPicPr>
        <p:blipFill>
          <a:blip r:embed="rId2" cstate="print"/>
          <a:srcRect/>
          <a:stretch>
            <a:fillRect/>
          </a:stretch>
        </p:blipFill>
        <p:spPr>
          <a:xfrm>
            <a:off x="0" y="1423988"/>
            <a:ext cx="4343400" cy="5434012"/>
          </a:xfrm>
        </p:spPr>
      </p:pic>
      <p:pic>
        <p:nvPicPr>
          <p:cNvPr id="29700" name="Picture 9" descr="TOTEacid tote truck and cattle 9-23-09 044.jpg"/>
          <p:cNvPicPr>
            <a:picLocks noChangeAspect="1"/>
          </p:cNvPicPr>
          <p:nvPr/>
        </p:nvPicPr>
        <p:blipFill>
          <a:blip r:embed="rId3" cstate="print"/>
          <a:srcRect l="9766" t="12109" r="6250" b="8789"/>
          <a:stretch>
            <a:fillRect/>
          </a:stretch>
        </p:blipFill>
        <p:spPr bwMode="auto">
          <a:xfrm>
            <a:off x="4572000" y="1447800"/>
            <a:ext cx="4572000" cy="5410200"/>
          </a:xfrm>
          <a:prstGeom prst="rect">
            <a:avLst/>
          </a:prstGeom>
          <a:noFill/>
          <a:ln w="9525">
            <a:noFill/>
            <a:miter lim="800000"/>
            <a:headEnd/>
            <a:tailEnd/>
          </a:ln>
        </p:spPr>
      </p:pic>
      <p:sp>
        <p:nvSpPr>
          <p:cNvPr id="11" name="Slide Number Placeholder 10"/>
          <p:cNvSpPr>
            <a:spLocks noGrp="1"/>
          </p:cNvSpPr>
          <p:nvPr>
            <p:ph type="sldNum" sz="quarter" idx="12"/>
          </p:nvPr>
        </p:nvSpPr>
        <p:spPr/>
        <p:txBody>
          <a:bodyPr/>
          <a:lstStyle/>
          <a:p>
            <a:pPr>
              <a:defRPr/>
            </a:pPr>
            <a:fld id="{1C18404B-65F9-413F-9E41-5C422505ED59}" type="slidenum">
              <a:rPr lang="en-US"/>
              <a:pPr>
                <a:defRPr/>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5"/>
          <p:cNvSpPr>
            <a:spLocks noGrp="1"/>
          </p:cNvSpPr>
          <p:nvPr>
            <p:ph type="sldNum" sz="quarter" idx="12"/>
          </p:nvPr>
        </p:nvSpPr>
        <p:spPr/>
        <p:txBody>
          <a:bodyPr/>
          <a:lstStyle/>
          <a:p>
            <a:pPr>
              <a:defRPr/>
            </a:pPr>
            <a:fld id="{7CC7B40C-1744-420C-9229-276B9D07E4F6}" type="slidenum">
              <a:rPr lang="en-US" smtClean="0"/>
              <a:pPr>
                <a:defRPr/>
              </a:pPr>
              <a:t>28</a:t>
            </a:fld>
            <a:endParaRPr lang="en-US" smtClean="0"/>
          </a:p>
        </p:txBody>
      </p:sp>
      <p:sp>
        <p:nvSpPr>
          <p:cNvPr id="45059" name="Rectangle 2"/>
          <p:cNvSpPr>
            <a:spLocks noGrp="1" noChangeArrowheads="1"/>
          </p:cNvSpPr>
          <p:nvPr>
            <p:ph type="title"/>
          </p:nvPr>
        </p:nvSpPr>
        <p:spPr>
          <a:xfrm>
            <a:off x="762000" y="0"/>
            <a:ext cx="7772400" cy="1143000"/>
          </a:xfrm>
        </p:spPr>
        <p:txBody>
          <a:bodyPr/>
          <a:lstStyle/>
          <a:p>
            <a:r>
              <a:rPr lang="en-US" b="1" smtClean="0">
                <a:solidFill>
                  <a:srgbClr val="FF0000"/>
                </a:solidFill>
              </a:rPr>
              <a:t/>
            </a:r>
            <a:br>
              <a:rPr lang="en-US" b="1" smtClean="0">
                <a:solidFill>
                  <a:srgbClr val="FF0000"/>
                </a:solidFill>
              </a:rPr>
            </a:br>
            <a:endParaRPr lang="en-US" sz="3600" b="1" smtClean="0">
              <a:solidFill>
                <a:schemeClr val="accent2"/>
              </a:solidFill>
            </a:endParaRPr>
          </a:p>
        </p:txBody>
      </p:sp>
      <p:sp>
        <p:nvSpPr>
          <p:cNvPr id="125966" name="Text Box 14"/>
          <p:cNvSpPr txBox="1">
            <a:spLocks noChangeArrowheads="1"/>
          </p:cNvSpPr>
          <p:nvPr/>
        </p:nvSpPr>
        <p:spPr bwMode="auto">
          <a:xfrm>
            <a:off x="381000" y="0"/>
            <a:ext cx="8458200" cy="1323975"/>
          </a:xfrm>
          <a:prstGeom prst="rect">
            <a:avLst/>
          </a:prstGeom>
          <a:noFill/>
          <a:ln w="9525">
            <a:noFill/>
            <a:miter lim="800000"/>
            <a:headEnd/>
            <a:tailEnd/>
          </a:ln>
          <a:effectLst/>
        </p:spPr>
        <p:txBody>
          <a:bodyPr>
            <a:spAutoFit/>
          </a:bodyPr>
          <a:lstStyle/>
          <a:p>
            <a:pPr algn="ctr">
              <a:spcBef>
                <a:spcPct val="50000"/>
              </a:spcBef>
              <a:defRPr/>
            </a:pPr>
            <a:r>
              <a:rPr lang="en-US" sz="4000" b="1" dirty="0">
                <a:solidFill>
                  <a:srgbClr val="FF0000"/>
                </a:solidFill>
                <a:effectLst>
                  <a:outerShdw blurRad="38100" dist="38100" dir="2700000" algn="tl">
                    <a:srgbClr val="C0C0C0"/>
                  </a:outerShdw>
                </a:effectLst>
              </a:rPr>
              <a:t>New </a:t>
            </a:r>
            <a:r>
              <a:rPr lang="en-US" sz="4000" b="1" i="1" dirty="0">
                <a:solidFill>
                  <a:srgbClr val="3333FF"/>
                </a:solidFill>
                <a:effectLst>
                  <a:outerShdw blurRad="38100" dist="38100" dir="2700000" algn="tl">
                    <a:srgbClr val="C0C0C0"/>
                  </a:outerShdw>
                </a:effectLst>
              </a:rPr>
              <a:t>Limited Quantity by Aircraft </a:t>
            </a:r>
            <a:r>
              <a:rPr lang="en-US" sz="4000" b="1" dirty="0">
                <a:solidFill>
                  <a:srgbClr val="FF0000"/>
                </a:solidFill>
                <a:effectLst>
                  <a:outerShdw blurRad="38100" dist="38100" dir="2700000" algn="tl">
                    <a:srgbClr val="C0C0C0"/>
                  </a:outerShdw>
                </a:effectLst>
              </a:rPr>
              <a:t>Mark Required December 31, 2012</a:t>
            </a:r>
          </a:p>
        </p:txBody>
      </p:sp>
      <p:sp>
        <p:nvSpPr>
          <p:cNvPr id="7" name="TextBox 6"/>
          <p:cNvSpPr txBox="1"/>
          <p:nvPr/>
        </p:nvSpPr>
        <p:spPr>
          <a:xfrm>
            <a:off x="304800" y="1600200"/>
            <a:ext cx="3886200" cy="4400550"/>
          </a:xfrm>
          <a:prstGeom prst="rect">
            <a:avLst/>
          </a:prstGeom>
          <a:noFill/>
        </p:spPr>
        <p:txBody>
          <a:bodyPr>
            <a:spAutoFit/>
          </a:bodyPr>
          <a:lstStyle/>
          <a:p>
            <a:pPr>
              <a:defRPr/>
            </a:pPr>
            <a:r>
              <a:rPr lang="en-US" sz="2800" b="1" dirty="0"/>
              <a:t>New Mark must be durable, legible, and of a size relative to the package that is readily visible:</a:t>
            </a:r>
          </a:p>
          <a:p>
            <a:pPr>
              <a:buFont typeface="Arial" pitchFamily="34" charset="0"/>
              <a:buChar char="•"/>
              <a:defRPr/>
            </a:pPr>
            <a:r>
              <a:rPr lang="en-US" sz="2800" b="1" dirty="0"/>
              <a:t>100 mm sides or: </a:t>
            </a:r>
          </a:p>
          <a:p>
            <a:pPr marL="171450" indent="-171450">
              <a:buFont typeface="Arial" pitchFamily="34" charset="0"/>
              <a:buChar char="•"/>
              <a:defRPr/>
            </a:pPr>
            <a:r>
              <a:rPr lang="en-US" sz="2800" b="1" dirty="0"/>
              <a:t> 50mm side for small packages</a:t>
            </a:r>
          </a:p>
          <a:p>
            <a:pPr marL="171450" indent="-171450">
              <a:buFont typeface="Arial" pitchFamily="34" charset="0"/>
              <a:buChar char="•"/>
              <a:defRPr/>
            </a:pPr>
            <a:r>
              <a:rPr lang="en-US" sz="2800" b="1" dirty="0"/>
              <a:t>“Y” mark OK for all modes</a:t>
            </a:r>
          </a:p>
        </p:txBody>
      </p:sp>
      <p:pic>
        <p:nvPicPr>
          <p:cNvPr id="45062" name="Picture 7" descr="markLTDQTYair204.jpg"/>
          <p:cNvPicPr>
            <a:picLocks noChangeAspect="1"/>
          </p:cNvPicPr>
          <p:nvPr/>
        </p:nvPicPr>
        <p:blipFill>
          <a:blip r:embed="rId3" cstate="print"/>
          <a:srcRect/>
          <a:stretch>
            <a:fillRect/>
          </a:stretch>
        </p:blipFill>
        <p:spPr bwMode="auto">
          <a:xfrm>
            <a:off x="4419600" y="1828800"/>
            <a:ext cx="4143375" cy="4191000"/>
          </a:xfrm>
          <a:prstGeom prst="rect">
            <a:avLst/>
          </a:prstGeom>
          <a:noFill/>
          <a:ln w="9525">
            <a:noFill/>
            <a:miter lim="800000"/>
            <a:headEnd/>
            <a:tailEnd/>
          </a:ln>
        </p:spPr>
      </p:pic>
    </p:spTree>
    <p:extLst>
      <p:ext uri="{BB962C8B-B14F-4D97-AF65-F5344CB8AC3E}">
        <p14:creationId xmlns:p14="http://schemas.microsoft.com/office/powerpoint/2010/main" val="9815564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5"/>
          <p:cNvSpPr>
            <a:spLocks noGrp="1"/>
          </p:cNvSpPr>
          <p:nvPr>
            <p:ph type="sldNum" sz="quarter" idx="12"/>
          </p:nvPr>
        </p:nvSpPr>
        <p:spPr/>
        <p:txBody>
          <a:bodyPr/>
          <a:lstStyle/>
          <a:p>
            <a:pPr>
              <a:defRPr/>
            </a:pPr>
            <a:fld id="{F44109F4-4873-4193-A97B-BDE59CFE9407}" type="slidenum">
              <a:rPr lang="en-US" smtClean="0"/>
              <a:pPr>
                <a:defRPr/>
              </a:pPr>
              <a:t>29</a:t>
            </a:fld>
            <a:endParaRPr lang="en-US" smtClean="0"/>
          </a:p>
        </p:txBody>
      </p:sp>
      <p:sp>
        <p:nvSpPr>
          <p:cNvPr id="44035" name="Rectangle 2"/>
          <p:cNvSpPr>
            <a:spLocks noGrp="1" noChangeArrowheads="1"/>
          </p:cNvSpPr>
          <p:nvPr>
            <p:ph type="title"/>
          </p:nvPr>
        </p:nvSpPr>
        <p:spPr>
          <a:xfrm>
            <a:off x="762000" y="0"/>
            <a:ext cx="7772400" cy="1143000"/>
          </a:xfrm>
        </p:spPr>
        <p:txBody>
          <a:bodyPr/>
          <a:lstStyle/>
          <a:p>
            <a:r>
              <a:rPr lang="en-US" b="1" smtClean="0">
                <a:solidFill>
                  <a:srgbClr val="FF0000"/>
                </a:solidFill>
              </a:rPr>
              <a:t/>
            </a:r>
            <a:br>
              <a:rPr lang="en-US" b="1" smtClean="0">
                <a:solidFill>
                  <a:srgbClr val="FF0000"/>
                </a:solidFill>
              </a:rPr>
            </a:br>
            <a:endParaRPr lang="en-US" sz="3600" b="1" smtClean="0">
              <a:solidFill>
                <a:schemeClr val="accent2"/>
              </a:solidFill>
            </a:endParaRPr>
          </a:p>
        </p:txBody>
      </p:sp>
      <p:sp>
        <p:nvSpPr>
          <p:cNvPr id="125966" name="Text Box 14"/>
          <p:cNvSpPr txBox="1">
            <a:spLocks noChangeArrowheads="1"/>
          </p:cNvSpPr>
          <p:nvPr/>
        </p:nvSpPr>
        <p:spPr bwMode="auto">
          <a:xfrm>
            <a:off x="609600" y="0"/>
            <a:ext cx="7543800" cy="1938992"/>
          </a:xfrm>
          <a:prstGeom prst="rect">
            <a:avLst/>
          </a:prstGeom>
          <a:noFill/>
          <a:ln w="9525">
            <a:noFill/>
            <a:miter lim="800000"/>
            <a:headEnd/>
            <a:tailEnd/>
          </a:ln>
          <a:effectLst/>
        </p:spPr>
        <p:txBody>
          <a:bodyPr wrap="square">
            <a:spAutoFit/>
          </a:bodyPr>
          <a:lstStyle/>
          <a:p>
            <a:pPr algn="ctr">
              <a:spcBef>
                <a:spcPct val="50000"/>
              </a:spcBef>
              <a:defRPr/>
            </a:pPr>
            <a:r>
              <a:rPr lang="en-US" sz="4000" b="1" dirty="0">
                <a:solidFill>
                  <a:srgbClr val="FF0000"/>
                </a:solidFill>
                <a:effectLst>
                  <a:outerShdw blurRad="38100" dist="38100" dir="2700000" algn="tl">
                    <a:srgbClr val="C0C0C0"/>
                  </a:outerShdw>
                </a:effectLst>
              </a:rPr>
              <a:t>New </a:t>
            </a:r>
            <a:r>
              <a:rPr lang="en-US" sz="4000" b="1" dirty="0">
                <a:solidFill>
                  <a:srgbClr val="3333FF"/>
                </a:solidFill>
                <a:effectLst>
                  <a:outerShdw blurRad="38100" dist="38100" dir="2700000" algn="tl">
                    <a:srgbClr val="C0C0C0"/>
                  </a:outerShdw>
                </a:effectLst>
              </a:rPr>
              <a:t>Limited Quantity </a:t>
            </a:r>
            <a:r>
              <a:rPr lang="en-US" sz="4000" b="1" dirty="0">
                <a:solidFill>
                  <a:srgbClr val="FF0000"/>
                </a:solidFill>
                <a:effectLst>
                  <a:outerShdw blurRad="38100" dist="38100" dir="2700000" algn="tl">
                    <a:srgbClr val="C0C0C0"/>
                  </a:outerShdw>
                </a:effectLst>
              </a:rPr>
              <a:t>Mark Required by December 31, </a:t>
            </a:r>
            <a:r>
              <a:rPr lang="en-US" sz="4000" b="1" dirty="0" smtClean="0">
                <a:solidFill>
                  <a:srgbClr val="FF0000"/>
                </a:solidFill>
                <a:effectLst>
                  <a:outerShdw blurRad="38100" dist="38100" dir="2700000" algn="tl">
                    <a:srgbClr val="C0C0C0"/>
                  </a:outerShdw>
                </a:effectLst>
              </a:rPr>
              <a:t>2020 (not 2013)</a:t>
            </a:r>
            <a:endParaRPr lang="en-US" sz="4000" b="1" dirty="0">
              <a:solidFill>
                <a:srgbClr val="FF0000"/>
              </a:solidFill>
              <a:effectLst>
                <a:outerShdw blurRad="38100" dist="38100" dir="2700000" algn="tl">
                  <a:srgbClr val="C0C0C0"/>
                </a:outerShdw>
              </a:effectLst>
            </a:endParaRPr>
          </a:p>
        </p:txBody>
      </p:sp>
      <p:pic>
        <p:nvPicPr>
          <p:cNvPr id="44037" name="Picture 5" descr="markLTDQTY205.jpg"/>
          <p:cNvPicPr>
            <a:picLocks noChangeAspect="1"/>
          </p:cNvPicPr>
          <p:nvPr/>
        </p:nvPicPr>
        <p:blipFill>
          <a:blip r:embed="rId3" cstate="print"/>
          <a:srcRect/>
          <a:stretch>
            <a:fillRect/>
          </a:stretch>
        </p:blipFill>
        <p:spPr bwMode="auto">
          <a:xfrm>
            <a:off x="4191000" y="2057400"/>
            <a:ext cx="4356758" cy="4459288"/>
          </a:xfrm>
          <a:prstGeom prst="rect">
            <a:avLst/>
          </a:prstGeom>
          <a:noFill/>
          <a:ln w="9525">
            <a:noFill/>
            <a:miter lim="800000"/>
            <a:headEnd/>
            <a:tailEnd/>
          </a:ln>
        </p:spPr>
      </p:pic>
      <p:sp>
        <p:nvSpPr>
          <p:cNvPr id="7" name="TextBox 6"/>
          <p:cNvSpPr txBox="1"/>
          <p:nvPr/>
        </p:nvSpPr>
        <p:spPr>
          <a:xfrm>
            <a:off x="304800" y="1752600"/>
            <a:ext cx="3886200" cy="4524315"/>
          </a:xfrm>
          <a:prstGeom prst="rect">
            <a:avLst/>
          </a:prstGeom>
          <a:noFill/>
        </p:spPr>
        <p:txBody>
          <a:bodyPr wrap="square">
            <a:spAutoFit/>
          </a:bodyPr>
          <a:lstStyle/>
          <a:p>
            <a:pPr>
              <a:defRPr/>
            </a:pPr>
            <a:r>
              <a:rPr lang="en-US" sz="3200" b="1" dirty="0"/>
              <a:t>New Mark must be durable, legible, &amp;readily visible:</a:t>
            </a:r>
          </a:p>
          <a:p>
            <a:pPr>
              <a:buFont typeface="Arial" pitchFamily="34" charset="0"/>
              <a:buChar char="•"/>
              <a:defRPr/>
            </a:pPr>
            <a:r>
              <a:rPr lang="en-US" sz="3200" b="1" dirty="0"/>
              <a:t>100 mm sides or: </a:t>
            </a:r>
          </a:p>
          <a:p>
            <a:pPr marL="171450" indent="-171450">
              <a:buFont typeface="Arial" pitchFamily="34" charset="0"/>
              <a:buChar char="•"/>
              <a:defRPr/>
            </a:pPr>
            <a:r>
              <a:rPr lang="en-US" sz="3200" b="1" dirty="0"/>
              <a:t> 50mm side for small packages</a:t>
            </a:r>
          </a:p>
          <a:p>
            <a:pPr marL="171450" indent="-171450">
              <a:buFont typeface="Arial" pitchFamily="34" charset="0"/>
              <a:buChar char="•"/>
              <a:defRPr/>
            </a:pPr>
            <a:r>
              <a:rPr lang="en-US" sz="3200" b="1" dirty="0"/>
              <a:t>Applied at least on 1 side or end of  package</a:t>
            </a:r>
          </a:p>
        </p:txBody>
      </p:sp>
      <p:sp>
        <p:nvSpPr>
          <p:cNvPr id="44039" name="TextBox 7"/>
          <p:cNvSpPr txBox="1">
            <a:spLocks noChangeArrowheads="1"/>
          </p:cNvSpPr>
          <p:nvPr/>
        </p:nvSpPr>
        <p:spPr bwMode="auto">
          <a:xfrm>
            <a:off x="304800" y="6096000"/>
            <a:ext cx="5334000" cy="369332"/>
          </a:xfrm>
          <a:prstGeom prst="rect">
            <a:avLst/>
          </a:prstGeom>
          <a:noFill/>
          <a:ln w="9525">
            <a:noFill/>
            <a:miter lim="800000"/>
            <a:headEnd/>
            <a:tailEnd/>
          </a:ln>
        </p:spPr>
        <p:txBody>
          <a:bodyPr>
            <a:spAutoFit/>
          </a:bodyPr>
          <a:lstStyle/>
          <a:p>
            <a:r>
              <a:rPr lang="en-US" b="1" dirty="0">
                <a:solidFill>
                  <a:srgbClr val="3333FF"/>
                </a:solidFill>
              </a:rPr>
              <a:t>New rule issued January </a:t>
            </a:r>
            <a:r>
              <a:rPr lang="en-US" b="1" dirty="0" smtClean="0">
                <a:solidFill>
                  <a:srgbClr val="3333FF"/>
                </a:solidFill>
              </a:rPr>
              <a:t>7, 2013</a:t>
            </a:r>
            <a:endParaRPr lang="en-US" b="1" dirty="0">
              <a:solidFill>
                <a:srgbClr val="3333FF"/>
              </a:solidFill>
            </a:endParaRPr>
          </a:p>
        </p:txBody>
      </p:sp>
    </p:spTree>
    <p:extLst>
      <p:ext uri="{BB962C8B-B14F-4D97-AF65-F5344CB8AC3E}">
        <p14:creationId xmlns:p14="http://schemas.microsoft.com/office/powerpoint/2010/main" val="11646259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57200" y="55563"/>
            <a:ext cx="8229600" cy="1143000"/>
          </a:xfrm>
        </p:spPr>
        <p:txBody>
          <a:bodyPr/>
          <a:lstStyle/>
          <a:p>
            <a:r>
              <a:rPr lang="en-US" sz="4000" b="1" smtClean="0">
                <a:solidFill>
                  <a:srgbClr val="00B050"/>
                </a:solidFill>
              </a:rPr>
              <a:t/>
            </a:r>
            <a:br>
              <a:rPr lang="en-US" sz="4000" b="1" smtClean="0">
                <a:solidFill>
                  <a:srgbClr val="00B050"/>
                </a:solidFill>
              </a:rPr>
            </a:br>
            <a:r>
              <a:rPr lang="en-US" sz="4000" b="1" smtClean="0">
                <a:solidFill>
                  <a:srgbClr val="FF0000"/>
                </a:solidFill>
              </a:rPr>
              <a:t> </a:t>
            </a:r>
            <a:r>
              <a:rPr lang="en-US" sz="4000" b="1" smtClean="0"/>
              <a:t>Offering the Shipment            </a:t>
            </a:r>
            <a:r>
              <a:rPr lang="en-US" sz="4000" b="1" smtClean="0">
                <a:solidFill>
                  <a:srgbClr val="FF0000"/>
                </a:solidFill>
              </a:rPr>
              <a:t>Collection Site to Commercial Transporter</a:t>
            </a:r>
            <a:endParaRPr lang="en-US" sz="4000" b="1" smtClean="0">
              <a:solidFill>
                <a:srgbClr val="00B050"/>
              </a:solidFill>
            </a:endParaRPr>
          </a:p>
        </p:txBody>
      </p:sp>
      <p:sp>
        <p:nvSpPr>
          <p:cNvPr id="30723" name="Content Placeholder 2"/>
          <p:cNvSpPr>
            <a:spLocks noGrp="1"/>
          </p:cNvSpPr>
          <p:nvPr>
            <p:ph idx="1"/>
          </p:nvPr>
        </p:nvSpPr>
        <p:spPr>
          <a:xfrm>
            <a:off x="457200" y="1939925"/>
            <a:ext cx="8229600" cy="3810000"/>
          </a:xfrm>
        </p:spPr>
        <p:txBody>
          <a:bodyPr/>
          <a:lstStyle/>
          <a:p>
            <a:pPr>
              <a:buFont typeface="Wingdings" pitchFamily="2" charset="2"/>
              <a:buChar char="v"/>
            </a:pPr>
            <a:r>
              <a:rPr lang="en-US" sz="3600" b="1" smtClean="0"/>
              <a:t> USDOT hazardous materials regulations apply to government agencies who offer hazmat for transportation in commerce</a:t>
            </a:r>
          </a:p>
          <a:p>
            <a:pPr>
              <a:buFont typeface="Wingdings" pitchFamily="2" charset="2"/>
              <a:buChar char="v"/>
            </a:pPr>
            <a:r>
              <a:rPr lang="en-US" sz="3600" b="1" smtClean="0"/>
              <a:t> Commercial carrier may not accept the hazmat unless it is packaged and documented as required in the HMR</a:t>
            </a:r>
          </a:p>
        </p:txBody>
      </p:sp>
      <p:sp>
        <p:nvSpPr>
          <p:cNvPr id="4" name="Slide Number Placeholder 3"/>
          <p:cNvSpPr>
            <a:spLocks noGrp="1"/>
          </p:cNvSpPr>
          <p:nvPr>
            <p:ph type="sldNum" sz="quarter" idx="12"/>
          </p:nvPr>
        </p:nvSpPr>
        <p:spPr/>
        <p:txBody>
          <a:bodyPr/>
          <a:lstStyle/>
          <a:p>
            <a:pPr>
              <a:defRPr/>
            </a:pPr>
            <a:fld id="{4F6DD462-A9CE-4E9F-B356-814B1AEC1DC9}" type="slidenum">
              <a:rPr lang="en-US"/>
              <a:pPr>
                <a:defRPr/>
              </a:pPr>
              <a:t>3</a:t>
            </a:fld>
            <a:endParaRPr lang="en-US"/>
          </a:p>
        </p:txBody>
      </p:sp>
    </p:spTree>
    <p:extLst>
      <p:ext uri="{BB962C8B-B14F-4D97-AF65-F5344CB8AC3E}">
        <p14:creationId xmlns:p14="http://schemas.microsoft.com/office/powerpoint/2010/main" val="9869118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4"/>
          <p:cNvSpPr>
            <a:spLocks noGrp="1"/>
          </p:cNvSpPr>
          <p:nvPr>
            <p:ph type="sldNum" sz="quarter" idx="12"/>
          </p:nvPr>
        </p:nvSpPr>
        <p:spPr/>
        <p:txBody>
          <a:bodyPr/>
          <a:lstStyle/>
          <a:p>
            <a:pPr>
              <a:defRPr/>
            </a:pPr>
            <a:fld id="{E33FCE4C-541C-40CD-AAC2-0B706819B004}" type="slidenum">
              <a:rPr lang="en-US" smtClean="0"/>
              <a:pPr>
                <a:defRPr/>
              </a:pPr>
              <a:t>30</a:t>
            </a:fld>
            <a:endParaRPr lang="en-US" smtClean="0"/>
          </a:p>
        </p:txBody>
      </p:sp>
      <p:pic>
        <p:nvPicPr>
          <p:cNvPr id="46083" name="Picture 1027" descr="orm5"/>
          <p:cNvPicPr>
            <a:picLocks noChangeAspect="1" noChangeArrowheads="1"/>
          </p:cNvPicPr>
          <p:nvPr/>
        </p:nvPicPr>
        <p:blipFill>
          <a:blip r:embed="rId3" cstate="print"/>
          <a:srcRect t="4468" b="24944"/>
          <a:stretch>
            <a:fillRect/>
          </a:stretch>
        </p:blipFill>
        <p:spPr bwMode="auto">
          <a:xfrm>
            <a:off x="0" y="-123825"/>
            <a:ext cx="9372600" cy="6981825"/>
          </a:xfrm>
          <a:prstGeom prst="rect">
            <a:avLst/>
          </a:prstGeom>
          <a:noFill/>
          <a:ln w="9525">
            <a:noFill/>
            <a:miter lim="800000"/>
            <a:headEnd/>
            <a:tailEnd/>
          </a:ln>
        </p:spPr>
      </p:pic>
      <p:sp>
        <p:nvSpPr>
          <p:cNvPr id="46084" name="Rectangle 1026"/>
          <p:cNvSpPr>
            <a:spLocks noGrp="1" noChangeArrowheads="1"/>
          </p:cNvSpPr>
          <p:nvPr>
            <p:ph type="title"/>
          </p:nvPr>
        </p:nvSpPr>
        <p:spPr>
          <a:xfrm>
            <a:off x="685800" y="4343400"/>
            <a:ext cx="8458200" cy="1143000"/>
          </a:xfrm>
        </p:spPr>
        <p:txBody>
          <a:bodyPr/>
          <a:lstStyle/>
          <a:p>
            <a:r>
              <a:rPr lang="en-US" sz="3600" b="1" dirty="0" smtClean="0"/>
              <a:t>ORM-D Consumer Commodity Classification Ends December 31, 2020 (not 2013) 172.316 Revised</a:t>
            </a:r>
            <a:endParaRPr lang="en-US" sz="3600" dirty="0" smtClean="0"/>
          </a:p>
        </p:txBody>
      </p:sp>
      <p:sp>
        <p:nvSpPr>
          <p:cNvPr id="46085" name="Rectangle 1028"/>
          <p:cNvSpPr>
            <a:spLocks noChangeArrowheads="1"/>
          </p:cNvSpPr>
          <p:nvPr/>
        </p:nvSpPr>
        <p:spPr bwMode="auto">
          <a:xfrm>
            <a:off x="3810000" y="2743200"/>
            <a:ext cx="1600200" cy="533400"/>
          </a:xfrm>
          <a:prstGeom prst="rect">
            <a:avLst/>
          </a:prstGeom>
          <a:solidFill>
            <a:srgbClr val="FCDACC"/>
          </a:solidFill>
          <a:ln w="38100">
            <a:solidFill>
              <a:schemeClr val="tx1"/>
            </a:solidFill>
            <a:miter lim="800000"/>
            <a:headEnd/>
            <a:tailEnd/>
          </a:ln>
        </p:spPr>
        <p:txBody>
          <a:bodyPr wrap="none" anchor="ctr"/>
          <a:lstStyle/>
          <a:p>
            <a:endParaRPr lang="en-US"/>
          </a:p>
        </p:txBody>
      </p:sp>
      <p:sp>
        <p:nvSpPr>
          <p:cNvPr id="46086" name="Text Box 1029"/>
          <p:cNvSpPr txBox="1">
            <a:spLocks noChangeArrowheads="1"/>
          </p:cNvSpPr>
          <p:nvPr/>
        </p:nvSpPr>
        <p:spPr bwMode="auto">
          <a:xfrm>
            <a:off x="3886200" y="2819400"/>
            <a:ext cx="1524000" cy="457200"/>
          </a:xfrm>
          <a:prstGeom prst="rect">
            <a:avLst/>
          </a:prstGeom>
          <a:noFill/>
          <a:ln w="9525">
            <a:noFill/>
            <a:miter lim="800000"/>
            <a:headEnd/>
            <a:tailEnd/>
          </a:ln>
        </p:spPr>
        <p:txBody>
          <a:bodyPr>
            <a:spAutoFit/>
          </a:bodyPr>
          <a:lstStyle/>
          <a:p>
            <a:pPr>
              <a:spcBef>
                <a:spcPct val="50000"/>
              </a:spcBef>
            </a:pPr>
            <a:r>
              <a:rPr lang="en-US" b="1"/>
              <a:t>ORM-D</a:t>
            </a:r>
          </a:p>
        </p:txBody>
      </p:sp>
    </p:spTree>
    <p:extLst>
      <p:ext uri="{BB962C8B-B14F-4D97-AF65-F5344CB8AC3E}">
        <p14:creationId xmlns:p14="http://schemas.microsoft.com/office/powerpoint/2010/main" val="15691199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6" descr="LTDQTYmark.JPG"/>
          <p:cNvPicPr>
            <a:picLocks noChangeAspect="1"/>
          </p:cNvPicPr>
          <p:nvPr/>
        </p:nvPicPr>
        <p:blipFill>
          <a:blip r:embed="rId3" cstate="print"/>
          <a:srcRect/>
          <a:stretch>
            <a:fillRect/>
          </a:stretch>
        </p:blipFill>
        <p:spPr bwMode="auto">
          <a:xfrm>
            <a:off x="1219200" y="1714500"/>
            <a:ext cx="6858000" cy="5143500"/>
          </a:xfrm>
          <a:prstGeom prst="rect">
            <a:avLst/>
          </a:prstGeom>
          <a:noFill/>
          <a:ln w="9525">
            <a:noFill/>
            <a:miter lim="800000"/>
            <a:headEnd/>
            <a:tailEnd/>
          </a:ln>
        </p:spPr>
      </p:pic>
      <p:sp>
        <p:nvSpPr>
          <p:cNvPr id="27651" name="Slide Number Placeholder 5"/>
          <p:cNvSpPr>
            <a:spLocks noGrp="1"/>
          </p:cNvSpPr>
          <p:nvPr>
            <p:ph type="sldNum" sz="quarter" idx="12"/>
          </p:nvPr>
        </p:nvSpPr>
        <p:spPr/>
        <p:txBody>
          <a:bodyPr/>
          <a:lstStyle/>
          <a:p>
            <a:pPr>
              <a:defRPr/>
            </a:pPr>
            <a:fld id="{45E8C9AD-D551-435B-A829-47B50A2D7867}" type="slidenum">
              <a:rPr lang="en-US" smtClean="0"/>
              <a:pPr>
                <a:defRPr/>
              </a:pPr>
              <a:t>31</a:t>
            </a:fld>
            <a:endParaRPr lang="en-US" smtClean="0"/>
          </a:p>
        </p:txBody>
      </p:sp>
      <p:sp>
        <p:nvSpPr>
          <p:cNvPr id="43012" name="Rectangle 2"/>
          <p:cNvSpPr>
            <a:spLocks noGrp="1" noChangeArrowheads="1"/>
          </p:cNvSpPr>
          <p:nvPr>
            <p:ph type="title"/>
          </p:nvPr>
        </p:nvSpPr>
        <p:spPr>
          <a:xfrm>
            <a:off x="762000" y="0"/>
            <a:ext cx="7772400" cy="1143000"/>
          </a:xfrm>
        </p:spPr>
        <p:txBody>
          <a:bodyPr/>
          <a:lstStyle/>
          <a:p>
            <a:r>
              <a:rPr lang="en-US" b="1" smtClean="0">
                <a:solidFill>
                  <a:srgbClr val="FF0000"/>
                </a:solidFill>
              </a:rPr>
              <a:t/>
            </a:r>
            <a:br>
              <a:rPr lang="en-US" b="1" smtClean="0">
                <a:solidFill>
                  <a:srgbClr val="FF0000"/>
                </a:solidFill>
              </a:rPr>
            </a:br>
            <a:endParaRPr lang="en-US" sz="3600" b="1" smtClean="0">
              <a:solidFill>
                <a:schemeClr val="accent2"/>
              </a:solidFill>
            </a:endParaRPr>
          </a:p>
        </p:txBody>
      </p:sp>
      <p:sp>
        <p:nvSpPr>
          <p:cNvPr id="125966" name="Text Box 14"/>
          <p:cNvSpPr txBox="1">
            <a:spLocks noChangeArrowheads="1"/>
          </p:cNvSpPr>
          <p:nvPr/>
        </p:nvSpPr>
        <p:spPr bwMode="auto">
          <a:xfrm>
            <a:off x="838200" y="0"/>
            <a:ext cx="7620000" cy="1570038"/>
          </a:xfrm>
          <a:prstGeom prst="rect">
            <a:avLst/>
          </a:prstGeom>
          <a:noFill/>
          <a:ln w="9525">
            <a:noFill/>
            <a:miter lim="800000"/>
            <a:headEnd/>
            <a:tailEnd/>
          </a:ln>
          <a:effectLst/>
        </p:spPr>
        <p:txBody>
          <a:bodyPr>
            <a:spAutoFit/>
          </a:bodyPr>
          <a:lstStyle/>
          <a:p>
            <a:pPr algn="ctr">
              <a:spcBef>
                <a:spcPct val="50000"/>
              </a:spcBef>
              <a:defRPr/>
            </a:pPr>
            <a:r>
              <a:rPr lang="en-US" sz="3200" b="1" dirty="0">
                <a:solidFill>
                  <a:srgbClr val="3333FF"/>
                </a:solidFill>
                <a:effectLst>
                  <a:outerShdw blurRad="38100" dist="38100" dir="2700000" algn="tl">
                    <a:srgbClr val="C0C0C0"/>
                  </a:outerShdw>
                </a:effectLst>
              </a:rPr>
              <a:t>LTD QTY Packages Don’t Require Shipping Name if Marked with ID Number as Authorized in 172.315</a:t>
            </a:r>
          </a:p>
        </p:txBody>
      </p:sp>
      <p:pic>
        <p:nvPicPr>
          <p:cNvPr id="6" name="Picture 5" descr="markLTDQTY205.jpg"/>
          <p:cNvPicPr>
            <a:picLocks noChangeAspect="1"/>
          </p:cNvPicPr>
          <p:nvPr/>
        </p:nvPicPr>
        <p:blipFill>
          <a:blip r:embed="rId4" cstate="print"/>
          <a:srcRect/>
          <a:stretch>
            <a:fillRect/>
          </a:stretch>
        </p:blipFill>
        <p:spPr bwMode="auto">
          <a:xfrm>
            <a:off x="4572000" y="2819400"/>
            <a:ext cx="2500313" cy="2286000"/>
          </a:xfrm>
          <a:prstGeom prst="rect">
            <a:avLst/>
          </a:prstGeom>
          <a:noFill/>
          <a:ln w="9525">
            <a:noFill/>
            <a:miter lim="800000"/>
            <a:headEnd/>
            <a:tailEnd/>
          </a:ln>
        </p:spPr>
      </p:pic>
    </p:spTree>
    <p:extLst>
      <p:ext uri="{BB962C8B-B14F-4D97-AF65-F5344CB8AC3E}">
        <p14:creationId xmlns:p14="http://schemas.microsoft.com/office/powerpoint/2010/main" val="2201158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4"/>
          <p:cNvSpPr>
            <a:spLocks noGrp="1"/>
          </p:cNvSpPr>
          <p:nvPr>
            <p:ph type="sldNum" sz="quarter" idx="12"/>
          </p:nvPr>
        </p:nvSpPr>
        <p:spPr/>
        <p:txBody>
          <a:bodyPr/>
          <a:lstStyle/>
          <a:p>
            <a:pPr>
              <a:defRPr/>
            </a:pPr>
            <a:fld id="{6406BF99-6CB8-43A4-9FDC-78C02B1C2E95}" type="slidenum">
              <a:rPr lang="en-US" smtClean="0"/>
              <a:pPr>
                <a:defRPr/>
              </a:pPr>
              <a:t>32</a:t>
            </a:fld>
            <a:endParaRPr lang="en-US" smtClean="0"/>
          </a:p>
        </p:txBody>
      </p:sp>
      <p:sp>
        <p:nvSpPr>
          <p:cNvPr id="41987" name="Rectangle 2"/>
          <p:cNvSpPr>
            <a:spLocks noGrp="1" noChangeArrowheads="1"/>
          </p:cNvSpPr>
          <p:nvPr>
            <p:ph type="title"/>
          </p:nvPr>
        </p:nvSpPr>
        <p:spPr/>
        <p:txBody>
          <a:bodyPr/>
          <a:lstStyle/>
          <a:p>
            <a:r>
              <a:rPr lang="en-US" sz="3600" b="1" i="1" smtClean="0">
                <a:solidFill>
                  <a:srgbClr val="FF0000"/>
                </a:solidFill>
              </a:rPr>
              <a:t>Limited Quantity Packagings Excepted From </a:t>
            </a:r>
            <a:endParaRPr lang="en-US" sz="3600" b="1" smtClean="0"/>
          </a:p>
        </p:txBody>
      </p:sp>
      <p:sp>
        <p:nvSpPr>
          <p:cNvPr id="6" name="TextBox 5"/>
          <p:cNvSpPr txBox="1"/>
          <p:nvPr/>
        </p:nvSpPr>
        <p:spPr>
          <a:xfrm>
            <a:off x="533400" y="1828800"/>
            <a:ext cx="8382000" cy="4032250"/>
          </a:xfrm>
          <a:prstGeom prst="rect">
            <a:avLst/>
          </a:prstGeom>
          <a:noFill/>
        </p:spPr>
        <p:txBody>
          <a:bodyPr>
            <a:spAutoFit/>
          </a:bodyPr>
          <a:lstStyle/>
          <a:p>
            <a:pPr>
              <a:buFont typeface="Arial" pitchFamily="34" charset="0"/>
              <a:buChar char="•"/>
              <a:defRPr/>
            </a:pPr>
            <a:r>
              <a:rPr lang="en-US" sz="3200" dirty="0"/>
              <a:t> </a:t>
            </a:r>
            <a:r>
              <a:rPr lang="en-US" sz="3200" b="1" dirty="0"/>
              <a:t>Labeling, </a:t>
            </a:r>
            <a:r>
              <a:rPr lang="en-US" sz="3200" b="1" i="1" dirty="0"/>
              <a:t>except when offered by aircraft</a:t>
            </a:r>
          </a:p>
          <a:p>
            <a:pPr marL="223838" indent="-223838">
              <a:buFont typeface="Arial" pitchFamily="34" charset="0"/>
              <a:buChar char="•"/>
              <a:defRPr/>
            </a:pPr>
            <a:r>
              <a:rPr lang="en-US" sz="3200" b="1" dirty="0"/>
              <a:t>Specification packaging, </a:t>
            </a:r>
            <a:r>
              <a:rPr lang="en-US" sz="3200" b="1" i="1" dirty="0"/>
              <a:t>when in combination </a:t>
            </a:r>
            <a:r>
              <a:rPr lang="en-US" sz="3200" b="1" i="1" dirty="0" err="1"/>
              <a:t>packagings</a:t>
            </a:r>
            <a:r>
              <a:rPr lang="en-US" sz="3200" b="1" i="1" dirty="0"/>
              <a:t> as authorized </a:t>
            </a:r>
          </a:p>
          <a:p>
            <a:pPr marL="173038" indent="-173038">
              <a:buFont typeface="Arial" pitchFamily="34" charset="0"/>
              <a:buChar char="•"/>
              <a:defRPr/>
            </a:pPr>
            <a:r>
              <a:rPr lang="en-US" sz="3200" b="1" dirty="0"/>
              <a:t>Shipping papers, </a:t>
            </a:r>
            <a:r>
              <a:rPr lang="en-US" sz="3200" b="1" i="1" dirty="0">
                <a:solidFill>
                  <a:srgbClr val="FF0000"/>
                </a:solidFill>
              </a:rPr>
              <a:t>unless it’s a hazardous substance, waste, marine pollutant </a:t>
            </a:r>
            <a:r>
              <a:rPr lang="en-US" sz="3200" b="1" i="1" dirty="0"/>
              <a:t>or is offered or transported by aircraft or vessel</a:t>
            </a:r>
          </a:p>
          <a:p>
            <a:pPr>
              <a:buFont typeface="Arial" pitchFamily="34" charset="0"/>
              <a:buChar char="•"/>
              <a:defRPr/>
            </a:pPr>
            <a:r>
              <a:rPr lang="en-US" sz="3200" b="1" dirty="0" err="1"/>
              <a:t>Placarding</a:t>
            </a:r>
            <a:r>
              <a:rPr lang="en-US" sz="3200" b="1" dirty="0"/>
              <a:t> </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Text Box 2"/>
          <p:cNvSpPr txBox="1">
            <a:spLocks noChangeArrowheads="1"/>
          </p:cNvSpPr>
          <p:nvPr/>
        </p:nvSpPr>
        <p:spPr bwMode="auto">
          <a:xfrm>
            <a:off x="115888" y="381000"/>
            <a:ext cx="8915400" cy="1200150"/>
          </a:xfrm>
          <a:prstGeom prst="rect">
            <a:avLst/>
          </a:prstGeom>
          <a:noFill/>
          <a:ln w="12700">
            <a:noFill/>
            <a:miter lim="800000"/>
            <a:headEnd/>
            <a:tailEnd/>
          </a:ln>
          <a:effectLst/>
        </p:spPr>
        <p:txBody>
          <a:bodyPr>
            <a:spAutoFit/>
          </a:bodyPr>
          <a:lstStyle/>
          <a:p>
            <a:pPr algn="ctr">
              <a:spcBef>
                <a:spcPct val="50000"/>
              </a:spcBef>
              <a:defRPr/>
            </a:pPr>
            <a:r>
              <a:rPr lang="en-US" sz="3600" b="1" dirty="0">
                <a:solidFill>
                  <a:srgbClr val="003399"/>
                </a:solidFill>
                <a:effectLst>
                  <a:outerShdw blurRad="38100" dist="38100" dir="2700000" algn="tl">
                    <a:srgbClr val="C0C0C0"/>
                  </a:outerShdw>
                </a:effectLst>
                <a:latin typeface="Arial" charset="0"/>
              </a:rPr>
              <a:t>No Person Shall Offer for Transport, or Transport Hazardous Waste Unless:</a:t>
            </a:r>
          </a:p>
        </p:txBody>
      </p:sp>
      <p:sp>
        <p:nvSpPr>
          <p:cNvPr id="31747" name="Text Box 3"/>
          <p:cNvSpPr txBox="1">
            <a:spLocks noChangeArrowheads="1"/>
          </p:cNvSpPr>
          <p:nvPr/>
        </p:nvSpPr>
        <p:spPr bwMode="auto">
          <a:xfrm>
            <a:off x="457200" y="1828800"/>
            <a:ext cx="8305800" cy="4132263"/>
          </a:xfrm>
          <a:prstGeom prst="rect">
            <a:avLst/>
          </a:prstGeom>
          <a:noFill/>
          <a:ln w="12700">
            <a:noFill/>
            <a:miter lim="800000"/>
            <a:headEnd/>
            <a:tailEnd/>
          </a:ln>
        </p:spPr>
        <p:txBody>
          <a:bodyPr>
            <a:spAutoFit/>
          </a:bodyPr>
          <a:lstStyle/>
          <a:p>
            <a:pPr marL="508000" indent="-508000">
              <a:spcBef>
                <a:spcPct val="50000"/>
              </a:spcBef>
              <a:buClr>
                <a:srgbClr val="FF0000"/>
              </a:buClr>
              <a:buFont typeface="Wingdings" pitchFamily="2" charset="2"/>
              <a:buChar char="v"/>
            </a:pPr>
            <a:r>
              <a:rPr lang="en-US" sz="3200" b="1"/>
              <a:t>Transport Vehicle is Marked with Name &amp; USDOT Number per 49 CFR 390.21</a:t>
            </a:r>
          </a:p>
          <a:p>
            <a:pPr marL="508000" indent="-508000">
              <a:spcBef>
                <a:spcPct val="50000"/>
              </a:spcBef>
              <a:buClr>
                <a:srgbClr val="FF0000"/>
              </a:buClr>
              <a:buFont typeface="Wingdings" pitchFamily="2" charset="2"/>
              <a:buChar char="v"/>
            </a:pPr>
            <a:r>
              <a:rPr lang="en-US" sz="3200" b="1"/>
              <a:t>Shipper &amp; Transporter Comply with Uniform HW Manifest requirements in 49 CFR 172.205</a:t>
            </a:r>
          </a:p>
          <a:p>
            <a:pPr marL="508000" indent="-508000">
              <a:spcBef>
                <a:spcPct val="50000"/>
              </a:spcBef>
              <a:buClr>
                <a:srgbClr val="FF0000"/>
              </a:buClr>
              <a:buFont typeface="Wingdings" pitchFamily="2" charset="2"/>
              <a:buChar char="v"/>
            </a:pPr>
            <a:r>
              <a:rPr lang="en-US" sz="3200" b="1"/>
              <a:t>Entire Quantity of HW Delivered to Designated Facility or Another Carrier</a:t>
            </a:r>
          </a:p>
        </p:txBody>
      </p:sp>
      <p:sp>
        <p:nvSpPr>
          <p:cNvPr id="31748" name="Text Box 4"/>
          <p:cNvSpPr txBox="1">
            <a:spLocks noChangeArrowheads="1"/>
          </p:cNvSpPr>
          <p:nvPr/>
        </p:nvSpPr>
        <p:spPr bwMode="auto">
          <a:xfrm>
            <a:off x="5943600" y="6248400"/>
            <a:ext cx="3048000" cy="461963"/>
          </a:xfrm>
          <a:prstGeom prst="rect">
            <a:avLst/>
          </a:prstGeom>
          <a:noFill/>
          <a:ln w="12700">
            <a:noFill/>
            <a:miter lim="800000"/>
            <a:headEnd/>
            <a:tailEnd/>
          </a:ln>
        </p:spPr>
        <p:txBody>
          <a:bodyPr>
            <a:spAutoFit/>
          </a:bodyPr>
          <a:lstStyle/>
          <a:p>
            <a:pPr>
              <a:spcBef>
                <a:spcPct val="50000"/>
              </a:spcBef>
            </a:pPr>
            <a:r>
              <a:rPr lang="en-US" sz="2400">
                <a:solidFill>
                  <a:srgbClr val="003399"/>
                </a:solidFill>
              </a:rPr>
              <a:t>49 CFR 171.3</a:t>
            </a:r>
          </a:p>
        </p:txBody>
      </p:sp>
      <p:sp>
        <p:nvSpPr>
          <p:cNvPr id="5" name="Slide Number Placeholder 4"/>
          <p:cNvSpPr>
            <a:spLocks noGrp="1"/>
          </p:cNvSpPr>
          <p:nvPr>
            <p:ph type="sldNum" sz="quarter" idx="12"/>
          </p:nvPr>
        </p:nvSpPr>
        <p:spPr/>
        <p:txBody>
          <a:bodyPr/>
          <a:lstStyle/>
          <a:p>
            <a:pPr>
              <a:defRPr/>
            </a:pPr>
            <a:fld id="{ED55DC6B-06CA-4AA1-80B5-8C243EC6DE24}" type="slidenum">
              <a:rPr lang="en-US"/>
              <a:pPr>
                <a:defRPr/>
              </a:pPr>
              <a:t>33</a:t>
            </a:fld>
            <a:endParaRPr lang="en-US"/>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b="1" smtClean="0"/>
              <a:t>Commercial Transport Vehicle Marked with Name &amp; USDOT #</a:t>
            </a:r>
          </a:p>
        </p:txBody>
      </p:sp>
      <p:pic>
        <p:nvPicPr>
          <p:cNvPr id="32771" name="Content Placeholder 3" descr="crashdot#.JPG"/>
          <p:cNvPicPr>
            <a:picLocks noGrp="1" noChangeAspect="1"/>
          </p:cNvPicPr>
          <p:nvPr>
            <p:ph idx="1"/>
          </p:nvPr>
        </p:nvPicPr>
        <p:blipFill>
          <a:blip r:embed="rId2" cstate="print"/>
          <a:srcRect l="24747" r="17169" b="25922"/>
          <a:stretch>
            <a:fillRect/>
          </a:stretch>
        </p:blipFill>
        <p:spPr>
          <a:xfrm>
            <a:off x="2424113" y="1676400"/>
            <a:ext cx="4052887" cy="3876675"/>
          </a:xfrm>
        </p:spPr>
      </p:pic>
      <p:sp>
        <p:nvSpPr>
          <p:cNvPr id="32772" name="TextBox 4"/>
          <p:cNvSpPr txBox="1">
            <a:spLocks noChangeArrowheads="1"/>
          </p:cNvSpPr>
          <p:nvPr/>
        </p:nvSpPr>
        <p:spPr bwMode="auto">
          <a:xfrm>
            <a:off x="457200" y="5867400"/>
            <a:ext cx="8077200" cy="584775"/>
          </a:xfrm>
          <a:prstGeom prst="rect">
            <a:avLst/>
          </a:prstGeom>
          <a:noFill/>
          <a:ln w="9525">
            <a:noFill/>
            <a:miter lim="800000"/>
            <a:headEnd/>
            <a:tailEnd/>
          </a:ln>
        </p:spPr>
        <p:txBody>
          <a:bodyPr wrap="square">
            <a:spAutoFit/>
          </a:bodyPr>
          <a:lstStyle/>
          <a:p>
            <a:pPr algn="ctr"/>
            <a:r>
              <a:rPr lang="en-US" sz="3200" b="1" dirty="0"/>
              <a:t>Make sure Name &amp; DOT # are </a:t>
            </a:r>
            <a:r>
              <a:rPr lang="en-US" sz="3200" b="1" dirty="0" smtClean="0"/>
              <a:t>there</a:t>
            </a:r>
            <a:endParaRPr lang="en-US" sz="3200" b="1" dirty="0"/>
          </a:p>
        </p:txBody>
      </p:sp>
      <p:sp>
        <p:nvSpPr>
          <p:cNvPr id="6" name="Slide Number Placeholder 5"/>
          <p:cNvSpPr>
            <a:spLocks noGrp="1"/>
          </p:cNvSpPr>
          <p:nvPr>
            <p:ph type="sldNum" sz="quarter" idx="12"/>
          </p:nvPr>
        </p:nvSpPr>
        <p:spPr/>
        <p:txBody>
          <a:bodyPr/>
          <a:lstStyle/>
          <a:p>
            <a:pPr>
              <a:defRPr/>
            </a:pPr>
            <a:fld id="{46A5FD6A-B8EA-4350-AA14-56E245843A20}" type="slidenum">
              <a:rPr lang="en-US"/>
              <a:pPr>
                <a:defRPr/>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b="1" smtClean="0"/>
              <a:t>Offering Hazmat</a:t>
            </a:r>
            <a:endParaRPr lang="en-US" b="1" smtClean="0">
              <a:solidFill>
                <a:srgbClr val="00B050"/>
              </a:solidFill>
            </a:endParaRPr>
          </a:p>
        </p:txBody>
      </p:sp>
      <p:pic>
        <p:nvPicPr>
          <p:cNvPr id="33795" name="Content Placeholder 3" descr="100-0051_IMG.JPG"/>
          <p:cNvPicPr>
            <a:picLocks noGrp="1" noChangeAspect="1"/>
          </p:cNvPicPr>
          <p:nvPr>
            <p:ph idx="1"/>
          </p:nvPr>
        </p:nvPicPr>
        <p:blipFill>
          <a:blip r:embed="rId2" cstate="print"/>
          <a:srcRect l="26512" t="5650" r="26790" b="19054"/>
          <a:stretch>
            <a:fillRect/>
          </a:stretch>
        </p:blipFill>
        <p:spPr>
          <a:xfrm>
            <a:off x="0" y="1841500"/>
            <a:ext cx="4114800" cy="4699000"/>
          </a:xfrm>
        </p:spPr>
      </p:pic>
      <p:sp>
        <p:nvSpPr>
          <p:cNvPr id="33796" name="TextBox 4"/>
          <p:cNvSpPr txBox="1">
            <a:spLocks noChangeArrowheads="1"/>
          </p:cNvSpPr>
          <p:nvPr/>
        </p:nvSpPr>
        <p:spPr bwMode="auto">
          <a:xfrm>
            <a:off x="4343400" y="1676400"/>
            <a:ext cx="4495800" cy="3416300"/>
          </a:xfrm>
          <a:prstGeom prst="rect">
            <a:avLst/>
          </a:prstGeom>
          <a:noFill/>
          <a:ln w="9525">
            <a:noFill/>
            <a:miter lim="800000"/>
            <a:headEnd/>
            <a:tailEnd/>
          </a:ln>
        </p:spPr>
        <p:txBody>
          <a:bodyPr>
            <a:spAutoFit/>
          </a:bodyPr>
          <a:lstStyle/>
          <a:p>
            <a:r>
              <a:rPr lang="en-US" sz="3600" b="1" dirty="0">
                <a:solidFill>
                  <a:schemeClr val="tx2"/>
                </a:solidFill>
              </a:rPr>
              <a:t> All packages must be </a:t>
            </a:r>
            <a:r>
              <a:rPr lang="en-US" sz="3600" dirty="0" smtClean="0">
                <a:solidFill>
                  <a:schemeClr val="tx2"/>
                </a:solidFill>
              </a:rPr>
              <a:t>properly</a:t>
            </a:r>
            <a:r>
              <a:rPr lang="en-US" sz="3600" b="1" dirty="0" smtClean="0">
                <a:solidFill>
                  <a:schemeClr val="tx2"/>
                </a:solidFill>
              </a:rPr>
              <a:t> closed</a:t>
            </a:r>
            <a:r>
              <a:rPr lang="en-US" sz="3600" b="1" dirty="0">
                <a:solidFill>
                  <a:schemeClr val="tx2"/>
                </a:solidFill>
              </a:rPr>
              <a:t>. Open or leaking packages must be </a:t>
            </a:r>
            <a:r>
              <a:rPr lang="en-US" sz="3600" b="1" dirty="0" err="1">
                <a:solidFill>
                  <a:schemeClr val="tx2"/>
                </a:solidFill>
              </a:rPr>
              <a:t>overpacked</a:t>
            </a:r>
            <a:r>
              <a:rPr lang="en-US" sz="3600" b="1" dirty="0">
                <a:solidFill>
                  <a:schemeClr val="tx2"/>
                </a:solidFill>
              </a:rPr>
              <a:t> before transportation</a:t>
            </a:r>
          </a:p>
        </p:txBody>
      </p:sp>
      <p:sp>
        <p:nvSpPr>
          <p:cNvPr id="5" name="Slide Number Placeholder 4"/>
          <p:cNvSpPr>
            <a:spLocks noGrp="1"/>
          </p:cNvSpPr>
          <p:nvPr>
            <p:ph type="sldNum" sz="quarter" idx="12"/>
          </p:nvPr>
        </p:nvSpPr>
        <p:spPr/>
        <p:txBody>
          <a:bodyPr/>
          <a:lstStyle/>
          <a:p>
            <a:pPr>
              <a:defRPr/>
            </a:pPr>
            <a:fld id="{91B8D12D-804B-4C75-A31F-0FE034FC8A1F}" type="slidenum">
              <a:rPr lang="en-US"/>
              <a:pPr>
                <a:defRPr/>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3"/>
          <p:cNvSpPr>
            <a:spLocks noGrp="1"/>
          </p:cNvSpPr>
          <p:nvPr>
            <p:ph type="title"/>
          </p:nvPr>
        </p:nvSpPr>
        <p:spPr>
          <a:xfrm>
            <a:off x="457200" y="990600"/>
            <a:ext cx="8229600" cy="1143000"/>
          </a:xfrm>
        </p:spPr>
        <p:txBody>
          <a:bodyPr/>
          <a:lstStyle/>
          <a:p>
            <a:r>
              <a:rPr lang="en-US" sz="4000" b="1" smtClean="0">
                <a:solidFill>
                  <a:srgbClr val="FF0000"/>
                </a:solidFill>
              </a:rPr>
              <a:t>NEW-</a:t>
            </a:r>
            <a:r>
              <a:rPr lang="en-US" sz="4000" b="1" smtClean="0"/>
              <a:t>49 CFR 172.22 (a) (4)</a:t>
            </a:r>
            <a:br>
              <a:rPr lang="en-US" sz="4000" b="1" smtClean="0"/>
            </a:br>
            <a:r>
              <a:rPr lang="en-US" sz="4000" b="1" smtClean="0"/>
              <a:t>Shipper must keep copy of package closure instructions unless printed on the packaging</a:t>
            </a:r>
          </a:p>
        </p:txBody>
      </p:sp>
      <p:pic>
        <p:nvPicPr>
          <p:cNvPr id="47107" name="Content Placeholder 5" descr="packagingPHMSA 007.jpg"/>
          <p:cNvPicPr>
            <a:picLocks noGrp="1" noChangeAspect="1"/>
          </p:cNvPicPr>
          <p:nvPr>
            <p:ph idx="1"/>
          </p:nvPr>
        </p:nvPicPr>
        <p:blipFill>
          <a:blip r:embed="rId2" cstate="print"/>
          <a:srcRect b="35056"/>
          <a:stretch>
            <a:fillRect/>
          </a:stretch>
        </p:blipFill>
        <p:spPr>
          <a:xfrm>
            <a:off x="609600" y="2819400"/>
            <a:ext cx="7666038" cy="3733800"/>
          </a:xfrm>
        </p:spPr>
      </p:pic>
      <p:sp>
        <p:nvSpPr>
          <p:cNvPr id="3" name="Slide Number Placeholder 2"/>
          <p:cNvSpPr>
            <a:spLocks noGrp="1"/>
          </p:cNvSpPr>
          <p:nvPr>
            <p:ph type="sldNum" sz="quarter" idx="12"/>
          </p:nvPr>
        </p:nvSpPr>
        <p:spPr/>
        <p:txBody>
          <a:bodyPr/>
          <a:lstStyle/>
          <a:p>
            <a:pPr>
              <a:defRPr/>
            </a:pPr>
            <a:fld id="{0AD22D2A-C4DA-4AA7-97F5-C8C8C90185F6}" type="slidenum">
              <a:rPr lang="en-US" smtClean="0"/>
              <a:pPr>
                <a:defRPr/>
              </a:pPr>
              <a:t>36</a:t>
            </a:fld>
            <a:endParaRPr lang="en-US" dirty="0"/>
          </a:p>
        </p:txBody>
      </p:sp>
    </p:spTree>
    <p:extLst>
      <p:ext uri="{BB962C8B-B14F-4D97-AF65-F5344CB8AC3E}">
        <p14:creationId xmlns:p14="http://schemas.microsoft.com/office/powerpoint/2010/main" val="301024507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685800"/>
            <a:ext cx="8229600" cy="1143000"/>
          </a:xfrm>
        </p:spPr>
        <p:txBody>
          <a:bodyPr/>
          <a:lstStyle/>
          <a:p>
            <a:r>
              <a:rPr lang="en-US" sz="4000" b="1" smtClean="0">
                <a:solidFill>
                  <a:schemeClr val="tx2"/>
                </a:solidFill>
              </a:rPr>
              <a:t>Offering Hazmat</a:t>
            </a:r>
            <a:br>
              <a:rPr lang="en-US" sz="4000" b="1" smtClean="0">
                <a:solidFill>
                  <a:schemeClr val="tx2"/>
                </a:solidFill>
              </a:rPr>
            </a:br>
            <a:r>
              <a:rPr lang="en-US" sz="4000" b="1" smtClean="0">
                <a:solidFill>
                  <a:schemeClr val="tx2"/>
                </a:solidFill>
              </a:rPr>
              <a:t>Hazmat Package Securement</a:t>
            </a:r>
          </a:p>
        </p:txBody>
      </p:sp>
      <p:sp>
        <p:nvSpPr>
          <p:cNvPr id="34819" name="TextBox 2"/>
          <p:cNvSpPr txBox="1">
            <a:spLocks noChangeArrowheads="1"/>
          </p:cNvSpPr>
          <p:nvPr/>
        </p:nvSpPr>
        <p:spPr bwMode="auto">
          <a:xfrm>
            <a:off x="685800" y="2057400"/>
            <a:ext cx="7924800" cy="4640263"/>
          </a:xfrm>
          <a:prstGeom prst="rect">
            <a:avLst/>
          </a:prstGeom>
          <a:noFill/>
          <a:ln w="9525">
            <a:noFill/>
            <a:miter lim="800000"/>
            <a:headEnd/>
            <a:tailEnd/>
          </a:ln>
        </p:spPr>
        <p:txBody>
          <a:bodyPr>
            <a:spAutoFit/>
          </a:bodyPr>
          <a:lstStyle/>
          <a:p>
            <a:pPr marL="515938" indent="-515938">
              <a:buFont typeface="Wingdings" pitchFamily="2" charset="2"/>
              <a:buChar char="v"/>
            </a:pPr>
            <a:r>
              <a:rPr lang="en-US" sz="3600" b="1"/>
              <a:t> All hazmat packages secured against shifting, including relative motion between packages</a:t>
            </a:r>
          </a:p>
          <a:p>
            <a:pPr marL="515938" indent="-515938">
              <a:buFont typeface="Wingdings" pitchFamily="2" charset="2"/>
              <a:buChar char="v"/>
            </a:pPr>
            <a:r>
              <a:rPr lang="en-US" sz="3600" b="1"/>
              <a:t>Valves &amp; fittings protected</a:t>
            </a:r>
          </a:p>
          <a:p>
            <a:pPr marL="515938" indent="-515938">
              <a:buFont typeface="Wingdings" pitchFamily="2" charset="2"/>
              <a:buChar char="v"/>
            </a:pPr>
            <a:r>
              <a:rPr lang="en-US" sz="3600" b="1"/>
              <a:t>Any other cargo or equipment secured to prevent damage to the hazmat</a:t>
            </a:r>
          </a:p>
        </p:txBody>
      </p:sp>
      <p:sp>
        <p:nvSpPr>
          <p:cNvPr id="4" name="Slide Number Placeholder 3"/>
          <p:cNvSpPr>
            <a:spLocks noGrp="1"/>
          </p:cNvSpPr>
          <p:nvPr>
            <p:ph type="sldNum" sz="quarter" idx="12"/>
          </p:nvPr>
        </p:nvSpPr>
        <p:spPr/>
        <p:txBody>
          <a:bodyPr/>
          <a:lstStyle/>
          <a:p>
            <a:pPr>
              <a:defRPr/>
            </a:pPr>
            <a:fld id="{6E8FDD84-067D-40F0-B4E3-2A7AB2543B9C}" type="slidenum">
              <a:rPr lang="en-US"/>
              <a:pPr>
                <a:defRPr/>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3"/>
          <p:cNvSpPr>
            <a:spLocks noGrp="1"/>
          </p:cNvSpPr>
          <p:nvPr>
            <p:ph type="sldNum" sz="quarter" idx="12"/>
          </p:nvPr>
        </p:nvSpPr>
        <p:spPr/>
        <p:txBody>
          <a:bodyPr/>
          <a:lstStyle/>
          <a:p>
            <a:pPr>
              <a:defRPr/>
            </a:pPr>
            <a:fld id="{86F8C8A3-A19C-4753-8BB8-D59628D79D61}" type="slidenum">
              <a:rPr lang="en-US"/>
              <a:pPr>
                <a:defRPr/>
              </a:pPr>
              <a:t>38</a:t>
            </a:fld>
            <a:endParaRPr lang="en-US" sz="1400"/>
          </a:p>
        </p:txBody>
      </p:sp>
      <p:pic>
        <p:nvPicPr>
          <p:cNvPr id="35843" name="Picture 3086" descr="IMG_0010"/>
          <p:cNvPicPr>
            <a:picLocks noChangeAspect="1" noChangeArrowheads="1"/>
          </p:cNvPicPr>
          <p:nvPr/>
        </p:nvPicPr>
        <p:blipFill>
          <a:blip r:embed="rId3" cstate="print"/>
          <a:srcRect l="23886" t="25549" r="11652" b="17796"/>
          <a:stretch>
            <a:fillRect/>
          </a:stretch>
        </p:blipFill>
        <p:spPr bwMode="auto">
          <a:xfrm>
            <a:off x="0" y="0"/>
            <a:ext cx="9601200" cy="6867525"/>
          </a:xfrm>
          <a:prstGeom prst="rect">
            <a:avLst/>
          </a:prstGeom>
          <a:noFill/>
          <a:ln w="9525">
            <a:noFill/>
            <a:miter lim="800000"/>
            <a:headEnd/>
            <a:tailEnd/>
          </a:ln>
        </p:spPr>
      </p:pic>
      <p:sp>
        <p:nvSpPr>
          <p:cNvPr id="91143" name="Text Box 3079"/>
          <p:cNvSpPr txBox="1">
            <a:spLocks noChangeArrowheads="1"/>
          </p:cNvSpPr>
          <p:nvPr/>
        </p:nvSpPr>
        <p:spPr bwMode="auto">
          <a:xfrm>
            <a:off x="403225" y="204788"/>
            <a:ext cx="8610600" cy="2124075"/>
          </a:xfrm>
          <a:prstGeom prst="rect">
            <a:avLst/>
          </a:prstGeom>
          <a:noFill/>
          <a:ln w="9525">
            <a:noFill/>
            <a:miter lim="800000"/>
            <a:headEnd/>
            <a:tailEnd/>
          </a:ln>
          <a:effectLst/>
        </p:spPr>
        <p:txBody>
          <a:bodyPr>
            <a:spAutoFit/>
          </a:bodyPr>
          <a:lstStyle/>
          <a:p>
            <a:pPr algn="ctr">
              <a:spcBef>
                <a:spcPct val="50000"/>
              </a:spcBef>
              <a:defRPr/>
            </a:pPr>
            <a:r>
              <a:rPr lang="en-US" sz="4400" b="1" dirty="0">
                <a:solidFill>
                  <a:srgbClr val="FFFF00"/>
                </a:solidFill>
                <a:effectLst>
                  <a:outerShdw blurRad="38100" dist="38100" dir="2700000" algn="tl">
                    <a:srgbClr val="C0C0C0"/>
                  </a:outerShdw>
                </a:effectLst>
                <a:latin typeface="Arial" charset="0"/>
              </a:rPr>
              <a:t>ALL Cargo Secured to Prevent Leaking, Spilling, or Falling From Vehicle</a:t>
            </a:r>
          </a:p>
        </p:txBody>
      </p:sp>
      <p:sp>
        <p:nvSpPr>
          <p:cNvPr id="91146" name="Text Box 3082"/>
          <p:cNvSpPr txBox="1">
            <a:spLocks noChangeArrowheads="1"/>
          </p:cNvSpPr>
          <p:nvPr/>
        </p:nvSpPr>
        <p:spPr bwMode="auto">
          <a:xfrm>
            <a:off x="457200" y="5638800"/>
            <a:ext cx="8229600" cy="769938"/>
          </a:xfrm>
          <a:prstGeom prst="rect">
            <a:avLst/>
          </a:prstGeom>
          <a:noFill/>
          <a:ln w="9525">
            <a:noFill/>
            <a:miter lim="800000"/>
            <a:headEnd/>
            <a:tailEnd/>
          </a:ln>
          <a:effectLst/>
        </p:spPr>
        <p:txBody>
          <a:bodyPr>
            <a:spAutoFit/>
          </a:bodyPr>
          <a:lstStyle/>
          <a:p>
            <a:pPr algn="ctr">
              <a:spcBef>
                <a:spcPct val="50000"/>
              </a:spcBef>
              <a:defRPr/>
            </a:pPr>
            <a:r>
              <a:rPr lang="en-US" sz="4400" b="1" dirty="0">
                <a:solidFill>
                  <a:srgbClr val="FF0000"/>
                </a:solidFill>
                <a:effectLst>
                  <a:outerShdw blurRad="38100" dist="38100" dir="2700000" algn="tl">
                    <a:srgbClr val="C0C0C0"/>
                  </a:outerShdw>
                </a:effectLst>
                <a:latin typeface="Arial" charset="0"/>
              </a:rPr>
              <a:t>Every Package, Every Time!!</a:t>
            </a:r>
          </a:p>
        </p:txBody>
      </p:sp>
      <p:sp>
        <p:nvSpPr>
          <p:cNvPr id="35846" name="Oval 3084"/>
          <p:cNvSpPr>
            <a:spLocks noChangeArrowheads="1"/>
          </p:cNvSpPr>
          <p:nvPr/>
        </p:nvSpPr>
        <p:spPr bwMode="auto">
          <a:xfrm>
            <a:off x="4191000" y="2438400"/>
            <a:ext cx="152400" cy="228600"/>
          </a:xfrm>
          <a:prstGeom prst="ellipse">
            <a:avLst/>
          </a:prstGeom>
          <a:solidFill>
            <a:srgbClr val="CC9900"/>
          </a:solidFill>
          <a:ln w="9525">
            <a:solidFill>
              <a:schemeClr val="tx1"/>
            </a:solidFill>
            <a:round/>
            <a:headEnd/>
            <a:tailEnd/>
          </a:ln>
        </p:spPr>
        <p:txBody>
          <a:bodyPr wrap="none" anchor="ctr"/>
          <a:lstStyle/>
          <a:p>
            <a:endParaRPr lang="en-US"/>
          </a:p>
        </p:txBody>
      </p:sp>
      <p:sp>
        <p:nvSpPr>
          <p:cNvPr id="35847" name="Oval 3085"/>
          <p:cNvSpPr>
            <a:spLocks noChangeArrowheads="1"/>
          </p:cNvSpPr>
          <p:nvPr/>
        </p:nvSpPr>
        <p:spPr bwMode="auto">
          <a:xfrm>
            <a:off x="5105400" y="2514600"/>
            <a:ext cx="152400" cy="228600"/>
          </a:xfrm>
          <a:prstGeom prst="ellipse">
            <a:avLst/>
          </a:prstGeom>
          <a:solidFill>
            <a:srgbClr val="CC9900"/>
          </a:solidFill>
          <a:ln w="9525">
            <a:solidFill>
              <a:schemeClr val="tx1"/>
            </a:solidFill>
            <a:round/>
            <a:headEnd/>
            <a:tailEnd/>
          </a:ln>
        </p:spPr>
        <p:txBody>
          <a:bodyPr wrap="none" anchor="ctr"/>
          <a:lstStyle/>
          <a:p>
            <a:endParaRPr lang="en-US"/>
          </a:p>
        </p:txBody>
      </p:sp>
    </p:spTree>
  </p:cSld>
  <p:clrMapOvr>
    <a:masterClrMapping/>
  </p:clrMapOvr>
  <p:transition>
    <p:rand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Slide Number Placeholder 4"/>
          <p:cNvSpPr>
            <a:spLocks noGrp="1"/>
          </p:cNvSpPr>
          <p:nvPr>
            <p:ph type="sldNum" sz="quarter" idx="12"/>
          </p:nvPr>
        </p:nvSpPr>
        <p:spPr/>
        <p:txBody>
          <a:bodyPr/>
          <a:lstStyle/>
          <a:p>
            <a:pPr>
              <a:defRPr/>
            </a:pPr>
            <a:fld id="{007489C2-1C90-4A00-82AD-592917713AB0}" type="slidenum">
              <a:rPr lang="en-US"/>
              <a:pPr>
                <a:defRPr/>
              </a:pPr>
              <a:t>39</a:t>
            </a:fld>
            <a:endParaRPr lang="en-US" sz="1400"/>
          </a:p>
        </p:txBody>
      </p:sp>
      <p:graphicFrame>
        <p:nvGraphicFramePr>
          <p:cNvPr id="1026" name="Object 1024">
            <a:hlinkClick r:id="" action="ppaction://ole?verb=0"/>
          </p:cNvPr>
          <p:cNvGraphicFramePr>
            <a:graphicFrameLocks/>
          </p:cNvGraphicFramePr>
          <p:nvPr/>
        </p:nvGraphicFramePr>
        <p:xfrm>
          <a:off x="130175" y="2733675"/>
          <a:ext cx="7045325" cy="2830513"/>
        </p:xfrm>
        <a:graphic>
          <a:graphicData uri="http://schemas.openxmlformats.org/presentationml/2006/ole">
            <mc:AlternateContent xmlns:mc="http://schemas.openxmlformats.org/markup-compatibility/2006">
              <mc:Choice xmlns:v="urn:schemas-microsoft-com:vml" Requires="v">
                <p:oleObj spid="_x0000_s1065" name="Microsoft ClipArt Gallery" r:id="rId4" imgW="7054560" imgH="2839680" progId="MS_ClipArt_Gallery">
                  <p:embed/>
                </p:oleObj>
              </mc:Choice>
              <mc:Fallback>
                <p:oleObj name="Microsoft ClipArt Gallery" r:id="rId4" imgW="7054560" imgH="2839680" progId="MS_ClipArt_Gallery">
                  <p:embed/>
                  <p:pic>
                    <p:nvPicPr>
                      <p:cNvPr id="0" name="Object 102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0175" y="2733675"/>
                        <a:ext cx="7045325" cy="283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30" name="Rectangle 3"/>
          <p:cNvSpPr>
            <a:spLocks noGrp="1" noChangeArrowheads="1"/>
          </p:cNvSpPr>
          <p:nvPr>
            <p:ph type="title"/>
          </p:nvPr>
        </p:nvSpPr>
        <p:spPr>
          <a:xfrm>
            <a:off x="538163" y="784225"/>
            <a:ext cx="7772400" cy="1143000"/>
          </a:xfrm>
          <a:noFill/>
        </p:spPr>
        <p:txBody>
          <a:bodyPr lIns="90488" tIns="44450" rIns="90488" bIns="44450"/>
          <a:lstStyle/>
          <a:p>
            <a:r>
              <a:rPr lang="en-US" sz="4000" b="1" smtClean="0">
                <a:solidFill>
                  <a:srgbClr val="CC0000"/>
                </a:solidFill>
              </a:rPr>
              <a:t>Shipper Must Provide Placards for HM They Offer to Truckers</a:t>
            </a:r>
            <a:r>
              <a:rPr lang="en-US" sz="4000" b="1" smtClean="0">
                <a:solidFill>
                  <a:schemeClr val="hlink"/>
                </a:solidFill>
              </a:rPr>
              <a:t>       </a:t>
            </a:r>
            <a:r>
              <a:rPr lang="en-US" sz="4000" b="1" smtClean="0"/>
              <a:t>Carrier May Not Haul Unless Placards Affixed</a:t>
            </a:r>
          </a:p>
        </p:txBody>
      </p:sp>
      <p:pic>
        <p:nvPicPr>
          <p:cNvPr id="1031" name="Picture 4"/>
          <p:cNvPicPr>
            <a:picLocks noChangeArrowheads="1"/>
          </p:cNvPicPr>
          <p:nvPr/>
        </p:nvPicPr>
        <p:blipFill>
          <a:blip r:embed="rId6" cstate="print"/>
          <a:srcRect/>
          <a:stretch>
            <a:fillRect/>
          </a:stretch>
        </p:blipFill>
        <p:spPr bwMode="auto">
          <a:xfrm>
            <a:off x="19050" y="6116638"/>
            <a:ext cx="714375" cy="704850"/>
          </a:xfrm>
          <a:prstGeom prst="rect">
            <a:avLst/>
          </a:prstGeom>
          <a:noFill/>
          <a:ln w="12700">
            <a:noFill/>
            <a:miter lim="800000"/>
            <a:headEnd/>
            <a:tailEnd/>
          </a:ln>
        </p:spPr>
      </p:pic>
      <p:graphicFrame>
        <p:nvGraphicFramePr>
          <p:cNvPr id="1027" name="Object 1025">
            <a:hlinkClick r:id="" action="ppaction://ole?verb=0"/>
          </p:cNvPr>
          <p:cNvGraphicFramePr>
            <a:graphicFrameLocks/>
          </p:cNvGraphicFramePr>
          <p:nvPr/>
        </p:nvGraphicFramePr>
        <p:xfrm>
          <a:off x="6145213" y="2025650"/>
          <a:ext cx="2389187" cy="3865563"/>
        </p:xfrm>
        <a:graphic>
          <a:graphicData uri="http://schemas.openxmlformats.org/presentationml/2006/ole">
            <mc:AlternateContent xmlns:mc="http://schemas.openxmlformats.org/markup-compatibility/2006">
              <mc:Choice xmlns:v="urn:schemas-microsoft-com:vml" Requires="v">
                <p:oleObj spid="_x0000_s1066" name="Microsoft ClipArt Gallery" r:id="rId7" imgW="2825640" imgH="4562280" progId="MS_ClipArt_Gallery">
                  <p:embed/>
                </p:oleObj>
              </mc:Choice>
              <mc:Fallback>
                <p:oleObj name="Microsoft ClipArt Gallery" r:id="rId7" imgW="2825640" imgH="4562280" progId="MS_ClipArt_Gallery">
                  <p:embed/>
                  <p:pic>
                    <p:nvPicPr>
                      <p:cNvPr id="0" name="Object 1025"/>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45213" y="2025650"/>
                        <a:ext cx="2389187" cy="3865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8" name="Object 1026">
            <a:hlinkClick r:id="" action="ppaction://ole?verb=0"/>
          </p:cNvPr>
          <p:cNvGraphicFramePr>
            <a:graphicFrameLocks/>
          </p:cNvGraphicFramePr>
          <p:nvPr/>
        </p:nvGraphicFramePr>
        <p:xfrm>
          <a:off x="4103688" y="2819400"/>
          <a:ext cx="1076325" cy="3430588"/>
        </p:xfrm>
        <a:graphic>
          <a:graphicData uri="http://schemas.openxmlformats.org/presentationml/2006/ole">
            <mc:AlternateContent xmlns:mc="http://schemas.openxmlformats.org/markup-compatibility/2006">
              <mc:Choice xmlns:v="urn:schemas-microsoft-com:vml" Requires="v">
                <p:oleObj spid="_x0000_s1067" name="Microsoft ClipArt Gallery" r:id="rId9" imgW="1233360" imgH="3908160" progId="MS_ClipArt_Gallery">
                  <p:embed/>
                </p:oleObj>
              </mc:Choice>
              <mc:Fallback>
                <p:oleObj name="Microsoft ClipArt Gallery" r:id="rId9" imgW="1233360" imgH="3908160" progId="MS_ClipArt_Gallery">
                  <p:embed/>
                  <p:pic>
                    <p:nvPicPr>
                      <p:cNvPr id="0" name="Object 1026"/>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03688" y="2819400"/>
                        <a:ext cx="1076325" cy="3430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032" name="Picture 7"/>
          <p:cNvPicPr>
            <a:picLocks noChangeArrowheads="1"/>
          </p:cNvPicPr>
          <p:nvPr/>
        </p:nvPicPr>
        <p:blipFill>
          <a:blip r:embed="rId11" cstate="print"/>
          <a:srcRect/>
          <a:stretch>
            <a:fillRect/>
          </a:stretch>
        </p:blipFill>
        <p:spPr bwMode="auto">
          <a:xfrm>
            <a:off x="2362200" y="3124200"/>
            <a:ext cx="1285875" cy="965200"/>
          </a:xfrm>
          <a:prstGeom prst="rect">
            <a:avLst/>
          </a:prstGeom>
          <a:noFill/>
          <a:ln w="12700">
            <a:noFill/>
            <a:miter lim="800000"/>
            <a:headEnd/>
            <a:tailEnd/>
          </a:ln>
        </p:spPr>
      </p:pic>
      <p:grpSp>
        <p:nvGrpSpPr>
          <p:cNvPr id="1033" name="Group 8"/>
          <p:cNvGrpSpPr>
            <a:grpSpLocks/>
          </p:cNvGrpSpPr>
          <p:nvPr/>
        </p:nvGrpSpPr>
        <p:grpSpPr bwMode="auto">
          <a:xfrm>
            <a:off x="1671638" y="2590800"/>
            <a:ext cx="1243012" cy="3524250"/>
            <a:chOff x="1053" y="1632"/>
            <a:chExt cx="783" cy="2220"/>
          </a:xfrm>
        </p:grpSpPr>
        <p:grpSp>
          <p:nvGrpSpPr>
            <p:cNvPr id="1035" name="Group 9"/>
            <p:cNvGrpSpPr>
              <a:grpSpLocks/>
            </p:cNvGrpSpPr>
            <p:nvPr/>
          </p:nvGrpSpPr>
          <p:grpSpPr bwMode="auto">
            <a:xfrm>
              <a:off x="1581" y="2298"/>
              <a:ext cx="255" cy="207"/>
              <a:chOff x="1581" y="2298"/>
              <a:chExt cx="255" cy="207"/>
            </a:xfrm>
          </p:grpSpPr>
          <p:sp>
            <p:nvSpPr>
              <p:cNvPr id="1085" name="Freeform 10"/>
              <p:cNvSpPr>
                <a:spLocks/>
              </p:cNvSpPr>
              <p:nvPr/>
            </p:nvSpPr>
            <p:spPr bwMode="auto">
              <a:xfrm>
                <a:off x="1603" y="2298"/>
                <a:ext cx="233" cy="198"/>
              </a:xfrm>
              <a:custGeom>
                <a:avLst/>
                <a:gdLst>
                  <a:gd name="T0" fmla="*/ 0 w 233"/>
                  <a:gd name="T1" fmla="*/ 113 h 198"/>
                  <a:gd name="T2" fmla="*/ 24 w 233"/>
                  <a:gd name="T3" fmla="*/ 106 h 198"/>
                  <a:gd name="T4" fmla="*/ 45 w 233"/>
                  <a:gd name="T5" fmla="*/ 74 h 198"/>
                  <a:gd name="T6" fmla="*/ 51 w 233"/>
                  <a:gd name="T7" fmla="*/ 57 h 198"/>
                  <a:gd name="T8" fmla="*/ 65 w 233"/>
                  <a:gd name="T9" fmla="*/ 46 h 198"/>
                  <a:gd name="T10" fmla="*/ 83 w 233"/>
                  <a:gd name="T11" fmla="*/ 38 h 198"/>
                  <a:gd name="T12" fmla="*/ 104 w 233"/>
                  <a:gd name="T13" fmla="*/ 17 h 198"/>
                  <a:gd name="T14" fmla="*/ 137 w 233"/>
                  <a:gd name="T15" fmla="*/ 5 h 198"/>
                  <a:gd name="T16" fmla="*/ 155 w 233"/>
                  <a:gd name="T17" fmla="*/ 0 h 198"/>
                  <a:gd name="T18" fmla="*/ 165 w 233"/>
                  <a:gd name="T19" fmla="*/ 1 h 198"/>
                  <a:gd name="T20" fmla="*/ 166 w 233"/>
                  <a:gd name="T21" fmla="*/ 8 h 198"/>
                  <a:gd name="T22" fmla="*/ 160 w 233"/>
                  <a:gd name="T23" fmla="*/ 17 h 198"/>
                  <a:gd name="T24" fmla="*/ 135 w 233"/>
                  <a:gd name="T25" fmla="*/ 29 h 198"/>
                  <a:gd name="T26" fmla="*/ 122 w 233"/>
                  <a:gd name="T27" fmla="*/ 42 h 198"/>
                  <a:gd name="T28" fmla="*/ 142 w 233"/>
                  <a:gd name="T29" fmla="*/ 30 h 198"/>
                  <a:gd name="T30" fmla="*/ 162 w 233"/>
                  <a:gd name="T31" fmla="*/ 22 h 198"/>
                  <a:gd name="T32" fmla="*/ 183 w 233"/>
                  <a:gd name="T33" fmla="*/ 12 h 198"/>
                  <a:gd name="T34" fmla="*/ 200 w 233"/>
                  <a:gd name="T35" fmla="*/ 5 h 198"/>
                  <a:gd name="T36" fmla="*/ 209 w 233"/>
                  <a:gd name="T37" fmla="*/ 9 h 198"/>
                  <a:gd name="T38" fmla="*/ 208 w 233"/>
                  <a:gd name="T39" fmla="*/ 20 h 198"/>
                  <a:gd name="T40" fmla="*/ 218 w 233"/>
                  <a:gd name="T41" fmla="*/ 21 h 198"/>
                  <a:gd name="T42" fmla="*/ 222 w 233"/>
                  <a:gd name="T43" fmla="*/ 28 h 198"/>
                  <a:gd name="T44" fmla="*/ 218 w 233"/>
                  <a:gd name="T45" fmla="*/ 40 h 198"/>
                  <a:gd name="T46" fmla="*/ 211 w 233"/>
                  <a:gd name="T47" fmla="*/ 46 h 198"/>
                  <a:gd name="T48" fmla="*/ 195 w 233"/>
                  <a:gd name="T49" fmla="*/ 58 h 198"/>
                  <a:gd name="T50" fmla="*/ 170 w 233"/>
                  <a:gd name="T51" fmla="*/ 78 h 198"/>
                  <a:gd name="T52" fmla="*/ 162 w 233"/>
                  <a:gd name="T53" fmla="*/ 91 h 198"/>
                  <a:gd name="T54" fmla="*/ 178 w 233"/>
                  <a:gd name="T55" fmla="*/ 90 h 198"/>
                  <a:gd name="T56" fmla="*/ 194 w 233"/>
                  <a:gd name="T57" fmla="*/ 91 h 198"/>
                  <a:gd name="T58" fmla="*/ 207 w 233"/>
                  <a:gd name="T59" fmla="*/ 91 h 198"/>
                  <a:gd name="T60" fmla="*/ 225 w 233"/>
                  <a:gd name="T61" fmla="*/ 91 h 198"/>
                  <a:gd name="T62" fmla="*/ 231 w 233"/>
                  <a:gd name="T63" fmla="*/ 95 h 198"/>
                  <a:gd name="T64" fmla="*/ 232 w 233"/>
                  <a:gd name="T65" fmla="*/ 102 h 198"/>
                  <a:gd name="T66" fmla="*/ 224 w 233"/>
                  <a:gd name="T67" fmla="*/ 112 h 198"/>
                  <a:gd name="T68" fmla="*/ 211 w 233"/>
                  <a:gd name="T69" fmla="*/ 113 h 198"/>
                  <a:gd name="T70" fmla="*/ 185 w 233"/>
                  <a:gd name="T71" fmla="*/ 114 h 198"/>
                  <a:gd name="T72" fmla="*/ 165 w 233"/>
                  <a:gd name="T73" fmla="*/ 122 h 198"/>
                  <a:gd name="T74" fmla="*/ 145 w 233"/>
                  <a:gd name="T75" fmla="*/ 131 h 198"/>
                  <a:gd name="T76" fmla="*/ 125 w 233"/>
                  <a:gd name="T77" fmla="*/ 147 h 198"/>
                  <a:gd name="T78" fmla="*/ 108 w 233"/>
                  <a:gd name="T79" fmla="*/ 165 h 198"/>
                  <a:gd name="T80" fmla="*/ 95 w 233"/>
                  <a:gd name="T81" fmla="*/ 170 h 198"/>
                  <a:gd name="T82" fmla="*/ 72 w 233"/>
                  <a:gd name="T83" fmla="*/ 170 h 198"/>
                  <a:gd name="T84" fmla="*/ 57 w 233"/>
                  <a:gd name="T85" fmla="*/ 171 h 198"/>
                  <a:gd name="T86" fmla="*/ 23 w 233"/>
                  <a:gd name="T87" fmla="*/ 197 h 198"/>
                  <a:gd name="T88" fmla="*/ 27 w 233"/>
                  <a:gd name="T89" fmla="*/ 174 h 198"/>
                  <a:gd name="T90" fmla="*/ 27 w 233"/>
                  <a:gd name="T91" fmla="*/ 159 h 198"/>
                  <a:gd name="T92" fmla="*/ 23 w 233"/>
                  <a:gd name="T93" fmla="*/ 143 h 198"/>
                  <a:gd name="T94" fmla="*/ 15 w 233"/>
                  <a:gd name="T95" fmla="*/ 128 h 198"/>
                  <a:gd name="T96" fmla="*/ 0 w 233"/>
                  <a:gd name="T97" fmla="*/ 113 h 19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33"/>
                  <a:gd name="T148" fmla="*/ 0 h 198"/>
                  <a:gd name="T149" fmla="*/ 233 w 233"/>
                  <a:gd name="T150" fmla="*/ 198 h 19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33" h="198">
                    <a:moveTo>
                      <a:pt x="0" y="113"/>
                    </a:moveTo>
                    <a:lnTo>
                      <a:pt x="24" y="106"/>
                    </a:lnTo>
                    <a:lnTo>
                      <a:pt x="45" y="74"/>
                    </a:lnTo>
                    <a:lnTo>
                      <a:pt x="51" y="57"/>
                    </a:lnTo>
                    <a:lnTo>
                      <a:pt x="65" y="46"/>
                    </a:lnTo>
                    <a:lnTo>
                      <a:pt x="83" y="38"/>
                    </a:lnTo>
                    <a:lnTo>
                      <a:pt x="104" y="17"/>
                    </a:lnTo>
                    <a:lnTo>
                      <a:pt x="137" y="5"/>
                    </a:lnTo>
                    <a:lnTo>
                      <a:pt x="155" y="0"/>
                    </a:lnTo>
                    <a:lnTo>
                      <a:pt x="165" y="1"/>
                    </a:lnTo>
                    <a:lnTo>
                      <a:pt x="166" y="8"/>
                    </a:lnTo>
                    <a:lnTo>
                      <a:pt x="160" y="17"/>
                    </a:lnTo>
                    <a:lnTo>
                      <a:pt x="135" y="29"/>
                    </a:lnTo>
                    <a:lnTo>
                      <a:pt x="122" y="42"/>
                    </a:lnTo>
                    <a:lnTo>
                      <a:pt x="142" y="30"/>
                    </a:lnTo>
                    <a:lnTo>
                      <a:pt x="162" y="22"/>
                    </a:lnTo>
                    <a:lnTo>
                      <a:pt x="183" y="12"/>
                    </a:lnTo>
                    <a:lnTo>
                      <a:pt x="200" y="5"/>
                    </a:lnTo>
                    <a:lnTo>
                      <a:pt x="209" y="9"/>
                    </a:lnTo>
                    <a:lnTo>
                      <a:pt x="208" y="20"/>
                    </a:lnTo>
                    <a:lnTo>
                      <a:pt x="218" y="21"/>
                    </a:lnTo>
                    <a:lnTo>
                      <a:pt x="222" y="28"/>
                    </a:lnTo>
                    <a:lnTo>
                      <a:pt x="218" y="40"/>
                    </a:lnTo>
                    <a:lnTo>
                      <a:pt x="211" y="46"/>
                    </a:lnTo>
                    <a:lnTo>
                      <a:pt x="195" y="58"/>
                    </a:lnTo>
                    <a:lnTo>
                      <a:pt x="170" y="78"/>
                    </a:lnTo>
                    <a:lnTo>
                      <a:pt x="162" y="91"/>
                    </a:lnTo>
                    <a:lnTo>
                      <a:pt x="178" y="90"/>
                    </a:lnTo>
                    <a:lnTo>
                      <a:pt x="194" y="91"/>
                    </a:lnTo>
                    <a:lnTo>
                      <a:pt x="207" y="91"/>
                    </a:lnTo>
                    <a:lnTo>
                      <a:pt x="225" y="91"/>
                    </a:lnTo>
                    <a:lnTo>
                      <a:pt x="231" y="95"/>
                    </a:lnTo>
                    <a:lnTo>
                      <a:pt x="232" y="102"/>
                    </a:lnTo>
                    <a:lnTo>
                      <a:pt x="224" y="112"/>
                    </a:lnTo>
                    <a:lnTo>
                      <a:pt x="211" y="113"/>
                    </a:lnTo>
                    <a:lnTo>
                      <a:pt x="185" y="114"/>
                    </a:lnTo>
                    <a:lnTo>
                      <a:pt x="165" y="122"/>
                    </a:lnTo>
                    <a:lnTo>
                      <a:pt x="145" y="131"/>
                    </a:lnTo>
                    <a:lnTo>
                      <a:pt x="125" y="147"/>
                    </a:lnTo>
                    <a:lnTo>
                      <a:pt x="108" y="165"/>
                    </a:lnTo>
                    <a:lnTo>
                      <a:pt x="95" y="170"/>
                    </a:lnTo>
                    <a:lnTo>
                      <a:pt x="72" y="170"/>
                    </a:lnTo>
                    <a:lnTo>
                      <a:pt x="57" y="171"/>
                    </a:lnTo>
                    <a:lnTo>
                      <a:pt x="23" y="197"/>
                    </a:lnTo>
                    <a:lnTo>
                      <a:pt x="27" y="174"/>
                    </a:lnTo>
                    <a:lnTo>
                      <a:pt x="27" y="159"/>
                    </a:lnTo>
                    <a:lnTo>
                      <a:pt x="23" y="143"/>
                    </a:lnTo>
                    <a:lnTo>
                      <a:pt x="15" y="128"/>
                    </a:lnTo>
                    <a:lnTo>
                      <a:pt x="0" y="113"/>
                    </a:lnTo>
                  </a:path>
                </a:pathLst>
              </a:custGeom>
              <a:solidFill>
                <a:srgbClr val="FFC080"/>
              </a:solidFill>
              <a:ln w="12700" cap="rnd" cmpd="sng">
                <a:solidFill>
                  <a:srgbClr val="603000"/>
                </a:solidFill>
                <a:prstDash val="solid"/>
                <a:round/>
                <a:headEnd type="none" w="med" len="med"/>
                <a:tailEnd type="none" w="med" len="med"/>
              </a:ln>
            </p:spPr>
            <p:txBody>
              <a:bodyPr/>
              <a:lstStyle/>
              <a:p>
                <a:endParaRPr lang="en-US"/>
              </a:p>
            </p:txBody>
          </p:sp>
          <p:sp>
            <p:nvSpPr>
              <p:cNvPr id="1086" name="Freeform 11"/>
              <p:cNvSpPr>
                <a:spLocks/>
              </p:cNvSpPr>
              <p:nvPr/>
            </p:nvSpPr>
            <p:spPr bwMode="auto">
              <a:xfrm>
                <a:off x="1732" y="2326"/>
                <a:ext cx="56" cy="38"/>
              </a:xfrm>
              <a:custGeom>
                <a:avLst/>
                <a:gdLst>
                  <a:gd name="T0" fmla="*/ 55 w 56"/>
                  <a:gd name="T1" fmla="*/ 0 h 38"/>
                  <a:gd name="T2" fmla="*/ 37 w 56"/>
                  <a:gd name="T3" fmla="*/ 10 h 38"/>
                  <a:gd name="T4" fmla="*/ 26 w 56"/>
                  <a:gd name="T5" fmla="*/ 18 h 38"/>
                  <a:gd name="T6" fmla="*/ 12 w 56"/>
                  <a:gd name="T7" fmla="*/ 28 h 38"/>
                  <a:gd name="T8" fmla="*/ 0 w 56"/>
                  <a:gd name="T9" fmla="*/ 34 h 38"/>
                  <a:gd name="T10" fmla="*/ 5 w 56"/>
                  <a:gd name="T11" fmla="*/ 37 h 38"/>
                  <a:gd name="T12" fmla="*/ 8 w 56"/>
                  <a:gd name="T13" fmla="*/ 34 h 38"/>
                  <a:gd name="T14" fmla="*/ 25 w 56"/>
                  <a:gd name="T15" fmla="*/ 21 h 38"/>
                  <a:gd name="T16" fmla="*/ 35 w 56"/>
                  <a:gd name="T17" fmla="*/ 16 h 38"/>
                  <a:gd name="T18" fmla="*/ 43 w 56"/>
                  <a:gd name="T19" fmla="*/ 9 h 38"/>
                  <a:gd name="T20" fmla="*/ 55 w 56"/>
                  <a:gd name="T21" fmla="*/ 0 h 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
                  <a:gd name="T34" fmla="*/ 0 h 38"/>
                  <a:gd name="T35" fmla="*/ 56 w 56"/>
                  <a:gd name="T36" fmla="*/ 38 h 3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 h="38">
                    <a:moveTo>
                      <a:pt x="55" y="0"/>
                    </a:moveTo>
                    <a:lnTo>
                      <a:pt x="37" y="10"/>
                    </a:lnTo>
                    <a:lnTo>
                      <a:pt x="26" y="18"/>
                    </a:lnTo>
                    <a:lnTo>
                      <a:pt x="12" y="28"/>
                    </a:lnTo>
                    <a:lnTo>
                      <a:pt x="0" y="34"/>
                    </a:lnTo>
                    <a:lnTo>
                      <a:pt x="5" y="37"/>
                    </a:lnTo>
                    <a:lnTo>
                      <a:pt x="8" y="34"/>
                    </a:lnTo>
                    <a:lnTo>
                      <a:pt x="25" y="21"/>
                    </a:lnTo>
                    <a:lnTo>
                      <a:pt x="35" y="16"/>
                    </a:lnTo>
                    <a:lnTo>
                      <a:pt x="43" y="9"/>
                    </a:lnTo>
                    <a:lnTo>
                      <a:pt x="55" y="0"/>
                    </a:lnTo>
                  </a:path>
                </a:pathLst>
              </a:custGeom>
              <a:solidFill>
                <a:srgbClr val="603000"/>
              </a:solidFill>
              <a:ln w="12700" cap="rnd" cmpd="sng">
                <a:noFill/>
                <a:prstDash val="solid"/>
                <a:round/>
                <a:headEnd type="none" w="med" len="med"/>
                <a:tailEnd type="none" w="med" len="med"/>
              </a:ln>
            </p:spPr>
            <p:txBody>
              <a:bodyPr/>
              <a:lstStyle/>
              <a:p>
                <a:endParaRPr lang="en-US"/>
              </a:p>
            </p:txBody>
          </p:sp>
          <p:sp>
            <p:nvSpPr>
              <p:cNvPr id="1087" name="Freeform 12"/>
              <p:cNvSpPr>
                <a:spLocks/>
              </p:cNvSpPr>
              <p:nvPr/>
            </p:nvSpPr>
            <p:spPr bwMode="auto">
              <a:xfrm>
                <a:off x="1581" y="2398"/>
                <a:ext cx="69" cy="107"/>
              </a:xfrm>
              <a:custGeom>
                <a:avLst/>
                <a:gdLst>
                  <a:gd name="T0" fmla="*/ 1 w 69"/>
                  <a:gd name="T1" fmla="*/ 5 h 107"/>
                  <a:gd name="T2" fmla="*/ 29 w 69"/>
                  <a:gd name="T3" fmla="*/ 0 h 107"/>
                  <a:gd name="T4" fmla="*/ 50 w 69"/>
                  <a:gd name="T5" fmla="*/ 15 h 107"/>
                  <a:gd name="T6" fmla="*/ 64 w 69"/>
                  <a:gd name="T7" fmla="*/ 35 h 107"/>
                  <a:gd name="T8" fmla="*/ 68 w 69"/>
                  <a:gd name="T9" fmla="*/ 55 h 107"/>
                  <a:gd name="T10" fmla="*/ 68 w 69"/>
                  <a:gd name="T11" fmla="*/ 68 h 107"/>
                  <a:gd name="T12" fmla="*/ 67 w 69"/>
                  <a:gd name="T13" fmla="*/ 94 h 107"/>
                  <a:gd name="T14" fmla="*/ 7 w 69"/>
                  <a:gd name="T15" fmla="*/ 106 h 107"/>
                  <a:gd name="T16" fmla="*/ 0 w 69"/>
                  <a:gd name="T17" fmla="*/ 12 h 107"/>
                  <a:gd name="T18" fmla="*/ 1 w 69"/>
                  <a:gd name="T19" fmla="*/ 5 h 1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9"/>
                  <a:gd name="T31" fmla="*/ 0 h 107"/>
                  <a:gd name="T32" fmla="*/ 69 w 69"/>
                  <a:gd name="T33" fmla="*/ 107 h 1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9" h="107">
                    <a:moveTo>
                      <a:pt x="1" y="5"/>
                    </a:moveTo>
                    <a:lnTo>
                      <a:pt x="29" y="0"/>
                    </a:lnTo>
                    <a:lnTo>
                      <a:pt x="50" y="15"/>
                    </a:lnTo>
                    <a:lnTo>
                      <a:pt x="64" y="35"/>
                    </a:lnTo>
                    <a:lnTo>
                      <a:pt x="68" y="55"/>
                    </a:lnTo>
                    <a:lnTo>
                      <a:pt x="68" y="68"/>
                    </a:lnTo>
                    <a:lnTo>
                      <a:pt x="67" y="94"/>
                    </a:lnTo>
                    <a:lnTo>
                      <a:pt x="7" y="106"/>
                    </a:lnTo>
                    <a:lnTo>
                      <a:pt x="0" y="12"/>
                    </a:lnTo>
                    <a:lnTo>
                      <a:pt x="1" y="5"/>
                    </a:lnTo>
                  </a:path>
                </a:pathLst>
              </a:custGeom>
              <a:solidFill>
                <a:srgbClr val="FFFFFF"/>
              </a:solidFill>
              <a:ln w="12700" cap="rnd" cmpd="sng">
                <a:solidFill>
                  <a:srgbClr val="000000"/>
                </a:solidFill>
                <a:prstDash val="solid"/>
                <a:round/>
                <a:headEnd type="none" w="med" len="med"/>
                <a:tailEnd type="none" w="med" len="med"/>
              </a:ln>
            </p:spPr>
            <p:txBody>
              <a:bodyPr/>
              <a:lstStyle/>
              <a:p>
                <a:endParaRPr lang="en-US"/>
              </a:p>
            </p:txBody>
          </p:sp>
        </p:grpSp>
        <p:grpSp>
          <p:nvGrpSpPr>
            <p:cNvPr id="1036" name="Group 13"/>
            <p:cNvGrpSpPr>
              <a:grpSpLocks/>
            </p:cNvGrpSpPr>
            <p:nvPr/>
          </p:nvGrpSpPr>
          <p:grpSpPr bwMode="auto">
            <a:xfrm>
              <a:off x="1053" y="1632"/>
              <a:ext cx="548" cy="2220"/>
              <a:chOff x="1053" y="1632"/>
              <a:chExt cx="548" cy="2220"/>
            </a:xfrm>
          </p:grpSpPr>
          <p:grpSp>
            <p:nvGrpSpPr>
              <p:cNvPr id="1037" name="Group 14"/>
              <p:cNvGrpSpPr>
                <a:grpSpLocks/>
              </p:cNvGrpSpPr>
              <p:nvPr/>
            </p:nvGrpSpPr>
            <p:grpSpPr bwMode="auto">
              <a:xfrm>
                <a:off x="1053" y="1918"/>
                <a:ext cx="548" cy="1934"/>
                <a:chOff x="1053" y="1918"/>
                <a:chExt cx="548" cy="1934"/>
              </a:xfrm>
            </p:grpSpPr>
            <p:grpSp>
              <p:nvGrpSpPr>
                <p:cNvPr id="1059" name="Group 15"/>
                <p:cNvGrpSpPr>
                  <a:grpSpLocks/>
                </p:cNvGrpSpPr>
                <p:nvPr/>
              </p:nvGrpSpPr>
              <p:grpSpPr bwMode="auto">
                <a:xfrm>
                  <a:off x="1149" y="3674"/>
                  <a:ext cx="345" cy="178"/>
                  <a:chOff x="1149" y="3674"/>
                  <a:chExt cx="345" cy="178"/>
                </a:xfrm>
              </p:grpSpPr>
              <p:sp>
                <p:nvSpPr>
                  <p:cNvPr id="1078" name="Freeform 16"/>
                  <p:cNvSpPr>
                    <a:spLocks/>
                  </p:cNvSpPr>
                  <p:nvPr/>
                </p:nvSpPr>
                <p:spPr bwMode="auto">
                  <a:xfrm>
                    <a:off x="1149" y="3674"/>
                    <a:ext cx="345" cy="178"/>
                  </a:xfrm>
                  <a:custGeom>
                    <a:avLst/>
                    <a:gdLst>
                      <a:gd name="T0" fmla="*/ 8 w 345"/>
                      <a:gd name="T1" fmla="*/ 37 h 178"/>
                      <a:gd name="T2" fmla="*/ 3 w 345"/>
                      <a:gd name="T3" fmla="*/ 66 h 178"/>
                      <a:gd name="T4" fmla="*/ 0 w 345"/>
                      <a:gd name="T5" fmla="*/ 87 h 178"/>
                      <a:gd name="T6" fmla="*/ 4 w 345"/>
                      <a:gd name="T7" fmla="*/ 108 h 178"/>
                      <a:gd name="T8" fmla="*/ 7 w 345"/>
                      <a:gd name="T9" fmla="*/ 119 h 178"/>
                      <a:gd name="T10" fmla="*/ 24 w 345"/>
                      <a:gd name="T11" fmla="*/ 126 h 178"/>
                      <a:gd name="T12" fmla="*/ 36 w 345"/>
                      <a:gd name="T13" fmla="*/ 126 h 178"/>
                      <a:gd name="T14" fmla="*/ 64 w 345"/>
                      <a:gd name="T15" fmla="*/ 154 h 178"/>
                      <a:gd name="T16" fmla="*/ 104 w 345"/>
                      <a:gd name="T17" fmla="*/ 171 h 178"/>
                      <a:gd name="T18" fmla="*/ 146 w 345"/>
                      <a:gd name="T19" fmla="*/ 177 h 178"/>
                      <a:gd name="T20" fmla="*/ 184 w 345"/>
                      <a:gd name="T21" fmla="*/ 173 h 178"/>
                      <a:gd name="T22" fmla="*/ 199 w 345"/>
                      <a:gd name="T23" fmla="*/ 164 h 178"/>
                      <a:gd name="T24" fmla="*/ 201 w 345"/>
                      <a:gd name="T25" fmla="*/ 150 h 178"/>
                      <a:gd name="T26" fmla="*/ 197 w 345"/>
                      <a:gd name="T27" fmla="*/ 138 h 178"/>
                      <a:gd name="T28" fmla="*/ 184 w 345"/>
                      <a:gd name="T29" fmla="*/ 122 h 178"/>
                      <a:gd name="T30" fmla="*/ 171 w 345"/>
                      <a:gd name="T31" fmla="*/ 112 h 178"/>
                      <a:gd name="T32" fmla="*/ 158 w 345"/>
                      <a:gd name="T33" fmla="*/ 95 h 178"/>
                      <a:gd name="T34" fmla="*/ 178 w 345"/>
                      <a:gd name="T35" fmla="*/ 98 h 178"/>
                      <a:gd name="T36" fmla="*/ 190 w 345"/>
                      <a:gd name="T37" fmla="*/ 95 h 178"/>
                      <a:gd name="T38" fmla="*/ 213 w 345"/>
                      <a:gd name="T39" fmla="*/ 104 h 178"/>
                      <a:gd name="T40" fmla="*/ 241 w 345"/>
                      <a:gd name="T41" fmla="*/ 111 h 178"/>
                      <a:gd name="T42" fmla="*/ 297 w 345"/>
                      <a:gd name="T43" fmla="*/ 115 h 178"/>
                      <a:gd name="T44" fmla="*/ 343 w 345"/>
                      <a:gd name="T45" fmla="*/ 111 h 178"/>
                      <a:gd name="T46" fmla="*/ 344 w 345"/>
                      <a:gd name="T47" fmla="*/ 92 h 178"/>
                      <a:gd name="T48" fmla="*/ 327 w 345"/>
                      <a:gd name="T49" fmla="*/ 86 h 178"/>
                      <a:gd name="T50" fmla="*/ 290 w 345"/>
                      <a:gd name="T51" fmla="*/ 67 h 178"/>
                      <a:gd name="T52" fmla="*/ 255 w 345"/>
                      <a:gd name="T53" fmla="*/ 44 h 178"/>
                      <a:gd name="T54" fmla="*/ 236 w 345"/>
                      <a:gd name="T55" fmla="*/ 29 h 178"/>
                      <a:gd name="T56" fmla="*/ 138 w 345"/>
                      <a:gd name="T57" fmla="*/ 0 h 178"/>
                      <a:gd name="T58" fmla="*/ 11 w 345"/>
                      <a:gd name="T59" fmla="*/ 11 h 178"/>
                      <a:gd name="T60" fmla="*/ 8 w 345"/>
                      <a:gd name="T61" fmla="*/ 37 h 17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45"/>
                      <a:gd name="T94" fmla="*/ 0 h 178"/>
                      <a:gd name="T95" fmla="*/ 345 w 345"/>
                      <a:gd name="T96" fmla="*/ 178 h 17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45" h="178">
                        <a:moveTo>
                          <a:pt x="8" y="37"/>
                        </a:moveTo>
                        <a:lnTo>
                          <a:pt x="3" y="66"/>
                        </a:lnTo>
                        <a:lnTo>
                          <a:pt x="0" y="87"/>
                        </a:lnTo>
                        <a:lnTo>
                          <a:pt x="4" y="108"/>
                        </a:lnTo>
                        <a:lnTo>
                          <a:pt x="7" y="119"/>
                        </a:lnTo>
                        <a:lnTo>
                          <a:pt x="24" y="126"/>
                        </a:lnTo>
                        <a:lnTo>
                          <a:pt x="36" y="126"/>
                        </a:lnTo>
                        <a:lnTo>
                          <a:pt x="64" y="154"/>
                        </a:lnTo>
                        <a:lnTo>
                          <a:pt x="104" y="171"/>
                        </a:lnTo>
                        <a:lnTo>
                          <a:pt x="146" y="177"/>
                        </a:lnTo>
                        <a:lnTo>
                          <a:pt x="184" y="173"/>
                        </a:lnTo>
                        <a:lnTo>
                          <a:pt x="199" y="164"/>
                        </a:lnTo>
                        <a:lnTo>
                          <a:pt x="201" y="150"/>
                        </a:lnTo>
                        <a:lnTo>
                          <a:pt x="197" y="138"/>
                        </a:lnTo>
                        <a:lnTo>
                          <a:pt x="184" y="122"/>
                        </a:lnTo>
                        <a:lnTo>
                          <a:pt x="171" y="112"/>
                        </a:lnTo>
                        <a:lnTo>
                          <a:pt x="158" y="95"/>
                        </a:lnTo>
                        <a:lnTo>
                          <a:pt x="178" y="98"/>
                        </a:lnTo>
                        <a:lnTo>
                          <a:pt x="190" y="95"/>
                        </a:lnTo>
                        <a:lnTo>
                          <a:pt x="213" y="104"/>
                        </a:lnTo>
                        <a:lnTo>
                          <a:pt x="241" y="111"/>
                        </a:lnTo>
                        <a:lnTo>
                          <a:pt x="297" y="115"/>
                        </a:lnTo>
                        <a:lnTo>
                          <a:pt x="343" y="111"/>
                        </a:lnTo>
                        <a:lnTo>
                          <a:pt x="344" y="92"/>
                        </a:lnTo>
                        <a:lnTo>
                          <a:pt x="327" y="86"/>
                        </a:lnTo>
                        <a:lnTo>
                          <a:pt x="290" y="67"/>
                        </a:lnTo>
                        <a:lnTo>
                          <a:pt x="255" y="44"/>
                        </a:lnTo>
                        <a:lnTo>
                          <a:pt x="236" y="29"/>
                        </a:lnTo>
                        <a:lnTo>
                          <a:pt x="138" y="0"/>
                        </a:lnTo>
                        <a:lnTo>
                          <a:pt x="11" y="11"/>
                        </a:lnTo>
                        <a:lnTo>
                          <a:pt x="8" y="37"/>
                        </a:lnTo>
                      </a:path>
                    </a:pathLst>
                  </a:custGeom>
                  <a:solidFill>
                    <a:srgbClr val="404040"/>
                  </a:solidFill>
                  <a:ln w="12700" cap="rnd" cmpd="sng">
                    <a:solidFill>
                      <a:srgbClr val="000000"/>
                    </a:solidFill>
                    <a:prstDash val="solid"/>
                    <a:round/>
                    <a:headEnd type="none" w="med" len="med"/>
                    <a:tailEnd type="none" w="med" len="med"/>
                  </a:ln>
                </p:spPr>
                <p:txBody>
                  <a:bodyPr/>
                  <a:lstStyle/>
                  <a:p>
                    <a:endParaRPr lang="en-US"/>
                  </a:p>
                </p:txBody>
              </p:sp>
              <p:sp>
                <p:nvSpPr>
                  <p:cNvPr id="1079" name="Freeform 17"/>
                  <p:cNvSpPr>
                    <a:spLocks/>
                  </p:cNvSpPr>
                  <p:nvPr/>
                </p:nvSpPr>
                <p:spPr bwMode="auto">
                  <a:xfrm>
                    <a:off x="1201" y="3732"/>
                    <a:ext cx="89" cy="42"/>
                  </a:xfrm>
                  <a:custGeom>
                    <a:avLst/>
                    <a:gdLst>
                      <a:gd name="T0" fmla="*/ 13 w 89"/>
                      <a:gd name="T1" fmla="*/ 3 h 42"/>
                      <a:gd name="T2" fmla="*/ 47 w 89"/>
                      <a:gd name="T3" fmla="*/ 6 h 42"/>
                      <a:gd name="T4" fmla="*/ 60 w 89"/>
                      <a:gd name="T5" fmla="*/ 0 h 42"/>
                      <a:gd name="T6" fmla="*/ 88 w 89"/>
                      <a:gd name="T7" fmla="*/ 30 h 42"/>
                      <a:gd name="T8" fmla="*/ 65 w 89"/>
                      <a:gd name="T9" fmla="*/ 38 h 42"/>
                      <a:gd name="T10" fmla="*/ 22 w 89"/>
                      <a:gd name="T11" fmla="*/ 41 h 42"/>
                      <a:gd name="T12" fmla="*/ 4 w 89"/>
                      <a:gd name="T13" fmla="*/ 16 h 42"/>
                      <a:gd name="T14" fmla="*/ 0 w 89"/>
                      <a:gd name="T15" fmla="*/ 2 h 42"/>
                      <a:gd name="T16" fmla="*/ 13 w 89"/>
                      <a:gd name="T17" fmla="*/ 3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9"/>
                      <a:gd name="T28" fmla="*/ 0 h 42"/>
                      <a:gd name="T29" fmla="*/ 89 w 89"/>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9" h="42">
                        <a:moveTo>
                          <a:pt x="13" y="3"/>
                        </a:moveTo>
                        <a:lnTo>
                          <a:pt x="47" y="6"/>
                        </a:lnTo>
                        <a:lnTo>
                          <a:pt x="60" y="0"/>
                        </a:lnTo>
                        <a:lnTo>
                          <a:pt x="88" y="30"/>
                        </a:lnTo>
                        <a:lnTo>
                          <a:pt x="65" y="38"/>
                        </a:lnTo>
                        <a:lnTo>
                          <a:pt x="22" y="41"/>
                        </a:lnTo>
                        <a:lnTo>
                          <a:pt x="4" y="16"/>
                        </a:lnTo>
                        <a:lnTo>
                          <a:pt x="0" y="2"/>
                        </a:lnTo>
                        <a:lnTo>
                          <a:pt x="13" y="3"/>
                        </a:lnTo>
                      </a:path>
                    </a:pathLst>
                  </a:custGeom>
                  <a:solidFill>
                    <a:srgbClr val="606060"/>
                  </a:solidFill>
                  <a:ln w="12700" cap="rnd" cmpd="sng">
                    <a:noFill/>
                    <a:prstDash val="solid"/>
                    <a:round/>
                    <a:headEnd type="none" w="med" len="med"/>
                    <a:tailEnd type="none" w="med" len="med"/>
                  </a:ln>
                </p:spPr>
                <p:txBody>
                  <a:bodyPr/>
                  <a:lstStyle/>
                  <a:p>
                    <a:endParaRPr lang="en-US"/>
                  </a:p>
                </p:txBody>
              </p:sp>
              <p:sp>
                <p:nvSpPr>
                  <p:cNvPr id="1080" name="Freeform 18"/>
                  <p:cNvSpPr>
                    <a:spLocks/>
                  </p:cNvSpPr>
                  <p:nvPr/>
                </p:nvSpPr>
                <p:spPr bwMode="auto">
                  <a:xfrm>
                    <a:off x="1232" y="3771"/>
                    <a:ext cx="102" cy="44"/>
                  </a:xfrm>
                  <a:custGeom>
                    <a:avLst/>
                    <a:gdLst>
                      <a:gd name="T0" fmla="*/ 0 w 102"/>
                      <a:gd name="T1" fmla="*/ 11 h 44"/>
                      <a:gd name="T2" fmla="*/ 20 w 102"/>
                      <a:gd name="T3" fmla="*/ 26 h 44"/>
                      <a:gd name="T4" fmla="*/ 48 w 102"/>
                      <a:gd name="T5" fmla="*/ 37 h 44"/>
                      <a:gd name="T6" fmla="*/ 73 w 102"/>
                      <a:gd name="T7" fmla="*/ 43 h 44"/>
                      <a:gd name="T8" fmla="*/ 92 w 102"/>
                      <a:gd name="T9" fmla="*/ 42 h 44"/>
                      <a:gd name="T10" fmla="*/ 101 w 102"/>
                      <a:gd name="T11" fmla="*/ 39 h 44"/>
                      <a:gd name="T12" fmla="*/ 78 w 102"/>
                      <a:gd name="T13" fmla="*/ 20 h 44"/>
                      <a:gd name="T14" fmla="*/ 61 w 102"/>
                      <a:gd name="T15" fmla="*/ 0 h 44"/>
                      <a:gd name="T16" fmla="*/ 40 w 102"/>
                      <a:gd name="T17" fmla="*/ 10 h 44"/>
                      <a:gd name="T18" fmla="*/ 0 w 102"/>
                      <a:gd name="T19" fmla="*/ 11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2"/>
                      <a:gd name="T31" fmla="*/ 0 h 44"/>
                      <a:gd name="T32" fmla="*/ 102 w 102"/>
                      <a:gd name="T33" fmla="*/ 44 h 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2" h="44">
                        <a:moveTo>
                          <a:pt x="0" y="11"/>
                        </a:moveTo>
                        <a:lnTo>
                          <a:pt x="20" y="26"/>
                        </a:lnTo>
                        <a:lnTo>
                          <a:pt x="48" y="37"/>
                        </a:lnTo>
                        <a:lnTo>
                          <a:pt x="73" y="43"/>
                        </a:lnTo>
                        <a:lnTo>
                          <a:pt x="92" y="42"/>
                        </a:lnTo>
                        <a:lnTo>
                          <a:pt x="101" y="39"/>
                        </a:lnTo>
                        <a:lnTo>
                          <a:pt x="78" y="20"/>
                        </a:lnTo>
                        <a:lnTo>
                          <a:pt x="61" y="0"/>
                        </a:lnTo>
                        <a:lnTo>
                          <a:pt x="40" y="10"/>
                        </a:lnTo>
                        <a:lnTo>
                          <a:pt x="0" y="11"/>
                        </a:lnTo>
                      </a:path>
                    </a:pathLst>
                  </a:custGeom>
                  <a:solidFill>
                    <a:srgbClr val="606060"/>
                  </a:solidFill>
                  <a:ln w="12700" cap="rnd" cmpd="sng">
                    <a:noFill/>
                    <a:prstDash val="solid"/>
                    <a:round/>
                    <a:headEnd type="none" w="med" len="med"/>
                    <a:tailEnd type="none" w="med" len="med"/>
                  </a:ln>
                </p:spPr>
                <p:txBody>
                  <a:bodyPr/>
                  <a:lstStyle/>
                  <a:p>
                    <a:endParaRPr lang="en-US"/>
                  </a:p>
                </p:txBody>
              </p:sp>
              <p:sp>
                <p:nvSpPr>
                  <p:cNvPr id="1081" name="Freeform 19"/>
                  <p:cNvSpPr>
                    <a:spLocks/>
                  </p:cNvSpPr>
                  <p:nvPr/>
                </p:nvSpPr>
                <p:spPr bwMode="auto">
                  <a:xfrm>
                    <a:off x="1353" y="3716"/>
                    <a:ext cx="51" cy="20"/>
                  </a:xfrm>
                  <a:custGeom>
                    <a:avLst/>
                    <a:gdLst>
                      <a:gd name="T0" fmla="*/ 0 w 51"/>
                      <a:gd name="T1" fmla="*/ 0 h 20"/>
                      <a:gd name="T2" fmla="*/ 17 w 51"/>
                      <a:gd name="T3" fmla="*/ 14 h 20"/>
                      <a:gd name="T4" fmla="*/ 36 w 51"/>
                      <a:gd name="T5" fmla="*/ 19 h 20"/>
                      <a:gd name="T6" fmla="*/ 50 w 51"/>
                      <a:gd name="T7" fmla="*/ 14 h 20"/>
                      <a:gd name="T8" fmla="*/ 38 w 51"/>
                      <a:gd name="T9" fmla="*/ 6 h 20"/>
                      <a:gd name="T10" fmla="*/ 33 w 51"/>
                      <a:gd name="T11" fmla="*/ 0 h 20"/>
                      <a:gd name="T12" fmla="*/ 0 w 51"/>
                      <a:gd name="T13" fmla="*/ 0 h 20"/>
                      <a:gd name="T14" fmla="*/ 0 60000 65536"/>
                      <a:gd name="T15" fmla="*/ 0 60000 65536"/>
                      <a:gd name="T16" fmla="*/ 0 60000 65536"/>
                      <a:gd name="T17" fmla="*/ 0 60000 65536"/>
                      <a:gd name="T18" fmla="*/ 0 60000 65536"/>
                      <a:gd name="T19" fmla="*/ 0 60000 65536"/>
                      <a:gd name="T20" fmla="*/ 0 60000 65536"/>
                      <a:gd name="T21" fmla="*/ 0 w 51"/>
                      <a:gd name="T22" fmla="*/ 0 h 20"/>
                      <a:gd name="T23" fmla="*/ 51 w 51"/>
                      <a:gd name="T24" fmla="*/ 20 h 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1" h="20">
                        <a:moveTo>
                          <a:pt x="0" y="0"/>
                        </a:moveTo>
                        <a:lnTo>
                          <a:pt x="17" y="14"/>
                        </a:lnTo>
                        <a:lnTo>
                          <a:pt x="36" y="19"/>
                        </a:lnTo>
                        <a:lnTo>
                          <a:pt x="50" y="14"/>
                        </a:lnTo>
                        <a:lnTo>
                          <a:pt x="38" y="6"/>
                        </a:lnTo>
                        <a:lnTo>
                          <a:pt x="33" y="0"/>
                        </a:lnTo>
                        <a:lnTo>
                          <a:pt x="0" y="0"/>
                        </a:lnTo>
                      </a:path>
                    </a:pathLst>
                  </a:custGeom>
                  <a:solidFill>
                    <a:srgbClr val="606060"/>
                  </a:solidFill>
                  <a:ln w="12700" cap="rnd" cmpd="sng">
                    <a:noFill/>
                    <a:prstDash val="solid"/>
                    <a:round/>
                    <a:headEnd type="none" w="med" len="med"/>
                    <a:tailEnd type="none" w="med" len="med"/>
                  </a:ln>
                </p:spPr>
                <p:txBody>
                  <a:bodyPr/>
                  <a:lstStyle/>
                  <a:p>
                    <a:endParaRPr lang="en-US"/>
                  </a:p>
                </p:txBody>
              </p:sp>
              <p:sp>
                <p:nvSpPr>
                  <p:cNvPr id="1082" name="Freeform 20"/>
                  <p:cNvSpPr>
                    <a:spLocks/>
                  </p:cNvSpPr>
                  <p:nvPr/>
                </p:nvSpPr>
                <p:spPr bwMode="auto">
                  <a:xfrm>
                    <a:off x="1399" y="3736"/>
                    <a:ext cx="70" cy="26"/>
                  </a:xfrm>
                  <a:custGeom>
                    <a:avLst/>
                    <a:gdLst>
                      <a:gd name="T0" fmla="*/ 13 w 70"/>
                      <a:gd name="T1" fmla="*/ 0 h 26"/>
                      <a:gd name="T2" fmla="*/ 0 w 70"/>
                      <a:gd name="T3" fmla="*/ 6 h 26"/>
                      <a:gd name="T4" fmla="*/ 16 w 70"/>
                      <a:gd name="T5" fmla="*/ 17 h 26"/>
                      <a:gd name="T6" fmla="*/ 45 w 70"/>
                      <a:gd name="T7" fmla="*/ 23 h 26"/>
                      <a:gd name="T8" fmla="*/ 69 w 70"/>
                      <a:gd name="T9" fmla="*/ 25 h 26"/>
                      <a:gd name="T10" fmla="*/ 50 w 70"/>
                      <a:gd name="T11" fmla="*/ 18 h 26"/>
                      <a:gd name="T12" fmla="*/ 13 w 70"/>
                      <a:gd name="T13" fmla="*/ 0 h 26"/>
                      <a:gd name="T14" fmla="*/ 0 60000 65536"/>
                      <a:gd name="T15" fmla="*/ 0 60000 65536"/>
                      <a:gd name="T16" fmla="*/ 0 60000 65536"/>
                      <a:gd name="T17" fmla="*/ 0 60000 65536"/>
                      <a:gd name="T18" fmla="*/ 0 60000 65536"/>
                      <a:gd name="T19" fmla="*/ 0 60000 65536"/>
                      <a:gd name="T20" fmla="*/ 0 60000 65536"/>
                      <a:gd name="T21" fmla="*/ 0 w 70"/>
                      <a:gd name="T22" fmla="*/ 0 h 26"/>
                      <a:gd name="T23" fmla="*/ 70 w 70"/>
                      <a:gd name="T24" fmla="*/ 26 h 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0" h="26">
                        <a:moveTo>
                          <a:pt x="13" y="0"/>
                        </a:moveTo>
                        <a:lnTo>
                          <a:pt x="0" y="6"/>
                        </a:lnTo>
                        <a:lnTo>
                          <a:pt x="16" y="17"/>
                        </a:lnTo>
                        <a:lnTo>
                          <a:pt x="45" y="23"/>
                        </a:lnTo>
                        <a:lnTo>
                          <a:pt x="69" y="25"/>
                        </a:lnTo>
                        <a:lnTo>
                          <a:pt x="50" y="18"/>
                        </a:lnTo>
                        <a:lnTo>
                          <a:pt x="13" y="0"/>
                        </a:lnTo>
                      </a:path>
                    </a:pathLst>
                  </a:custGeom>
                  <a:solidFill>
                    <a:srgbClr val="606060"/>
                  </a:solidFill>
                  <a:ln w="12700" cap="rnd" cmpd="sng">
                    <a:noFill/>
                    <a:prstDash val="solid"/>
                    <a:round/>
                    <a:headEnd type="none" w="med" len="med"/>
                    <a:tailEnd type="none" w="med" len="med"/>
                  </a:ln>
                </p:spPr>
                <p:txBody>
                  <a:bodyPr/>
                  <a:lstStyle/>
                  <a:p>
                    <a:endParaRPr lang="en-US"/>
                  </a:p>
                </p:txBody>
              </p:sp>
              <p:sp>
                <p:nvSpPr>
                  <p:cNvPr id="1083" name="Freeform 21"/>
                  <p:cNvSpPr>
                    <a:spLocks/>
                  </p:cNvSpPr>
                  <p:nvPr/>
                </p:nvSpPr>
                <p:spPr bwMode="auto">
                  <a:xfrm>
                    <a:off x="1279" y="3722"/>
                    <a:ext cx="205" cy="56"/>
                  </a:xfrm>
                  <a:custGeom>
                    <a:avLst/>
                    <a:gdLst>
                      <a:gd name="T0" fmla="*/ 0 w 205"/>
                      <a:gd name="T1" fmla="*/ 7 h 56"/>
                      <a:gd name="T2" fmla="*/ 23 w 205"/>
                      <a:gd name="T3" fmla="*/ 32 h 56"/>
                      <a:gd name="T4" fmla="*/ 51 w 205"/>
                      <a:gd name="T5" fmla="*/ 32 h 56"/>
                      <a:gd name="T6" fmla="*/ 71 w 205"/>
                      <a:gd name="T7" fmla="*/ 36 h 56"/>
                      <a:gd name="T8" fmla="*/ 91 w 205"/>
                      <a:gd name="T9" fmla="*/ 45 h 56"/>
                      <a:gd name="T10" fmla="*/ 117 w 205"/>
                      <a:gd name="T11" fmla="*/ 51 h 56"/>
                      <a:gd name="T12" fmla="*/ 164 w 205"/>
                      <a:gd name="T13" fmla="*/ 55 h 56"/>
                      <a:gd name="T14" fmla="*/ 204 w 205"/>
                      <a:gd name="T15" fmla="*/ 53 h 56"/>
                      <a:gd name="T16" fmla="*/ 202 w 205"/>
                      <a:gd name="T17" fmla="*/ 42 h 56"/>
                      <a:gd name="T18" fmla="*/ 171 w 205"/>
                      <a:gd name="T19" fmla="*/ 42 h 56"/>
                      <a:gd name="T20" fmla="*/ 144 w 205"/>
                      <a:gd name="T21" fmla="*/ 40 h 56"/>
                      <a:gd name="T22" fmla="*/ 112 w 205"/>
                      <a:gd name="T23" fmla="*/ 30 h 56"/>
                      <a:gd name="T24" fmla="*/ 89 w 205"/>
                      <a:gd name="T25" fmla="*/ 19 h 56"/>
                      <a:gd name="T26" fmla="*/ 66 w 205"/>
                      <a:gd name="T27" fmla="*/ 0 h 56"/>
                      <a:gd name="T28" fmla="*/ 42 w 205"/>
                      <a:gd name="T29" fmla="*/ 5 h 56"/>
                      <a:gd name="T30" fmla="*/ 0 w 205"/>
                      <a:gd name="T31" fmla="*/ 7 h 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5"/>
                      <a:gd name="T49" fmla="*/ 0 h 56"/>
                      <a:gd name="T50" fmla="*/ 205 w 205"/>
                      <a:gd name="T51" fmla="*/ 56 h 5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5" h="56">
                        <a:moveTo>
                          <a:pt x="0" y="7"/>
                        </a:moveTo>
                        <a:lnTo>
                          <a:pt x="23" y="32"/>
                        </a:lnTo>
                        <a:lnTo>
                          <a:pt x="51" y="32"/>
                        </a:lnTo>
                        <a:lnTo>
                          <a:pt x="71" y="36"/>
                        </a:lnTo>
                        <a:lnTo>
                          <a:pt x="91" y="45"/>
                        </a:lnTo>
                        <a:lnTo>
                          <a:pt x="117" y="51"/>
                        </a:lnTo>
                        <a:lnTo>
                          <a:pt x="164" y="55"/>
                        </a:lnTo>
                        <a:lnTo>
                          <a:pt x="204" y="53"/>
                        </a:lnTo>
                        <a:lnTo>
                          <a:pt x="202" y="42"/>
                        </a:lnTo>
                        <a:lnTo>
                          <a:pt x="171" y="42"/>
                        </a:lnTo>
                        <a:lnTo>
                          <a:pt x="144" y="40"/>
                        </a:lnTo>
                        <a:lnTo>
                          <a:pt x="112" y="30"/>
                        </a:lnTo>
                        <a:lnTo>
                          <a:pt x="89" y="19"/>
                        </a:lnTo>
                        <a:lnTo>
                          <a:pt x="66" y="0"/>
                        </a:lnTo>
                        <a:lnTo>
                          <a:pt x="42" y="5"/>
                        </a:lnTo>
                        <a:lnTo>
                          <a:pt x="0" y="7"/>
                        </a:lnTo>
                      </a:path>
                    </a:pathLst>
                  </a:custGeom>
                  <a:solidFill>
                    <a:srgbClr val="606060"/>
                  </a:solidFill>
                  <a:ln w="12700" cap="rnd" cmpd="sng">
                    <a:noFill/>
                    <a:prstDash val="solid"/>
                    <a:round/>
                    <a:headEnd type="none" w="med" len="med"/>
                    <a:tailEnd type="none" w="med" len="med"/>
                  </a:ln>
                </p:spPr>
                <p:txBody>
                  <a:bodyPr/>
                  <a:lstStyle/>
                  <a:p>
                    <a:endParaRPr lang="en-US"/>
                  </a:p>
                </p:txBody>
              </p:sp>
              <p:sp>
                <p:nvSpPr>
                  <p:cNvPr id="1084" name="Freeform 22"/>
                  <p:cNvSpPr>
                    <a:spLocks/>
                  </p:cNvSpPr>
                  <p:nvPr/>
                </p:nvSpPr>
                <p:spPr bwMode="auto">
                  <a:xfrm>
                    <a:off x="1155" y="3741"/>
                    <a:ext cx="183" cy="99"/>
                  </a:xfrm>
                  <a:custGeom>
                    <a:avLst/>
                    <a:gdLst>
                      <a:gd name="T0" fmla="*/ 3 w 183"/>
                      <a:gd name="T1" fmla="*/ 0 h 99"/>
                      <a:gd name="T2" fmla="*/ 22 w 183"/>
                      <a:gd name="T3" fmla="*/ 9 h 99"/>
                      <a:gd name="T4" fmla="*/ 39 w 183"/>
                      <a:gd name="T5" fmla="*/ 5 h 99"/>
                      <a:gd name="T6" fmla="*/ 58 w 183"/>
                      <a:gd name="T7" fmla="*/ 37 h 99"/>
                      <a:gd name="T8" fmla="*/ 77 w 183"/>
                      <a:gd name="T9" fmla="*/ 53 h 99"/>
                      <a:gd name="T10" fmla="*/ 115 w 183"/>
                      <a:gd name="T11" fmla="*/ 72 h 99"/>
                      <a:gd name="T12" fmla="*/ 145 w 183"/>
                      <a:gd name="T13" fmla="*/ 79 h 99"/>
                      <a:gd name="T14" fmla="*/ 167 w 183"/>
                      <a:gd name="T15" fmla="*/ 79 h 99"/>
                      <a:gd name="T16" fmla="*/ 180 w 183"/>
                      <a:gd name="T17" fmla="*/ 75 h 99"/>
                      <a:gd name="T18" fmla="*/ 182 w 183"/>
                      <a:gd name="T19" fmla="*/ 84 h 99"/>
                      <a:gd name="T20" fmla="*/ 174 w 183"/>
                      <a:gd name="T21" fmla="*/ 94 h 99"/>
                      <a:gd name="T22" fmla="*/ 137 w 183"/>
                      <a:gd name="T23" fmla="*/ 98 h 99"/>
                      <a:gd name="T24" fmla="*/ 98 w 183"/>
                      <a:gd name="T25" fmla="*/ 92 h 99"/>
                      <a:gd name="T26" fmla="*/ 70 w 183"/>
                      <a:gd name="T27" fmla="*/ 81 h 99"/>
                      <a:gd name="T28" fmla="*/ 43 w 183"/>
                      <a:gd name="T29" fmla="*/ 61 h 99"/>
                      <a:gd name="T30" fmla="*/ 36 w 183"/>
                      <a:gd name="T31" fmla="*/ 50 h 99"/>
                      <a:gd name="T32" fmla="*/ 22 w 183"/>
                      <a:gd name="T33" fmla="*/ 43 h 99"/>
                      <a:gd name="T34" fmla="*/ 2 w 183"/>
                      <a:gd name="T35" fmla="*/ 39 h 99"/>
                      <a:gd name="T36" fmla="*/ 0 w 183"/>
                      <a:gd name="T37" fmla="*/ 23 h 99"/>
                      <a:gd name="T38" fmla="*/ 3 w 183"/>
                      <a:gd name="T39" fmla="*/ 0 h 9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83"/>
                      <a:gd name="T61" fmla="*/ 0 h 99"/>
                      <a:gd name="T62" fmla="*/ 183 w 183"/>
                      <a:gd name="T63" fmla="*/ 99 h 9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83" h="99">
                        <a:moveTo>
                          <a:pt x="3" y="0"/>
                        </a:moveTo>
                        <a:lnTo>
                          <a:pt x="22" y="9"/>
                        </a:lnTo>
                        <a:lnTo>
                          <a:pt x="39" y="5"/>
                        </a:lnTo>
                        <a:lnTo>
                          <a:pt x="58" y="37"/>
                        </a:lnTo>
                        <a:lnTo>
                          <a:pt x="77" y="53"/>
                        </a:lnTo>
                        <a:lnTo>
                          <a:pt x="115" y="72"/>
                        </a:lnTo>
                        <a:lnTo>
                          <a:pt x="145" y="79"/>
                        </a:lnTo>
                        <a:lnTo>
                          <a:pt x="167" y="79"/>
                        </a:lnTo>
                        <a:lnTo>
                          <a:pt x="180" y="75"/>
                        </a:lnTo>
                        <a:lnTo>
                          <a:pt x="182" y="84"/>
                        </a:lnTo>
                        <a:lnTo>
                          <a:pt x="174" y="94"/>
                        </a:lnTo>
                        <a:lnTo>
                          <a:pt x="137" y="98"/>
                        </a:lnTo>
                        <a:lnTo>
                          <a:pt x="98" y="92"/>
                        </a:lnTo>
                        <a:lnTo>
                          <a:pt x="70" y="81"/>
                        </a:lnTo>
                        <a:lnTo>
                          <a:pt x="43" y="61"/>
                        </a:lnTo>
                        <a:lnTo>
                          <a:pt x="36" y="50"/>
                        </a:lnTo>
                        <a:lnTo>
                          <a:pt x="22" y="43"/>
                        </a:lnTo>
                        <a:lnTo>
                          <a:pt x="2" y="39"/>
                        </a:lnTo>
                        <a:lnTo>
                          <a:pt x="0" y="23"/>
                        </a:lnTo>
                        <a:lnTo>
                          <a:pt x="3" y="0"/>
                        </a:lnTo>
                      </a:path>
                    </a:pathLst>
                  </a:custGeom>
                  <a:solidFill>
                    <a:srgbClr val="606060"/>
                  </a:solidFill>
                  <a:ln w="12700" cap="rnd" cmpd="sng">
                    <a:noFill/>
                    <a:prstDash val="solid"/>
                    <a:round/>
                    <a:headEnd type="none" w="med" len="med"/>
                    <a:tailEnd type="none" w="med" len="med"/>
                  </a:ln>
                </p:spPr>
                <p:txBody>
                  <a:bodyPr/>
                  <a:lstStyle/>
                  <a:p>
                    <a:endParaRPr lang="en-US"/>
                  </a:p>
                </p:txBody>
              </p:sp>
            </p:grpSp>
            <p:grpSp>
              <p:nvGrpSpPr>
                <p:cNvPr id="1060" name="Group 23"/>
                <p:cNvGrpSpPr>
                  <a:grpSpLocks/>
                </p:cNvGrpSpPr>
                <p:nvPr/>
              </p:nvGrpSpPr>
              <p:grpSpPr bwMode="auto">
                <a:xfrm>
                  <a:off x="1053" y="1918"/>
                  <a:ext cx="548" cy="1814"/>
                  <a:chOff x="1053" y="1918"/>
                  <a:chExt cx="548" cy="1814"/>
                </a:xfrm>
              </p:grpSpPr>
              <p:sp>
                <p:nvSpPr>
                  <p:cNvPr id="1061" name="Freeform 24"/>
                  <p:cNvSpPr>
                    <a:spLocks/>
                  </p:cNvSpPr>
                  <p:nvPr/>
                </p:nvSpPr>
                <p:spPr bwMode="auto">
                  <a:xfrm>
                    <a:off x="1053" y="1941"/>
                    <a:ext cx="548" cy="1791"/>
                  </a:xfrm>
                  <a:custGeom>
                    <a:avLst/>
                    <a:gdLst>
                      <a:gd name="T0" fmla="*/ 163 w 548"/>
                      <a:gd name="T1" fmla="*/ 0 h 1791"/>
                      <a:gd name="T2" fmla="*/ 135 w 548"/>
                      <a:gd name="T3" fmla="*/ 46 h 1791"/>
                      <a:gd name="T4" fmla="*/ 70 w 548"/>
                      <a:gd name="T5" fmla="*/ 93 h 1791"/>
                      <a:gd name="T6" fmla="*/ 51 w 548"/>
                      <a:gd name="T7" fmla="*/ 112 h 1791"/>
                      <a:gd name="T8" fmla="*/ 28 w 548"/>
                      <a:gd name="T9" fmla="*/ 168 h 1791"/>
                      <a:gd name="T10" fmla="*/ 0 w 548"/>
                      <a:gd name="T11" fmla="*/ 247 h 1791"/>
                      <a:gd name="T12" fmla="*/ 23 w 548"/>
                      <a:gd name="T13" fmla="*/ 335 h 1791"/>
                      <a:gd name="T14" fmla="*/ 42 w 548"/>
                      <a:gd name="T15" fmla="*/ 414 h 1791"/>
                      <a:gd name="T16" fmla="*/ 42 w 548"/>
                      <a:gd name="T17" fmla="*/ 493 h 1791"/>
                      <a:gd name="T18" fmla="*/ 70 w 548"/>
                      <a:gd name="T19" fmla="*/ 535 h 1791"/>
                      <a:gd name="T20" fmla="*/ 61 w 548"/>
                      <a:gd name="T21" fmla="*/ 726 h 1791"/>
                      <a:gd name="T22" fmla="*/ 75 w 548"/>
                      <a:gd name="T23" fmla="*/ 791 h 1791"/>
                      <a:gd name="T24" fmla="*/ 75 w 548"/>
                      <a:gd name="T25" fmla="*/ 857 h 1791"/>
                      <a:gd name="T26" fmla="*/ 70 w 548"/>
                      <a:gd name="T27" fmla="*/ 908 h 1791"/>
                      <a:gd name="T28" fmla="*/ 98 w 548"/>
                      <a:gd name="T29" fmla="*/ 913 h 1791"/>
                      <a:gd name="T30" fmla="*/ 107 w 548"/>
                      <a:gd name="T31" fmla="*/ 978 h 1791"/>
                      <a:gd name="T32" fmla="*/ 108 w 548"/>
                      <a:gd name="T33" fmla="*/ 1069 h 1791"/>
                      <a:gd name="T34" fmla="*/ 89 w 548"/>
                      <a:gd name="T35" fmla="*/ 1215 h 1791"/>
                      <a:gd name="T36" fmla="*/ 70 w 548"/>
                      <a:gd name="T37" fmla="*/ 1375 h 1791"/>
                      <a:gd name="T38" fmla="*/ 63 w 548"/>
                      <a:gd name="T39" fmla="*/ 1485 h 1791"/>
                      <a:gd name="T40" fmla="*/ 72 w 548"/>
                      <a:gd name="T41" fmla="*/ 1629 h 1791"/>
                      <a:gd name="T42" fmla="*/ 89 w 548"/>
                      <a:gd name="T43" fmla="*/ 1773 h 1791"/>
                      <a:gd name="T44" fmla="*/ 146 w 548"/>
                      <a:gd name="T45" fmla="*/ 1785 h 1791"/>
                      <a:gd name="T46" fmla="*/ 203 w 548"/>
                      <a:gd name="T47" fmla="*/ 1790 h 1791"/>
                      <a:gd name="T48" fmla="*/ 231 w 548"/>
                      <a:gd name="T49" fmla="*/ 1756 h 1791"/>
                      <a:gd name="T50" fmla="*/ 297 w 548"/>
                      <a:gd name="T51" fmla="*/ 1766 h 1791"/>
                      <a:gd name="T52" fmla="*/ 370 w 548"/>
                      <a:gd name="T53" fmla="*/ 1769 h 1791"/>
                      <a:gd name="T54" fmla="*/ 375 w 548"/>
                      <a:gd name="T55" fmla="*/ 1668 h 1791"/>
                      <a:gd name="T56" fmla="*/ 398 w 548"/>
                      <a:gd name="T57" fmla="*/ 1564 h 1791"/>
                      <a:gd name="T58" fmla="*/ 422 w 548"/>
                      <a:gd name="T59" fmla="*/ 1426 h 1791"/>
                      <a:gd name="T60" fmla="*/ 436 w 548"/>
                      <a:gd name="T61" fmla="*/ 1319 h 1791"/>
                      <a:gd name="T62" fmla="*/ 447 w 548"/>
                      <a:gd name="T63" fmla="*/ 1211 h 1791"/>
                      <a:gd name="T64" fmla="*/ 466 w 548"/>
                      <a:gd name="T65" fmla="*/ 1076 h 1791"/>
                      <a:gd name="T66" fmla="*/ 480 w 548"/>
                      <a:gd name="T67" fmla="*/ 940 h 1791"/>
                      <a:gd name="T68" fmla="*/ 494 w 548"/>
                      <a:gd name="T69" fmla="*/ 920 h 1791"/>
                      <a:gd name="T70" fmla="*/ 484 w 548"/>
                      <a:gd name="T71" fmla="*/ 819 h 1791"/>
                      <a:gd name="T72" fmla="*/ 475 w 548"/>
                      <a:gd name="T73" fmla="*/ 717 h 1791"/>
                      <a:gd name="T74" fmla="*/ 456 w 548"/>
                      <a:gd name="T75" fmla="*/ 670 h 1791"/>
                      <a:gd name="T76" fmla="*/ 452 w 548"/>
                      <a:gd name="T77" fmla="*/ 591 h 1791"/>
                      <a:gd name="T78" fmla="*/ 531 w 548"/>
                      <a:gd name="T79" fmla="*/ 601 h 1791"/>
                      <a:gd name="T80" fmla="*/ 536 w 548"/>
                      <a:gd name="T81" fmla="*/ 580 h 1791"/>
                      <a:gd name="T82" fmla="*/ 543 w 548"/>
                      <a:gd name="T83" fmla="*/ 555 h 1791"/>
                      <a:gd name="T84" fmla="*/ 547 w 548"/>
                      <a:gd name="T85" fmla="*/ 525 h 1791"/>
                      <a:gd name="T86" fmla="*/ 547 w 548"/>
                      <a:gd name="T87" fmla="*/ 499 h 1791"/>
                      <a:gd name="T88" fmla="*/ 540 w 548"/>
                      <a:gd name="T89" fmla="*/ 470 h 1791"/>
                      <a:gd name="T90" fmla="*/ 522 w 548"/>
                      <a:gd name="T91" fmla="*/ 447 h 1791"/>
                      <a:gd name="T92" fmla="*/ 428 w 548"/>
                      <a:gd name="T93" fmla="*/ 432 h 1791"/>
                      <a:gd name="T94" fmla="*/ 404 w 548"/>
                      <a:gd name="T95" fmla="*/ 381 h 1791"/>
                      <a:gd name="T96" fmla="*/ 405 w 548"/>
                      <a:gd name="T97" fmla="*/ 335 h 1791"/>
                      <a:gd name="T98" fmla="*/ 403 w 548"/>
                      <a:gd name="T99" fmla="*/ 286 h 1791"/>
                      <a:gd name="T100" fmla="*/ 391 w 548"/>
                      <a:gd name="T101" fmla="*/ 237 h 1791"/>
                      <a:gd name="T102" fmla="*/ 368 w 548"/>
                      <a:gd name="T103" fmla="*/ 158 h 1791"/>
                      <a:gd name="T104" fmla="*/ 349 w 548"/>
                      <a:gd name="T105" fmla="*/ 102 h 1791"/>
                      <a:gd name="T106" fmla="*/ 331 w 548"/>
                      <a:gd name="T107" fmla="*/ 74 h 1791"/>
                      <a:gd name="T108" fmla="*/ 307 w 548"/>
                      <a:gd name="T109" fmla="*/ 28 h 1791"/>
                      <a:gd name="T110" fmla="*/ 163 w 548"/>
                      <a:gd name="T111" fmla="*/ 0 h 179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48"/>
                      <a:gd name="T169" fmla="*/ 0 h 1791"/>
                      <a:gd name="T170" fmla="*/ 548 w 548"/>
                      <a:gd name="T171" fmla="*/ 1791 h 179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48" h="1791">
                        <a:moveTo>
                          <a:pt x="163" y="0"/>
                        </a:moveTo>
                        <a:lnTo>
                          <a:pt x="135" y="46"/>
                        </a:lnTo>
                        <a:lnTo>
                          <a:pt x="70" y="93"/>
                        </a:lnTo>
                        <a:lnTo>
                          <a:pt x="51" y="112"/>
                        </a:lnTo>
                        <a:lnTo>
                          <a:pt x="28" y="168"/>
                        </a:lnTo>
                        <a:lnTo>
                          <a:pt x="0" y="247"/>
                        </a:lnTo>
                        <a:lnTo>
                          <a:pt x="23" y="335"/>
                        </a:lnTo>
                        <a:lnTo>
                          <a:pt x="42" y="414"/>
                        </a:lnTo>
                        <a:lnTo>
                          <a:pt x="42" y="493"/>
                        </a:lnTo>
                        <a:lnTo>
                          <a:pt x="70" y="535"/>
                        </a:lnTo>
                        <a:lnTo>
                          <a:pt x="61" y="726"/>
                        </a:lnTo>
                        <a:lnTo>
                          <a:pt x="75" y="791"/>
                        </a:lnTo>
                        <a:lnTo>
                          <a:pt x="75" y="857"/>
                        </a:lnTo>
                        <a:lnTo>
                          <a:pt x="70" y="908"/>
                        </a:lnTo>
                        <a:lnTo>
                          <a:pt x="98" y="913"/>
                        </a:lnTo>
                        <a:lnTo>
                          <a:pt x="107" y="978"/>
                        </a:lnTo>
                        <a:lnTo>
                          <a:pt x="108" y="1069"/>
                        </a:lnTo>
                        <a:lnTo>
                          <a:pt x="89" y="1215"/>
                        </a:lnTo>
                        <a:lnTo>
                          <a:pt x="70" y="1375"/>
                        </a:lnTo>
                        <a:lnTo>
                          <a:pt x="63" y="1485"/>
                        </a:lnTo>
                        <a:lnTo>
                          <a:pt x="72" y="1629"/>
                        </a:lnTo>
                        <a:lnTo>
                          <a:pt x="89" y="1773"/>
                        </a:lnTo>
                        <a:lnTo>
                          <a:pt x="146" y="1785"/>
                        </a:lnTo>
                        <a:lnTo>
                          <a:pt x="203" y="1790"/>
                        </a:lnTo>
                        <a:lnTo>
                          <a:pt x="231" y="1756"/>
                        </a:lnTo>
                        <a:lnTo>
                          <a:pt x="297" y="1766"/>
                        </a:lnTo>
                        <a:lnTo>
                          <a:pt x="370" y="1769"/>
                        </a:lnTo>
                        <a:lnTo>
                          <a:pt x="375" y="1668"/>
                        </a:lnTo>
                        <a:lnTo>
                          <a:pt x="398" y="1564"/>
                        </a:lnTo>
                        <a:lnTo>
                          <a:pt x="422" y="1426"/>
                        </a:lnTo>
                        <a:lnTo>
                          <a:pt x="436" y="1319"/>
                        </a:lnTo>
                        <a:lnTo>
                          <a:pt x="447" y="1211"/>
                        </a:lnTo>
                        <a:lnTo>
                          <a:pt x="466" y="1076"/>
                        </a:lnTo>
                        <a:lnTo>
                          <a:pt x="480" y="940"/>
                        </a:lnTo>
                        <a:lnTo>
                          <a:pt x="494" y="920"/>
                        </a:lnTo>
                        <a:lnTo>
                          <a:pt x="484" y="819"/>
                        </a:lnTo>
                        <a:lnTo>
                          <a:pt x="475" y="717"/>
                        </a:lnTo>
                        <a:lnTo>
                          <a:pt x="456" y="670"/>
                        </a:lnTo>
                        <a:lnTo>
                          <a:pt x="452" y="591"/>
                        </a:lnTo>
                        <a:lnTo>
                          <a:pt x="531" y="601"/>
                        </a:lnTo>
                        <a:lnTo>
                          <a:pt x="536" y="580"/>
                        </a:lnTo>
                        <a:lnTo>
                          <a:pt x="543" y="555"/>
                        </a:lnTo>
                        <a:lnTo>
                          <a:pt x="547" y="525"/>
                        </a:lnTo>
                        <a:lnTo>
                          <a:pt x="547" y="499"/>
                        </a:lnTo>
                        <a:lnTo>
                          <a:pt x="540" y="470"/>
                        </a:lnTo>
                        <a:lnTo>
                          <a:pt x="522" y="447"/>
                        </a:lnTo>
                        <a:lnTo>
                          <a:pt x="428" y="432"/>
                        </a:lnTo>
                        <a:lnTo>
                          <a:pt x="404" y="381"/>
                        </a:lnTo>
                        <a:lnTo>
                          <a:pt x="405" y="335"/>
                        </a:lnTo>
                        <a:lnTo>
                          <a:pt x="403" y="286"/>
                        </a:lnTo>
                        <a:lnTo>
                          <a:pt x="391" y="237"/>
                        </a:lnTo>
                        <a:lnTo>
                          <a:pt x="368" y="158"/>
                        </a:lnTo>
                        <a:lnTo>
                          <a:pt x="349" y="102"/>
                        </a:lnTo>
                        <a:lnTo>
                          <a:pt x="331" y="74"/>
                        </a:lnTo>
                        <a:lnTo>
                          <a:pt x="307" y="28"/>
                        </a:lnTo>
                        <a:lnTo>
                          <a:pt x="163" y="0"/>
                        </a:lnTo>
                      </a:path>
                    </a:pathLst>
                  </a:custGeom>
                  <a:solidFill>
                    <a:srgbClr val="606060"/>
                  </a:solidFill>
                  <a:ln w="12700" cap="rnd" cmpd="sng">
                    <a:solidFill>
                      <a:srgbClr val="000000"/>
                    </a:solidFill>
                    <a:prstDash val="solid"/>
                    <a:round/>
                    <a:headEnd type="none" w="med" len="med"/>
                    <a:tailEnd type="none" w="med" len="med"/>
                  </a:ln>
                </p:spPr>
                <p:txBody>
                  <a:bodyPr/>
                  <a:lstStyle/>
                  <a:p>
                    <a:endParaRPr lang="en-US"/>
                  </a:p>
                </p:txBody>
              </p:sp>
              <p:sp>
                <p:nvSpPr>
                  <p:cNvPr id="1062" name="Freeform 25"/>
                  <p:cNvSpPr>
                    <a:spLocks/>
                  </p:cNvSpPr>
                  <p:nvPr/>
                </p:nvSpPr>
                <p:spPr bwMode="auto">
                  <a:xfrm>
                    <a:off x="1291" y="2680"/>
                    <a:ext cx="229" cy="1014"/>
                  </a:xfrm>
                  <a:custGeom>
                    <a:avLst/>
                    <a:gdLst>
                      <a:gd name="T0" fmla="*/ 139 w 229"/>
                      <a:gd name="T1" fmla="*/ 192 h 1014"/>
                      <a:gd name="T2" fmla="*/ 153 w 229"/>
                      <a:gd name="T3" fmla="*/ 194 h 1014"/>
                      <a:gd name="T4" fmla="*/ 160 w 229"/>
                      <a:gd name="T5" fmla="*/ 77 h 1014"/>
                      <a:gd name="T6" fmla="*/ 156 w 229"/>
                      <a:gd name="T7" fmla="*/ 0 h 1014"/>
                      <a:gd name="T8" fmla="*/ 180 w 229"/>
                      <a:gd name="T9" fmla="*/ 70 h 1014"/>
                      <a:gd name="T10" fmla="*/ 183 w 229"/>
                      <a:gd name="T11" fmla="*/ 137 h 1014"/>
                      <a:gd name="T12" fmla="*/ 187 w 229"/>
                      <a:gd name="T13" fmla="*/ 190 h 1014"/>
                      <a:gd name="T14" fmla="*/ 228 w 229"/>
                      <a:gd name="T15" fmla="*/ 199 h 1014"/>
                      <a:gd name="T16" fmla="*/ 208 w 229"/>
                      <a:gd name="T17" fmla="*/ 389 h 1014"/>
                      <a:gd name="T18" fmla="*/ 182 w 229"/>
                      <a:gd name="T19" fmla="*/ 580 h 1014"/>
                      <a:gd name="T20" fmla="*/ 173 w 229"/>
                      <a:gd name="T21" fmla="*/ 674 h 1014"/>
                      <a:gd name="T22" fmla="*/ 159 w 229"/>
                      <a:gd name="T23" fmla="*/ 752 h 1014"/>
                      <a:gd name="T24" fmla="*/ 151 w 229"/>
                      <a:gd name="T25" fmla="*/ 817 h 1014"/>
                      <a:gd name="T26" fmla="*/ 125 w 229"/>
                      <a:gd name="T27" fmla="*/ 917 h 1014"/>
                      <a:gd name="T28" fmla="*/ 122 w 229"/>
                      <a:gd name="T29" fmla="*/ 1013 h 1014"/>
                      <a:gd name="T30" fmla="*/ 0 w 229"/>
                      <a:gd name="T31" fmla="*/ 1004 h 1014"/>
                      <a:gd name="T32" fmla="*/ 8 w 229"/>
                      <a:gd name="T33" fmla="*/ 919 h 1014"/>
                      <a:gd name="T34" fmla="*/ 23 w 229"/>
                      <a:gd name="T35" fmla="*/ 821 h 1014"/>
                      <a:gd name="T36" fmla="*/ 37 w 229"/>
                      <a:gd name="T37" fmla="*/ 750 h 1014"/>
                      <a:gd name="T38" fmla="*/ 49 w 229"/>
                      <a:gd name="T39" fmla="*/ 671 h 1014"/>
                      <a:gd name="T40" fmla="*/ 57 w 229"/>
                      <a:gd name="T41" fmla="*/ 606 h 1014"/>
                      <a:gd name="T42" fmla="*/ 75 w 229"/>
                      <a:gd name="T43" fmla="*/ 539 h 1014"/>
                      <a:gd name="T44" fmla="*/ 102 w 229"/>
                      <a:gd name="T45" fmla="*/ 434 h 1014"/>
                      <a:gd name="T46" fmla="*/ 114 w 229"/>
                      <a:gd name="T47" fmla="*/ 366 h 1014"/>
                      <a:gd name="T48" fmla="*/ 129 w 229"/>
                      <a:gd name="T49" fmla="*/ 256 h 1014"/>
                      <a:gd name="T50" fmla="*/ 139 w 229"/>
                      <a:gd name="T51" fmla="*/ 192 h 101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29"/>
                      <a:gd name="T79" fmla="*/ 0 h 1014"/>
                      <a:gd name="T80" fmla="*/ 229 w 229"/>
                      <a:gd name="T81" fmla="*/ 1014 h 101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29" h="1014">
                        <a:moveTo>
                          <a:pt x="139" y="192"/>
                        </a:moveTo>
                        <a:lnTo>
                          <a:pt x="153" y="194"/>
                        </a:lnTo>
                        <a:lnTo>
                          <a:pt x="160" y="77"/>
                        </a:lnTo>
                        <a:lnTo>
                          <a:pt x="156" y="0"/>
                        </a:lnTo>
                        <a:lnTo>
                          <a:pt x="180" y="70"/>
                        </a:lnTo>
                        <a:lnTo>
                          <a:pt x="183" y="137"/>
                        </a:lnTo>
                        <a:lnTo>
                          <a:pt x="187" y="190"/>
                        </a:lnTo>
                        <a:lnTo>
                          <a:pt x="228" y="199"/>
                        </a:lnTo>
                        <a:lnTo>
                          <a:pt x="208" y="389"/>
                        </a:lnTo>
                        <a:lnTo>
                          <a:pt x="182" y="580"/>
                        </a:lnTo>
                        <a:lnTo>
                          <a:pt x="173" y="674"/>
                        </a:lnTo>
                        <a:lnTo>
                          <a:pt x="159" y="752"/>
                        </a:lnTo>
                        <a:lnTo>
                          <a:pt x="151" y="817"/>
                        </a:lnTo>
                        <a:lnTo>
                          <a:pt x="125" y="917"/>
                        </a:lnTo>
                        <a:lnTo>
                          <a:pt x="122" y="1013"/>
                        </a:lnTo>
                        <a:lnTo>
                          <a:pt x="0" y="1004"/>
                        </a:lnTo>
                        <a:lnTo>
                          <a:pt x="8" y="919"/>
                        </a:lnTo>
                        <a:lnTo>
                          <a:pt x="23" y="821"/>
                        </a:lnTo>
                        <a:lnTo>
                          <a:pt x="37" y="750"/>
                        </a:lnTo>
                        <a:lnTo>
                          <a:pt x="49" y="671"/>
                        </a:lnTo>
                        <a:lnTo>
                          <a:pt x="57" y="606"/>
                        </a:lnTo>
                        <a:lnTo>
                          <a:pt x="75" y="539"/>
                        </a:lnTo>
                        <a:lnTo>
                          <a:pt x="102" y="434"/>
                        </a:lnTo>
                        <a:lnTo>
                          <a:pt x="114" y="366"/>
                        </a:lnTo>
                        <a:lnTo>
                          <a:pt x="129" y="256"/>
                        </a:lnTo>
                        <a:lnTo>
                          <a:pt x="139" y="192"/>
                        </a:lnTo>
                      </a:path>
                    </a:pathLst>
                  </a:custGeom>
                  <a:solidFill>
                    <a:srgbClr val="808080"/>
                  </a:solidFill>
                  <a:ln w="12700" cap="rnd" cmpd="sng">
                    <a:noFill/>
                    <a:prstDash val="solid"/>
                    <a:round/>
                    <a:headEnd type="none" w="med" len="med"/>
                    <a:tailEnd type="none" w="med" len="med"/>
                  </a:ln>
                </p:spPr>
                <p:txBody>
                  <a:bodyPr/>
                  <a:lstStyle/>
                  <a:p>
                    <a:endParaRPr lang="en-US"/>
                  </a:p>
                </p:txBody>
              </p:sp>
              <p:grpSp>
                <p:nvGrpSpPr>
                  <p:cNvPr id="1063" name="Group 26"/>
                  <p:cNvGrpSpPr>
                    <a:grpSpLocks/>
                  </p:cNvGrpSpPr>
                  <p:nvPr/>
                </p:nvGrpSpPr>
                <p:grpSpPr bwMode="auto">
                  <a:xfrm>
                    <a:off x="1063" y="1918"/>
                    <a:ext cx="523" cy="1797"/>
                    <a:chOff x="1063" y="1918"/>
                    <a:chExt cx="523" cy="1797"/>
                  </a:xfrm>
                </p:grpSpPr>
                <p:sp>
                  <p:nvSpPr>
                    <p:cNvPr id="1064" name="Freeform 27"/>
                    <p:cNvSpPr>
                      <a:spLocks/>
                    </p:cNvSpPr>
                    <p:nvPr/>
                  </p:nvSpPr>
                  <p:spPr bwMode="auto">
                    <a:xfrm>
                      <a:off x="1093" y="1958"/>
                      <a:ext cx="367" cy="412"/>
                    </a:xfrm>
                    <a:custGeom>
                      <a:avLst/>
                      <a:gdLst>
                        <a:gd name="T0" fmla="*/ 123 w 367"/>
                        <a:gd name="T1" fmla="*/ 0 h 412"/>
                        <a:gd name="T2" fmla="*/ 158 w 367"/>
                        <a:gd name="T3" fmla="*/ 33 h 412"/>
                        <a:gd name="T4" fmla="*/ 227 w 367"/>
                        <a:gd name="T5" fmla="*/ 134 h 412"/>
                        <a:gd name="T6" fmla="*/ 253 w 367"/>
                        <a:gd name="T7" fmla="*/ 172 h 412"/>
                        <a:gd name="T8" fmla="*/ 273 w 367"/>
                        <a:gd name="T9" fmla="*/ 207 h 412"/>
                        <a:gd name="T10" fmla="*/ 316 w 367"/>
                        <a:gd name="T11" fmla="*/ 302 h 412"/>
                        <a:gd name="T12" fmla="*/ 348 w 367"/>
                        <a:gd name="T13" fmla="*/ 367 h 412"/>
                        <a:gd name="T14" fmla="*/ 366 w 367"/>
                        <a:gd name="T15" fmla="*/ 411 h 412"/>
                        <a:gd name="T16" fmla="*/ 350 w 367"/>
                        <a:gd name="T17" fmla="*/ 408 h 412"/>
                        <a:gd name="T18" fmla="*/ 335 w 367"/>
                        <a:gd name="T19" fmla="*/ 363 h 412"/>
                        <a:gd name="T20" fmla="*/ 290 w 367"/>
                        <a:gd name="T21" fmla="*/ 308 h 412"/>
                        <a:gd name="T22" fmla="*/ 250 w 367"/>
                        <a:gd name="T23" fmla="*/ 237 h 412"/>
                        <a:gd name="T24" fmla="*/ 204 w 367"/>
                        <a:gd name="T25" fmla="*/ 200 h 412"/>
                        <a:gd name="T26" fmla="*/ 226 w 367"/>
                        <a:gd name="T27" fmla="*/ 154 h 412"/>
                        <a:gd name="T28" fmla="*/ 171 w 367"/>
                        <a:gd name="T29" fmla="*/ 133 h 412"/>
                        <a:gd name="T30" fmla="*/ 114 w 367"/>
                        <a:gd name="T31" fmla="*/ 55 h 412"/>
                        <a:gd name="T32" fmla="*/ 157 w 367"/>
                        <a:gd name="T33" fmla="*/ 128 h 412"/>
                        <a:gd name="T34" fmla="*/ 185 w 367"/>
                        <a:gd name="T35" fmla="*/ 149 h 412"/>
                        <a:gd name="T36" fmla="*/ 213 w 367"/>
                        <a:gd name="T37" fmla="*/ 161 h 412"/>
                        <a:gd name="T38" fmla="*/ 199 w 367"/>
                        <a:gd name="T39" fmla="*/ 200 h 412"/>
                        <a:gd name="T40" fmla="*/ 261 w 367"/>
                        <a:gd name="T41" fmla="*/ 261 h 412"/>
                        <a:gd name="T42" fmla="*/ 286 w 367"/>
                        <a:gd name="T43" fmla="*/ 317 h 412"/>
                        <a:gd name="T44" fmla="*/ 325 w 367"/>
                        <a:gd name="T45" fmla="*/ 366 h 412"/>
                        <a:gd name="T46" fmla="*/ 341 w 367"/>
                        <a:gd name="T47" fmla="*/ 411 h 412"/>
                        <a:gd name="T48" fmla="*/ 314 w 367"/>
                        <a:gd name="T49" fmla="*/ 401 h 412"/>
                        <a:gd name="T50" fmla="*/ 294 w 367"/>
                        <a:gd name="T51" fmla="*/ 380 h 412"/>
                        <a:gd name="T52" fmla="*/ 268 w 367"/>
                        <a:gd name="T53" fmla="*/ 371 h 412"/>
                        <a:gd name="T54" fmla="*/ 252 w 367"/>
                        <a:gd name="T55" fmla="*/ 339 h 412"/>
                        <a:gd name="T56" fmla="*/ 229 w 367"/>
                        <a:gd name="T57" fmla="*/ 306 h 412"/>
                        <a:gd name="T58" fmla="*/ 215 w 367"/>
                        <a:gd name="T59" fmla="*/ 293 h 412"/>
                        <a:gd name="T60" fmla="*/ 206 w 367"/>
                        <a:gd name="T61" fmla="*/ 264 h 412"/>
                        <a:gd name="T62" fmla="*/ 157 w 367"/>
                        <a:gd name="T63" fmla="*/ 174 h 412"/>
                        <a:gd name="T64" fmla="*/ 117 w 367"/>
                        <a:gd name="T65" fmla="*/ 110 h 412"/>
                        <a:gd name="T66" fmla="*/ 78 w 367"/>
                        <a:gd name="T67" fmla="*/ 99 h 412"/>
                        <a:gd name="T68" fmla="*/ 28 w 367"/>
                        <a:gd name="T69" fmla="*/ 105 h 412"/>
                        <a:gd name="T70" fmla="*/ 0 w 367"/>
                        <a:gd name="T71" fmla="*/ 137 h 412"/>
                        <a:gd name="T72" fmla="*/ 21 w 367"/>
                        <a:gd name="T73" fmla="*/ 96 h 412"/>
                        <a:gd name="T74" fmla="*/ 49 w 367"/>
                        <a:gd name="T75" fmla="*/ 71 h 412"/>
                        <a:gd name="T76" fmla="*/ 96 w 367"/>
                        <a:gd name="T77" fmla="*/ 41 h 412"/>
                        <a:gd name="T78" fmla="*/ 123 w 367"/>
                        <a:gd name="T79" fmla="*/ 0 h 41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67"/>
                        <a:gd name="T121" fmla="*/ 0 h 412"/>
                        <a:gd name="T122" fmla="*/ 367 w 367"/>
                        <a:gd name="T123" fmla="*/ 412 h 41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67" h="412">
                          <a:moveTo>
                            <a:pt x="123" y="0"/>
                          </a:moveTo>
                          <a:lnTo>
                            <a:pt x="158" y="33"/>
                          </a:lnTo>
                          <a:lnTo>
                            <a:pt x="227" y="134"/>
                          </a:lnTo>
                          <a:lnTo>
                            <a:pt x="253" y="172"/>
                          </a:lnTo>
                          <a:lnTo>
                            <a:pt x="273" y="207"/>
                          </a:lnTo>
                          <a:lnTo>
                            <a:pt x="316" y="302"/>
                          </a:lnTo>
                          <a:lnTo>
                            <a:pt x="348" y="367"/>
                          </a:lnTo>
                          <a:lnTo>
                            <a:pt x="366" y="411"/>
                          </a:lnTo>
                          <a:lnTo>
                            <a:pt x="350" y="408"/>
                          </a:lnTo>
                          <a:lnTo>
                            <a:pt x="335" y="363"/>
                          </a:lnTo>
                          <a:lnTo>
                            <a:pt x="290" y="308"/>
                          </a:lnTo>
                          <a:lnTo>
                            <a:pt x="250" y="237"/>
                          </a:lnTo>
                          <a:lnTo>
                            <a:pt x="204" y="200"/>
                          </a:lnTo>
                          <a:lnTo>
                            <a:pt x="226" y="154"/>
                          </a:lnTo>
                          <a:lnTo>
                            <a:pt x="171" y="133"/>
                          </a:lnTo>
                          <a:lnTo>
                            <a:pt x="114" y="55"/>
                          </a:lnTo>
                          <a:lnTo>
                            <a:pt x="157" y="128"/>
                          </a:lnTo>
                          <a:lnTo>
                            <a:pt x="185" y="149"/>
                          </a:lnTo>
                          <a:lnTo>
                            <a:pt x="213" y="161"/>
                          </a:lnTo>
                          <a:lnTo>
                            <a:pt x="199" y="200"/>
                          </a:lnTo>
                          <a:lnTo>
                            <a:pt x="261" y="261"/>
                          </a:lnTo>
                          <a:lnTo>
                            <a:pt x="286" y="317"/>
                          </a:lnTo>
                          <a:lnTo>
                            <a:pt x="325" y="366"/>
                          </a:lnTo>
                          <a:lnTo>
                            <a:pt x="341" y="411"/>
                          </a:lnTo>
                          <a:lnTo>
                            <a:pt x="314" y="401"/>
                          </a:lnTo>
                          <a:lnTo>
                            <a:pt x="294" y="380"/>
                          </a:lnTo>
                          <a:lnTo>
                            <a:pt x="268" y="371"/>
                          </a:lnTo>
                          <a:lnTo>
                            <a:pt x="252" y="339"/>
                          </a:lnTo>
                          <a:lnTo>
                            <a:pt x="229" y="306"/>
                          </a:lnTo>
                          <a:lnTo>
                            <a:pt x="215" y="293"/>
                          </a:lnTo>
                          <a:lnTo>
                            <a:pt x="206" y="264"/>
                          </a:lnTo>
                          <a:lnTo>
                            <a:pt x="157" y="174"/>
                          </a:lnTo>
                          <a:lnTo>
                            <a:pt x="117" y="110"/>
                          </a:lnTo>
                          <a:lnTo>
                            <a:pt x="78" y="99"/>
                          </a:lnTo>
                          <a:lnTo>
                            <a:pt x="28" y="105"/>
                          </a:lnTo>
                          <a:lnTo>
                            <a:pt x="0" y="137"/>
                          </a:lnTo>
                          <a:lnTo>
                            <a:pt x="21" y="96"/>
                          </a:lnTo>
                          <a:lnTo>
                            <a:pt x="49" y="71"/>
                          </a:lnTo>
                          <a:lnTo>
                            <a:pt x="96" y="41"/>
                          </a:lnTo>
                          <a:lnTo>
                            <a:pt x="123" y="0"/>
                          </a:lnTo>
                        </a:path>
                      </a:pathLst>
                    </a:custGeom>
                    <a:solidFill>
                      <a:srgbClr val="808080"/>
                    </a:solidFill>
                    <a:ln w="12700" cap="rnd" cmpd="sng">
                      <a:noFill/>
                      <a:prstDash val="solid"/>
                      <a:round/>
                      <a:headEnd type="none" w="med" len="med"/>
                      <a:tailEnd type="none" w="med" len="med"/>
                    </a:ln>
                  </p:spPr>
                  <p:txBody>
                    <a:bodyPr/>
                    <a:lstStyle/>
                    <a:p>
                      <a:endParaRPr lang="en-US"/>
                    </a:p>
                  </p:txBody>
                </p:sp>
                <p:sp>
                  <p:nvSpPr>
                    <p:cNvPr id="1065" name="Freeform 28"/>
                    <p:cNvSpPr>
                      <a:spLocks/>
                    </p:cNvSpPr>
                    <p:nvPr/>
                  </p:nvSpPr>
                  <p:spPr bwMode="auto">
                    <a:xfrm>
                      <a:off x="1063" y="2175"/>
                      <a:ext cx="523" cy="351"/>
                    </a:xfrm>
                    <a:custGeom>
                      <a:avLst/>
                      <a:gdLst>
                        <a:gd name="T0" fmla="*/ 0 w 523"/>
                        <a:gd name="T1" fmla="*/ 14 h 351"/>
                        <a:gd name="T2" fmla="*/ 28 w 523"/>
                        <a:gd name="T3" fmla="*/ 78 h 351"/>
                        <a:gd name="T4" fmla="*/ 57 w 523"/>
                        <a:gd name="T5" fmla="*/ 125 h 351"/>
                        <a:gd name="T6" fmla="*/ 106 w 523"/>
                        <a:gd name="T7" fmla="*/ 175 h 351"/>
                        <a:gd name="T8" fmla="*/ 166 w 523"/>
                        <a:gd name="T9" fmla="*/ 232 h 351"/>
                        <a:gd name="T10" fmla="*/ 204 w 523"/>
                        <a:gd name="T11" fmla="*/ 266 h 351"/>
                        <a:gd name="T12" fmla="*/ 232 w 523"/>
                        <a:gd name="T13" fmla="*/ 299 h 351"/>
                        <a:gd name="T14" fmla="*/ 295 w 523"/>
                        <a:gd name="T15" fmla="*/ 314 h 351"/>
                        <a:gd name="T16" fmla="*/ 368 w 523"/>
                        <a:gd name="T17" fmla="*/ 331 h 351"/>
                        <a:gd name="T18" fmla="*/ 448 w 523"/>
                        <a:gd name="T19" fmla="*/ 343 h 351"/>
                        <a:gd name="T20" fmla="*/ 503 w 523"/>
                        <a:gd name="T21" fmla="*/ 350 h 351"/>
                        <a:gd name="T22" fmla="*/ 520 w 523"/>
                        <a:gd name="T23" fmla="*/ 304 h 351"/>
                        <a:gd name="T24" fmla="*/ 522 w 523"/>
                        <a:gd name="T25" fmla="*/ 268 h 351"/>
                        <a:gd name="T26" fmla="*/ 513 w 523"/>
                        <a:gd name="T27" fmla="*/ 240 h 351"/>
                        <a:gd name="T28" fmla="*/ 501 w 523"/>
                        <a:gd name="T29" fmla="*/ 219 h 351"/>
                        <a:gd name="T30" fmla="*/ 462 w 523"/>
                        <a:gd name="T31" fmla="*/ 212 h 351"/>
                        <a:gd name="T32" fmla="*/ 400 w 523"/>
                        <a:gd name="T33" fmla="*/ 204 h 351"/>
                        <a:gd name="T34" fmla="*/ 347 w 523"/>
                        <a:gd name="T35" fmla="*/ 194 h 351"/>
                        <a:gd name="T36" fmla="*/ 312 w 523"/>
                        <a:gd name="T37" fmla="*/ 166 h 351"/>
                        <a:gd name="T38" fmla="*/ 294 w 523"/>
                        <a:gd name="T39" fmla="*/ 166 h 351"/>
                        <a:gd name="T40" fmla="*/ 288 w 523"/>
                        <a:gd name="T41" fmla="*/ 144 h 351"/>
                        <a:gd name="T42" fmla="*/ 260 w 523"/>
                        <a:gd name="T43" fmla="*/ 102 h 351"/>
                        <a:gd name="T44" fmla="*/ 227 w 523"/>
                        <a:gd name="T45" fmla="*/ 107 h 351"/>
                        <a:gd name="T46" fmla="*/ 149 w 523"/>
                        <a:gd name="T47" fmla="*/ 95 h 351"/>
                        <a:gd name="T48" fmla="*/ 103 w 523"/>
                        <a:gd name="T49" fmla="*/ 80 h 351"/>
                        <a:gd name="T50" fmla="*/ 52 w 523"/>
                        <a:gd name="T51" fmla="*/ 47 h 351"/>
                        <a:gd name="T52" fmla="*/ 17 w 523"/>
                        <a:gd name="T53" fmla="*/ 21 h 351"/>
                        <a:gd name="T54" fmla="*/ 3 w 523"/>
                        <a:gd name="T55" fmla="*/ 0 h 351"/>
                        <a:gd name="T56" fmla="*/ 0 w 523"/>
                        <a:gd name="T57" fmla="*/ 14 h 35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23"/>
                        <a:gd name="T88" fmla="*/ 0 h 351"/>
                        <a:gd name="T89" fmla="*/ 523 w 523"/>
                        <a:gd name="T90" fmla="*/ 351 h 35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23" h="351">
                          <a:moveTo>
                            <a:pt x="0" y="14"/>
                          </a:moveTo>
                          <a:lnTo>
                            <a:pt x="28" y="78"/>
                          </a:lnTo>
                          <a:lnTo>
                            <a:pt x="57" y="125"/>
                          </a:lnTo>
                          <a:lnTo>
                            <a:pt x="106" y="175"/>
                          </a:lnTo>
                          <a:lnTo>
                            <a:pt x="166" y="232"/>
                          </a:lnTo>
                          <a:lnTo>
                            <a:pt x="204" y="266"/>
                          </a:lnTo>
                          <a:lnTo>
                            <a:pt x="232" y="299"/>
                          </a:lnTo>
                          <a:lnTo>
                            <a:pt x="295" y="314"/>
                          </a:lnTo>
                          <a:lnTo>
                            <a:pt x="368" y="331"/>
                          </a:lnTo>
                          <a:lnTo>
                            <a:pt x="448" y="343"/>
                          </a:lnTo>
                          <a:lnTo>
                            <a:pt x="503" y="350"/>
                          </a:lnTo>
                          <a:lnTo>
                            <a:pt x="520" y="304"/>
                          </a:lnTo>
                          <a:lnTo>
                            <a:pt x="522" y="268"/>
                          </a:lnTo>
                          <a:lnTo>
                            <a:pt x="513" y="240"/>
                          </a:lnTo>
                          <a:lnTo>
                            <a:pt x="501" y="219"/>
                          </a:lnTo>
                          <a:lnTo>
                            <a:pt x="462" y="212"/>
                          </a:lnTo>
                          <a:lnTo>
                            <a:pt x="400" y="204"/>
                          </a:lnTo>
                          <a:lnTo>
                            <a:pt x="347" y="194"/>
                          </a:lnTo>
                          <a:lnTo>
                            <a:pt x="312" y="166"/>
                          </a:lnTo>
                          <a:lnTo>
                            <a:pt x="294" y="166"/>
                          </a:lnTo>
                          <a:lnTo>
                            <a:pt x="288" y="144"/>
                          </a:lnTo>
                          <a:lnTo>
                            <a:pt x="260" y="102"/>
                          </a:lnTo>
                          <a:lnTo>
                            <a:pt x="227" y="107"/>
                          </a:lnTo>
                          <a:lnTo>
                            <a:pt x="149" y="95"/>
                          </a:lnTo>
                          <a:lnTo>
                            <a:pt x="103" y="80"/>
                          </a:lnTo>
                          <a:lnTo>
                            <a:pt x="52" y="47"/>
                          </a:lnTo>
                          <a:lnTo>
                            <a:pt x="17" y="21"/>
                          </a:lnTo>
                          <a:lnTo>
                            <a:pt x="3" y="0"/>
                          </a:lnTo>
                          <a:lnTo>
                            <a:pt x="0" y="14"/>
                          </a:lnTo>
                        </a:path>
                      </a:pathLst>
                    </a:custGeom>
                    <a:solidFill>
                      <a:srgbClr val="808080"/>
                    </a:solidFill>
                    <a:ln w="12700" cap="rnd" cmpd="sng">
                      <a:noFill/>
                      <a:prstDash val="solid"/>
                      <a:round/>
                      <a:headEnd type="none" w="med" len="med"/>
                      <a:tailEnd type="none" w="med" len="med"/>
                    </a:ln>
                  </p:spPr>
                  <p:txBody>
                    <a:bodyPr/>
                    <a:lstStyle/>
                    <a:p>
                      <a:endParaRPr lang="en-US"/>
                    </a:p>
                  </p:txBody>
                </p:sp>
                <p:sp>
                  <p:nvSpPr>
                    <p:cNvPr id="1066" name="Freeform 29"/>
                    <p:cNvSpPr>
                      <a:spLocks/>
                    </p:cNvSpPr>
                    <p:nvPr/>
                  </p:nvSpPr>
                  <p:spPr bwMode="auto">
                    <a:xfrm>
                      <a:off x="1071" y="2067"/>
                      <a:ext cx="238" cy="203"/>
                    </a:xfrm>
                    <a:custGeom>
                      <a:avLst/>
                      <a:gdLst>
                        <a:gd name="T0" fmla="*/ 10 w 238"/>
                        <a:gd name="T1" fmla="*/ 115 h 203"/>
                        <a:gd name="T2" fmla="*/ 70 w 238"/>
                        <a:gd name="T3" fmla="*/ 161 h 203"/>
                        <a:gd name="T4" fmla="*/ 126 w 238"/>
                        <a:gd name="T5" fmla="*/ 185 h 203"/>
                        <a:gd name="T6" fmla="*/ 189 w 238"/>
                        <a:gd name="T7" fmla="*/ 202 h 203"/>
                        <a:gd name="T8" fmla="*/ 237 w 238"/>
                        <a:gd name="T9" fmla="*/ 202 h 203"/>
                        <a:gd name="T10" fmla="*/ 198 w 238"/>
                        <a:gd name="T11" fmla="*/ 179 h 203"/>
                        <a:gd name="T12" fmla="*/ 140 w 238"/>
                        <a:gd name="T13" fmla="*/ 154 h 203"/>
                        <a:gd name="T14" fmla="*/ 92 w 238"/>
                        <a:gd name="T15" fmla="*/ 136 h 203"/>
                        <a:gd name="T16" fmla="*/ 45 w 238"/>
                        <a:gd name="T17" fmla="*/ 114 h 203"/>
                        <a:gd name="T18" fmla="*/ 85 w 238"/>
                        <a:gd name="T19" fmla="*/ 116 h 203"/>
                        <a:gd name="T20" fmla="*/ 131 w 238"/>
                        <a:gd name="T21" fmla="*/ 138 h 203"/>
                        <a:gd name="T22" fmla="*/ 198 w 238"/>
                        <a:gd name="T23" fmla="*/ 170 h 203"/>
                        <a:gd name="T24" fmla="*/ 144 w 238"/>
                        <a:gd name="T25" fmla="*/ 120 h 203"/>
                        <a:gd name="T26" fmla="*/ 99 w 238"/>
                        <a:gd name="T27" fmla="*/ 86 h 203"/>
                        <a:gd name="T28" fmla="*/ 65 w 238"/>
                        <a:gd name="T29" fmla="*/ 66 h 203"/>
                        <a:gd name="T30" fmla="*/ 40 w 238"/>
                        <a:gd name="T31" fmla="*/ 54 h 203"/>
                        <a:gd name="T32" fmla="*/ 85 w 238"/>
                        <a:gd name="T33" fmla="*/ 52 h 203"/>
                        <a:gd name="T34" fmla="*/ 128 w 238"/>
                        <a:gd name="T35" fmla="*/ 80 h 203"/>
                        <a:gd name="T36" fmla="*/ 169 w 238"/>
                        <a:gd name="T37" fmla="*/ 120 h 203"/>
                        <a:gd name="T38" fmla="*/ 208 w 238"/>
                        <a:gd name="T39" fmla="*/ 165 h 203"/>
                        <a:gd name="T40" fmla="*/ 225 w 238"/>
                        <a:gd name="T41" fmla="*/ 185 h 203"/>
                        <a:gd name="T42" fmla="*/ 208 w 238"/>
                        <a:gd name="T43" fmla="*/ 148 h 203"/>
                        <a:gd name="T44" fmla="*/ 178 w 238"/>
                        <a:gd name="T45" fmla="*/ 104 h 203"/>
                        <a:gd name="T46" fmla="*/ 138 w 238"/>
                        <a:gd name="T47" fmla="*/ 59 h 203"/>
                        <a:gd name="T48" fmla="*/ 97 w 238"/>
                        <a:gd name="T49" fmla="*/ 41 h 203"/>
                        <a:gd name="T50" fmla="*/ 63 w 238"/>
                        <a:gd name="T51" fmla="*/ 34 h 203"/>
                        <a:gd name="T52" fmla="*/ 40 w 238"/>
                        <a:gd name="T53" fmla="*/ 39 h 203"/>
                        <a:gd name="T54" fmla="*/ 51 w 238"/>
                        <a:gd name="T55" fmla="*/ 27 h 203"/>
                        <a:gd name="T56" fmla="*/ 92 w 238"/>
                        <a:gd name="T57" fmla="*/ 25 h 203"/>
                        <a:gd name="T58" fmla="*/ 118 w 238"/>
                        <a:gd name="T59" fmla="*/ 39 h 203"/>
                        <a:gd name="T60" fmla="*/ 147 w 238"/>
                        <a:gd name="T61" fmla="*/ 59 h 203"/>
                        <a:gd name="T62" fmla="*/ 164 w 238"/>
                        <a:gd name="T63" fmla="*/ 80 h 203"/>
                        <a:gd name="T64" fmla="*/ 194 w 238"/>
                        <a:gd name="T65" fmla="*/ 116 h 203"/>
                        <a:gd name="T66" fmla="*/ 167 w 238"/>
                        <a:gd name="T67" fmla="*/ 64 h 203"/>
                        <a:gd name="T68" fmla="*/ 144 w 238"/>
                        <a:gd name="T69" fmla="*/ 37 h 203"/>
                        <a:gd name="T70" fmla="*/ 124 w 238"/>
                        <a:gd name="T71" fmla="*/ 5 h 203"/>
                        <a:gd name="T72" fmla="*/ 99 w 238"/>
                        <a:gd name="T73" fmla="*/ 0 h 203"/>
                        <a:gd name="T74" fmla="*/ 74 w 238"/>
                        <a:gd name="T75" fmla="*/ 0 h 203"/>
                        <a:gd name="T76" fmla="*/ 53 w 238"/>
                        <a:gd name="T77" fmla="*/ 10 h 203"/>
                        <a:gd name="T78" fmla="*/ 29 w 238"/>
                        <a:gd name="T79" fmla="*/ 27 h 203"/>
                        <a:gd name="T80" fmla="*/ 11 w 238"/>
                        <a:gd name="T81" fmla="*/ 66 h 203"/>
                        <a:gd name="T82" fmla="*/ 0 w 238"/>
                        <a:gd name="T83" fmla="*/ 98 h 203"/>
                        <a:gd name="T84" fmla="*/ 10 w 238"/>
                        <a:gd name="T85" fmla="*/ 115 h 20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38"/>
                        <a:gd name="T130" fmla="*/ 0 h 203"/>
                        <a:gd name="T131" fmla="*/ 238 w 238"/>
                        <a:gd name="T132" fmla="*/ 203 h 20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38" h="203">
                          <a:moveTo>
                            <a:pt x="10" y="115"/>
                          </a:moveTo>
                          <a:lnTo>
                            <a:pt x="70" y="161"/>
                          </a:lnTo>
                          <a:lnTo>
                            <a:pt x="126" y="185"/>
                          </a:lnTo>
                          <a:lnTo>
                            <a:pt x="189" y="202"/>
                          </a:lnTo>
                          <a:lnTo>
                            <a:pt x="237" y="202"/>
                          </a:lnTo>
                          <a:lnTo>
                            <a:pt x="198" y="179"/>
                          </a:lnTo>
                          <a:lnTo>
                            <a:pt x="140" y="154"/>
                          </a:lnTo>
                          <a:lnTo>
                            <a:pt x="92" y="136"/>
                          </a:lnTo>
                          <a:lnTo>
                            <a:pt x="45" y="114"/>
                          </a:lnTo>
                          <a:lnTo>
                            <a:pt x="85" y="116"/>
                          </a:lnTo>
                          <a:lnTo>
                            <a:pt x="131" y="138"/>
                          </a:lnTo>
                          <a:lnTo>
                            <a:pt x="198" y="170"/>
                          </a:lnTo>
                          <a:lnTo>
                            <a:pt x="144" y="120"/>
                          </a:lnTo>
                          <a:lnTo>
                            <a:pt x="99" y="86"/>
                          </a:lnTo>
                          <a:lnTo>
                            <a:pt x="65" y="66"/>
                          </a:lnTo>
                          <a:lnTo>
                            <a:pt x="40" y="54"/>
                          </a:lnTo>
                          <a:lnTo>
                            <a:pt x="85" y="52"/>
                          </a:lnTo>
                          <a:lnTo>
                            <a:pt x="128" y="80"/>
                          </a:lnTo>
                          <a:lnTo>
                            <a:pt x="169" y="120"/>
                          </a:lnTo>
                          <a:lnTo>
                            <a:pt x="208" y="165"/>
                          </a:lnTo>
                          <a:lnTo>
                            <a:pt x="225" y="185"/>
                          </a:lnTo>
                          <a:lnTo>
                            <a:pt x="208" y="148"/>
                          </a:lnTo>
                          <a:lnTo>
                            <a:pt x="178" y="104"/>
                          </a:lnTo>
                          <a:lnTo>
                            <a:pt x="138" y="59"/>
                          </a:lnTo>
                          <a:lnTo>
                            <a:pt x="97" y="41"/>
                          </a:lnTo>
                          <a:lnTo>
                            <a:pt x="63" y="34"/>
                          </a:lnTo>
                          <a:lnTo>
                            <a:pt x="40" y="39"/>
                          </a:lnTo>
                          <a:lnTo>
                            <a:pt x="51" y="27"/>
                          </a:lnTo>
                          <a:lnTo>
                            <a:pt x="92" y="25"/>
                          </a:lnTo>
                          <a:lnTo>
                            <a:pt x="118" y="39"/>
                          </a:lnTo>
                          <a:lnTo>
                            <a:pt x="147" y="59"/>
                          </a:lnTo>
                          <a:lnTo>
                            <a:pt x="164" y="80"/>
                          </a:lnTo>
                          <a:lnTo>
                            <a:pt x="194" y="116"/>
                          </a:lnTo>
                          <a:lnTo>
                            <a:pt x="167" y="64"/>
                          </a:lnTo>
                          <a:lnTo>
                            <a:pt x="144" y="37"/>
                          </a:lnTo>
                          <a:lnTo>
                            <a:pt x="124" y="5"/>
                          </a:lnTo>
                          <a:lnTo>
                            <a:pt x="99" y="0"/>
                          </a:lnTo>
                          <a:lnTo>
                            <a:pt x="74" y="0"/>
                          </a:lnTo>
                          <a:lnTo>
                            <a:pt x="53" y="10"/>
                          </a:lnTo>
                          <a:lnTo>
                            <a:pt x="29" y="27"/>
                          </a:lnTo>
                          <a:lnTo>
                            <a:pt x="11" y="66"/>
                          </a:lnTo>
                          <a:lnTo>
                            <a:pt x="0" y="98"/>
                          </a:lnTo>
                          <a:lnTo>
                            <a:pt x="10" y="115"/>
                          </a:lnTo>
                        </a:path>
                      </a:pathLst>
                    </a:custGeom>
                    <a:solidFill>
                      <a:srgbClr val="808080"/>
                    </a:solidFill>
                    <a:ln w="12700" cap="rnd" cmpd="sng">
                      <a:noFill/>
                      <a:prstDash val="solid"/>
                      <a:round/>
                      <a:headEnd type="none" w="med" len="med"/>
                      <a:tailEnd type="none" w="med" len="med"/>
                    </a:ln>
                  </p:spPr>
                  <p:txBody>
                    <a:bodyPr/>
                    <a:lstStyle/>
                    <a:p>
                      <a:endParaRPr lang="en-US"/>
                    </a:p>
                  </p:txBody>
                </p:sp>
                <p:sp>
                  <p:nvSpPr>
                    <p:cNvPr id="1067" name="Freeform 30"/>
                    <p:cNvSpPr>
                      <a:spLocks/>
                    </p:cNvSpPr>
                    <p:nvPr/>
                  </p:nvSpPr>
                  <p:spPr bwMode="auto">
                    <a:xfrm>
                      <a:off x="1065" y="2202"/>
                      <a:ext cx="407" cy="661"/>
                    </a:xfrm>
                    <a:custGeom>
                      <a:avLst/>
                      <a:gdLst>
                        <a:gd name="T0" fmla="*/ 0 w 407"/>
                        <a:gd name="T1" fmla="*/ 0 h 661"/>
                        <a:gd name="T2" fmla="*/ 18 w 407"/>
                        <a:gd name="T3" fmla="*/ 52 h 661"/>
                        <a:gd name="T4" fmla="*/ 48 w 407"/>
                        <a:gd name="T5" fmla="*/ 102 h 661"/>
                        <a:gd name="T6" fmla="*/ 106 w 407"/>
                        <a:gd name="T7" fmla="*/ 161 h 661"/>
                        <a:gd name="T8" fmla="*/ 143 w 407"/>
                        <a:gd name="T9" fmla="*/ 200 h 661"/>
                        <a:gd name="T10" fmla="*/ 188 w 407"/>
                        <a:gd name="T11" fmla="*/ 238 h 661"/>
                        <a:gd name="T12" fmla="*/ 218 w 407"/>
                        <a:gd name="T13" fmla="*/ 281 h 661"/>
                        <a:gd name="T14" fmla="*/ 261 w 407"/>
                        <a:gd name="T15" fmla="*/ 291 h 661"/>
                        <a:gd name="T16" fmla="*/ 353 w 407"/>
                        <a:gd name="T17" fmla="*/ 314 h 661"/>
                        <a:gd name="T18" fmla="*/ 392 w 407"/>
                        <a:gd name="T19" fmla="*/ 319 h 661"/>
                        <a:gd name="T20" fmla="*/ 406 w 407"/>
                        <a:gd name="T21" fmla="*/ 321 h 661"/>
                        <a:gd name="T22" fmla="*/ 385 w 407"/>
                        <a:gd name="T23" fmla="*/ 402 h 661"/>
                        <a:gd name="T24" fmla="*/ 376 w 407"/>
                        <a:gd name="T25" fmla="*/ 462 h 661"/>
                        <a:gd name="T26" fmla="*/ 378 w 407"/>
                        <a:gd name="T27" fmla="*/ 557 h 661"/>
                        <a:gd name="T28" fmla="*/ 373 w 407"/>
                        <a:gd name="T29" fmla="*/ 654 h 661"/>
                        <a:gd name="T30" fmla="*/ 335 w 407"/>
                        <a:gd name="T31" fmla="*/ 660 h 661"/>
                        <a:gd name="T32" fmla="*/ 254 w 407"/>
                        <a:gd name="T33" fmla="*/ 654 h 661"/>
                        <a:gd name="T34" fmla="*/ 138 w 407"/>
                        <a:gd name="T35" fmla="*/ 642 h 661"/>
                        <a:gd name="T36" fmla="*/ 69 w 407"/>
                        <a:gd name="T37" fmla="*/ 632 h 661"/>
                        <a:gd name="T38" fmla="*/ 73 w 407"/>
                        <a:gd name="T39" fmla="*/ 552 h 661"/>
                        <a:gd name="T40" fmla="*/ 62 w 407"/>
                        <a:gd name="T41" fmla="*/ 485 h 661"/>
                        <a:gd name="T42" fmla="*/ 62 w 407"/>
                        <a:gd name="T43" fmla="*/ 425 h 661"/>
                        <a:gd name="T44" fmla="*/ 69 w 407"/>
                        <a:gd name="T45" fmla="*/ 284 h 661"/>
                        <a:gd name="T46" fmla="*/ 66 w 407"/>
                        <a:gd name="T47" fmla="*/ 264 h 661"/>
                        <a:gd name="T48" fmla="*/ 41 w 407"/>
                        <a:gd name="T49" fmla="*/ 234 h 661"/>
                        <a:gd name="T50" fmla="*/ 41 w 407"/>
                        <a:gd name="T51" fmla="*/ 180 h 661"/>
                        <a:gd name="T52" fmla="*/ 38 w 407"/>
                        <a:gd name="T53" fmla="*/ 144 h 661"/>
                        <a:gd name="T54" fmla="*/ 30 w 407"/>
                        <a:gd name="T55" fmla="*/ 111 h 661"/>
                        <a:gd name="T56" fmla="*/ 23 w 407"/>
                        <a:gd name="T57" fmla="*/ 83 h 661"/>
                        <a:gd name="T58" fmla="*/ 0 w 407"/>
                        <a:gd name="T59" fmla="*/ 0 h 66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07"/>
                        <a:gd name="T91" fmla="*/ 0 h 661"/>
                        <a:gd name="T92" fmla="*/ 407 w 407"/>
                        <a:gd name="T93" fmla="*/ 661 h 66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07" h="661">
                          <a:moveTo>
                            <a:pt x="0" y="0"/>
                          </a:moveTo>
                          <a:lnTo>
                            <a:pt x="18" y="52"/>
                          </a:lnTo>
                          <a:lnTo>
                            <a:pt x="48" y="102"/>
                          </a:lnTo>
                          <a:lnTo>
                            <a:pt x="106" y="161"/>
                          </a:lnTo>
                          <a:lnTo>
                            <a:pt x="143" y="200"/>
                          </a:lnTo>
                          <a:lnTo>
                            <a:pt x="188" y="238"/>
                          </a:lnTo>
                          <a:lnTo>
                            <a:pt x="218" y="281"/>
                          </a:lnTo>
                          <a:lnTo>
                            <a:pt x="261" y="291"/>
                          </a:lnTo>
                          <a:lnTo>
                            <a:pt x="353" y="314"/>
                          </a:lnTo>
                          <a:lnTo>
                            <a:pt x="392" y="319"/>
                          </a:lnTo>
                          <a:lnTo>
                            <a:pt x="406" y="321"/>
                          </a:lnTo>
                          <a:lnTo>
                            <a:pt x="385" y="402"/>
                          </a:lnTo>
                          <a:lnTo>
                            <a:pt x="376" y="462"/>
                          </a:lnTo>
                          <a:lnTo>
                            <a:pt x="378" y="557"/>
                          </a:lnTo>
                          <a:lnTo>
                            <a:pt x="373" y="654"/>
                          </a:lnTo>
                          <a:lnTo>
                            <a:pt x="335" y="660"/>
                          </a:lnTo>
                          <a:lnTo>
                            <a:pt x="254" y="654"/>
                          </a:lnTo>
                          <a:lnTo>
                            <a:pt x="138" y="642"/>
                          </a:lnTo>
                          <a:lnTo>
                            <a:pt x="69" y="632"/>
                          </a:lnTo>
                          <a:lnTo>
                            <a:pt x="73" y="552"/>
                          </a:lnTo>
                          <a:lnTo>
                            <a:pt x="62" y="485"/>
                          </a:lnTo>
                          <a:lnTo>
                            <a:pt x="62" y="425"/>
                          </a:lnTo>
                          <a:lnTo>
                            <a:pt x="69" y="284"/>
                          </a:lnTo>
                          <a:lnTo>
                            <a:pt x="66" y="264"/>
                          </a:lnTo>
                          <a:lnTo>
                            <a:pt x="41" y="234"/>
                          </a:lnTo>
                          <a:lnTo>
                            <a:pt x="41" y="180"/>
                          </a:lnTo>
                          <a:lnTo>
                            <a:pt x="38" y="144"/>
                          </a:lnTo>
                          <a:lnTo>
                            <a:pt x="30" y="111"/>
                          </a:lnTo>
                          <a:lnTo>
                            <a:pt x="23" y="83"/>
                          </a:lnTo>
                          <a:lnTo>
                            <a:pt x="0" y="0"/>
                          </a:lnTo>
                        </a:path>
                      </a:pathLst>
                    </a:custGeom>
                    <a:solidFill>
                      <a:srgbClr val="808080"/>
                    </a:solidFill>
                    <a:ln w="12700" cap="rnd" cmpd="sng">
                      <a:noFill/>
                      <a:prstDash val="solid"/>
                      <a:round/>
                      <a:headEnd type="none" w="med" len="med"/>
                      <a:tailEnd type="none" w="med" len="med"/>
                    </a:ln>
                  </p:spPr>
                  <p:txBody>
                    <a:bodyPr/>
                    <a:lstStyle/>
                    <a:p>
                      <a:endParaRPr lang="en-US"/>
                    </a:p>
                  </p:txBody>
                </p:sp>
                <p:sp>
                  <p:nvSpPr>
                    <p:cNvPr id="1068" name="Freeform 31"/>
                    <p:cNvSpPr>
                      <a:spLocks/>
                    </p:cNvSpPr>
                    <p:nvPr/>
                  </p:nvSpPr>
                  <p:spPr bwMode="auto">
                    <a:xfrm>
                      <a:off x="1455" y="2526"/>
                      <a:ext cx="77" cy="342"/>
                    </a:xfrm>
                    <a:custGeom>
                      <a:avLst/>
                      <a:gdLst>
                        <a:gd name="T0" fmla="*/ 40 w 77"/>
                        <a:gd name="T1" fmla="*/ 2 h 342"/>
                        <a:gd name="T2" fmla="*/ 19 w 77"/>
                        <a:gd name="T3" fmla="*/ 0 h 342"/>
                        <a:gd name="T4" fmla="*/ 3 w 77"/>
                        <a:gd name="T5" fmla="*/ 76 h 342"/>
                        <a:gd name="T6" fmla="*/ 0 w 77"/>
                        <a:gd name="T7" fmla="*/ 138 h 342"/>
                        <a:gd name="T8" fmla="*/ 23 w 77"/>
                        <a:gd name="T9" fmla="*/ 220 h 342"/>
                        <a:gd name="T10" fmla="*/ 33 w 77"/>
                        <a:gd name="T11" fmla="*/ 332 h 342"/>
                        <a:gd name="T12" fmla="*/ 70 w 77"/>
                        <a:gd name="T13" fmla="*/ 341 h 342"/>
                        <a:gd name="T14" fmla="*/ 76 w 77"/>
                        <a:gd name="T15" fmla="*/ 325 h 342"/>
                        <a:gd name="T16" fmla="*/ 72 w 77"/>
                        <a:gd name="T17" fmla="*/ 284 h 342"/>
                        <a:gd name="T18" fmla="*/ 65 w 77"/>
                        <a:gd name="T19" fmla="*/ 199 h 342"/>
                        <a:gd name="T20" fmla="*/ 63 w 77"/>
                        <a:gd name="T21" fmla="*/ 138 h 342"/>
                        <a:gd name="T22" fmla="*/ 45 w 77"/>
                        <a:gd name="T23" fmla="*/ 91 h 342"/>
                        <a:gd name="T24" fmla="*/ 42 w 77"/>
                        <a:gd name="T25" fmla="*/ 28 h 342"/>
                        <a:gd name="T26" fmla="*/ 40 w 77"/>
                        <a:gd name="T27" fmla="*/ 2 h 3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7"/>
                        <a:gd name="T43" fmla="*/ 0 h 342"/>
                        <a:gd name="T44" fmla="*/ 77 w 77"/>
                        <a:gd name="T45" fmla="*/ 342 h 34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7" h="342">
                          <a:moveTo>
                            <a:pt x="40" y="2"/>
                          </a:moveTo>
                          <a:lnTo>
                            <a:pt x="19" y="0"/>
                          </a:lnTo>
                          <a:lnTo>
                            <a:pt x="3" y="76"/>
                          </a:lnTo>
                          <a:lnTo>
                            <a:pt x="0" y="138"/>
                          </a:lnTo>
                          <a:lnTo>
                            <a:pt x="23" y="220"/>
                          </a:lnTo>
                          <a:lnTo>
                            <a:pt x="33" y="332"/>
                          </a:lnTo>
                          <a:lnTo>
                            <a:pt x="70" y="341"/>
                          </a:lnTo>
                          <a:lnTo>
                            <a:pt x="76" y="325"/>
                          </a:lnTo>
                          <a:lnTo>
                            <a:pt x="72" y="284"/>
                          </a:lnTo>
                          <a:lnTo>
                            <a:pt x="65" y="199"/>
                          </a:lnTo>
                          <a:lnTo>
                            <a:pt x="63" y="138"/>
                          </a:lnTo>
                          <a:lnTo>
                            <a:pt x="45" y="91"/>
                          </a:lnTo>
                          <a:lnTo>
                            <a:pt x="42" y="28"/>
                          </a:lnTo>
                          <a:lnTo>
                            <a:pt x="40" y="2"/>
                          </a:lnTo>
                        </a:path>
                      </a:pathLst>
                    </a:custGeom>
                    <a:solidFill>
                      <a:srgbClr val="808080"/>
                    </a:solidFill>
                    <a:ln w="12700" cap="rnd" cmpd="sng">
                      <a:noFill/>
                      <a:prstDash val="solid"/>
                      <a:round/>
                      <a:headEnd type="none" w="med" len="med"/>
                      <a:tailEnd type="none" w="med" len="med"/>
                    </a:ln>
                  </p:spPr>
                  <p:txBody>
                    <a:bodyPr/>
                    <a:lstStyle/>
                    <a:p>
                      <a:endParaRPr lang="en-US"/>
                    </a:p>
                  </p:txBody>
                </p:sp>
                <p:sp>
                  <p:nvSpPr>
                    <p:cNvPr id="1069" name="Freeform 32"/>
                    <p:cNvSpPr>
                      <a:spLocks/>
                    </p:cNvSpPr>
                    <p:nvPr/>
                  </p:nvSpPr>
                  <p:spPr bwMode="auto">
                    <a:xfrm>
                      <a:off x="1125" y="2854"/>
                      <a:ext cx="203" cy="861"/>
                    </a:xfrm>
                    <a:custGeom>
                      <a:avLst/>
                      <a:gdLst>
                        <a:gd name="T0" fmla="*/ 34 w 203"/>
                        <a:gd name="T1" fmla="*/ 0 h 861"/>
                        <a:gd name="T2" fmla="*/ 202 w 203"/>
                        <a:gd name="T3" fmla="*/ 19 h 861"/>
                        <a:gd name="T4" fmla="*/ 190 w 203"/>
                        <a:gd name="T5" fmla="*/ 186 h 861"/>
                        <a:gd name="T6" fmla="*/ 168 w 203"/>
                        <a:gd name="T7" fmla="*/ 329 h 861"/>
                        <a:gd name="T8" fmla="*/ 152 w 203"/>
                        <a:gd name="T9" fmla="*/ 489 h 861"/>
                        <a:gd name="T10" fmla="*/ 138 w 203"/>
                        <a:gd name="T11" fmla="*/ 625 h 861"/>
                        <a:gd name="T12" fmla="*/ 129 w 203"/>
                        <a:gd name="T13" fmla="*/ 759 h 861"/>
                        <a:gd name="T14" fmla="*/ 124 w 203"/>
                        <a:gd name="T15" fmla="*/ 860 h 861"/>
                        <a:gd name="T16" fmla="*/ 73 w 203"/>
                        <a:gd name="T17" fmla="*/ 859 h 861"/>
                        <a:gd name="T18" fmla="*/ 23 w 203"/>
                        <a:gd name="T19" fmla="*/ 845 h 861"/>
                        <a:gd name="T20" fmla="*/ 7 w 203"/>
                        <a:gd name="T21" fmla="*/ 661 h 861"/>
                        <a:gd name="T22" fmla="*/ 0 w 203"/>
                        <a:gd name="T23" fmla="*/ 562 h 861"/>
                        <a:gd name="T24" fmla="*/ 14 w 203"/>
                        <a:gd name="T25" fmla="*/ 426 h 861"/>
                        <a:gd name="T26" fmla="*/ 25 w 203"/>
                        <a:gd name="T27" fmla="*/ 301 h 861"/>
                        <a:gd name="T28" fmla="*/ 37 w 203"/>
                        <a:gd name="T29" fmla="*/ 221 h 861"/>
                        <a:gd name="T30" fmla="*/ 44 w 203"/>
                        <a:gd name="T31" fmla="*/ 164 h 861"/>
                        <a:gd name="T32" fmla="*/ 44 w 203"/>
                        <a:gd name="T33" fmla="*/ 103 h 861"/>
                        <a:gd name="T34" fmla="*/ 46 w 203"/>
                        <a:gd name="T35" fmla="*/ 61 h 861"/>
                        <a:gd name="T36" fmla="*/ 34 w 203"/>
                        <a:gd name="T37" fmla="*/ 0 h 86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3"/>
                        <a:gd name="T58" fmla="*/ 0 h 861"/>
                        <a:gd name="T59" fmla="*/ 203 w 203"/>
                        <a:gd name="T60" fmla="*/ 861 h 86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3" h="861">
                          <a:moveTo>
                            <a:pt x="34" y="0"/>
                          </a:moveTo>
                          <a:lnTo>
                            <a:pt x="202" y="19"/>
                          </a:lnTo>
                          <a:lnTo>
                            <a:pt x="190" y="186"/>
                          </a:lnTo>
                          <a:lnTo>
                            <a:pt x="168" y="329"/>
                          </a:lnTo>
                          <a:lnTo>
                            <a:pt x="152" y="489"/>
                          </a:lnTo>
                          <a:lnTo>
                            <a:pt x="138" y="625"/>
                          </a:lnTo>
                          <a:lnTo>
                            <a:pt x="129" y="759"/>
                          </a:lnTo>
                          <a:lnTo>
                            <a:pt x="124" y="860"/>
                          </a:lnTo>
                          <a:lnTo>
                            <a:pt x="73" y="859"/>
                          </a:lnTo>
                          <a:lnTo>
                            <a:pt x="23" y="845"/>
                          </a:lnTo>
                          <a:lnTo>
                            <a:pt x="7" y="661"/>
                          </a:lnTo>
                          <a:lnTo>
                            <a:pt x="0" y="562"/>
                          </a:lnTo>
                          <a:lnTo>
                            <a:pt x="14" y="426"/>
                          </a:lnTo>
                          <a:lnTo>
                            <a:pt x="25" y="301"/>
                          </a:lnTo>
                          <a:lnTo>
                            <a:pt x="37" y="221"/>
                          </a:lnTo>
                          <a:lnTo>
                            <a:pt x="44" y="164"/>
                          </a:lnTo>
                          <a:lnTo>
                            <a:pt x="44" y="103"/>
                          </a:lnTo>
                          <a:lnTo>
                            <a:pt x="46" y="61"/>
                          </a:lnTo>
                          <a:lnTo>
                            <a:pt x="34" y="0"/>
                          </a:lnTo>
                        </a:path>
                      </a:pathLst>
                    </a:custGeom>
                    <a:solidFill>
                      <a:srgbClr val="808080"/>
                    </a:solidFill>
                    <a:ln w="12700" cap="rnd" cmpd="sng">
                      <a:noFill/>
                      <a:prstDash val="solid"/>
                      <a:round/>
                      <a:headEnd type="none" w="med" len="med"/>
                      <a:tailEnd type="none" w="med" len="med"/>
                    </a:ln>
                  </p:spPr>
                  <p:txBody>
                    <a:bodyPr/>
                    <a:lstStyle/>
                    <a:p>
                      <a:endParaRPr lang="en-US"/>
                    </a:p>
                  </p:txBody>
                </p:sp>
                <p:sp>
                  <p:nvSpPr>
                    <p:cNvPr id="1070" name="Freeform 33"/>
                    <p:cNvSpPr>
                      <a:spLocks/>
                    </p:cNvSpPr>
                    <p:nvPr/>
                  </p:nvSpPr>
                  <p:spPr bwMode="auto">
                    <a:xfrm>
                      <a:off x="1260" y="2871"/>
                      <a:ext cx="158" cy="833"/>
                    </a:xfrm>
                    <a:custGeom>
                      <a:avLst/>
                      <a:gdLst>
                        <a:gd name="T0" fmla="*/ 79 w 158"/>
                        <a:gd name="T1" fmla="*/ 0 h 833"/>
                        <a:gd name="T2" fmla="*/ 157 w 158"/>
                        <a:gd name="T3" fmla="*/ 2 h 833"/>
                        <a:gd name="T4" fmla="*/ 142 w 158"/>
                        <a:gd name="T5" fmla="*/ 131 h 833"/>
                        <a:gd name="T6" fmla="*/ 115 w 158"/>
                        <a:gd name="T7" fmla="*/ 275 h 833"/>
                        <a:gd name="T8" fmla="*/ 81 w 158"/>
                        <a:gd name="T9" fmla="*/ 397 h 833"/>
                        <a:gd name="T10" fmla="*/ 64 w 158"/>
                        <a:gd name="T11" fmla="*/ 522 h 833"/>
                        <a:gd name="T12" fmla="*/ 47 w 158"/>
                        <a:gd name="T13" fmla="*/ 617 h 833"/>
                        <a:gd name="T14" fmla="*/ 30 w 158"/>
                        <a:gd name="T15" fmla="*/ 726 h 833"/>
                        <a:gd name="T16" fmla="*/ 23 w 158"/>
                        <a:gd name="T17" fmla="*/ 806 h 833"/>
                        <a:gd name="T18" fmla="*/ 0 w 158"/>
                        <a:gd name="T19" fmla="*/ 832 h 833"/>
                        <a:gd name="T20" fmla="*/ 13 w 158"/>
                        <a:gd name="T21" fmla="*/ 653 h 833"/>
                        <a:gd name="T22" fmla="*/ 27 w 158"/>
                        <a:gd name="T23" fmla="*/ 510 h 833"/>
                        <a:gd name="T24" fmla="*/ 34 w 158"/>
                        <a:gd name="T25" fmla="*/ 378 h 833"/>
                        <a:gd name="T26" fmla="*/ 45 w 158"/>
                        <a:gd name="T27" fmla="*/ 289 h 833"/>
                        <a:gd name="T28" fmla="*/ 57 w 158"/>
                        <a:gd name="T29" fmla="*/ 197 h 833"/>
                        <a:gd name="T30" fmla="*/ 65 w 158"/>
                        <a:gd name="T31" fmla="*/ 99 h 833"/>
                        <a:gd name="T32" fmla="*/ 79 w 158"/>
                        <a:gd name="T33" fmla="*/ 0 h 8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8"/>
                        <a:gd name="T52" fmla="*/ 0 h 833"/>
                        <a:gd name="T53" fmla="*/ 158 w 158"/>
                        <a:gd name="T54" fmla="*/ 833 h 8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8" h="833">
                          <a:moveTo>
                            <a:pt x="79" y="0"/>
                          </a:moveTo>
                          <a:lnTo>
                            <a:pt x="157" y="2"/>
                          </a:lnTo>
                          <a:lnTo>
                            <a:pt x="142" y="131"/>
                          </a:lnTo>
                          <a:lnTo>
                            <a:pt x="115" y="275"/>
                          </a:lnTo>
                          <a:lnTo>
                            <a:pt x="81" y="397"/>
                          </a:lnTo>
                          <a:lnTo>
                            <a:pt x="64" y="522"/>
                          </a:lnTo>
                          <a:lnTo>
                            <a:pt x="47" y="617"/>
                          </a:lnTo>
                          <a:lnTo>
                            <a:pt x="30" y="726"/>
                          </a:lnTo>
                          <a:lnTo>
                            <a:pt x="23" y="806"/>
                          </a:lnTo>
                          <a:lnTo>
                            <a:pt x="0" y="832"/>
                          </a:lnTo>
                          <a:lnTo>
                            <a:pt x="13" y="653"/>
                          </a:lnTo>
                          <a:lnTo>
                            <a:pt x="27" y="510"/>
                          </a:lnTo>
                          <a:lnTo>
                            <a:pt x="34" y="378"/>
                          </a:lnTo>
                          <a:lnTo>
                            <a:pt x="45" y="289"/>
                          </a:lnTo>
                          <a:lnTo>
                            <a:pt x="57" y="197"/>
                          </a:lnTo>
                          <a:lnTo>
                            <a:pt x="65" y="99"/>
                          </a:lnTo>
                          <a:lnTo>
                            <a:pt x="79" y="0"/>
                          </a:lnTo>
                        </a:path>
                      </a:pathLst>
                    </a:custGeom>
                    <a:solidFill>
                      <a:srgbClr val="808080"/>
                    </a:solidFill>
                    <a:ln w="12700" cap="rnd" cmpd="sng">
                      <a:noFill/>
                      <a:prstDash val="solid"/>
                      <a:round/>
                      <a:headEnd type="none" w="med" len="med"/>
                      <a:tailEnd type="none" w="med" len="med"/>
                    </a:ln>
                  </p:spPr>
                  <p:txBody>
                    <a:bodyPr/>
                    <a:lstStyle/>
                    <a:p>
                      <a:endParaRPr lang="en-US"/>
                    </a:p>
                  </p:txBody>
                </p:sp>
                <p:grpSp>
                  <p:nvGrpSpPr>
                    <p:cNvPr id="1071" name="Group 34"/>
                    <p:cNvGrpSpPr>
                      <a:grpSpLocks/>
                    </p:cNvGrpSpPr>
                    <p:nvPr/>
                  </p:nvGrpSpPr>
                  <p:grpSpPr bwMode="auto">
                    <a:xfrm>
                      <a:off x="1219" y="1918"/>
                      <a:ext cx="229" cy="396"/>
                      <a:chOff x="1219" y="1918"/>
                      <a:chExt cx="229" cy="396"/>
                    </a:xfrm>
                  </p:grpSpPr>
                  <p:sp>
                    <p:nvSpPr>
                      <p:cNvPr id="1074" name="Freeform 35"/>
                      <p:cNvSpPr>
                        <a:spLocks/>
                      </p:cNvSpPr>
                      <p:nvPr/>
                    </p:nvSpPr>
                    <p:spPr bwMode="auto">
                      <a:xfrm>
                        <a:off x="1219" y="1918"/>
                        <a:ext cx="227" cy="396"/>
                      </a:xfrm>
                      <a:custGeom>
                        <a:avLst/>
                        <a:gdLst>
                          <a:gd name="T0" fmla="*/ 19 w 227"/>
                          <a:gd name="T1" fmla="*/ 0 h 396"/>
                          <a:gd name="T2" fmla="*/ 0 w 227"/>
                          <a:gd name="T3" fmla="*/ 32 h 396"/>
                          <a:gd name="T4" fmla="*/ 40 w 227"/>
                          <a:gd name="T5" fmla="*/ 69 h 396"/>
                          <a:gd name="T6" fmla="*/ 86 w 227"/>
                          <a:gd name="T7" fmla="*/ 135 h 396"/>
                          <a:gd name="T8" fmla="*/ 138 w 227"/>
                          <a:gd name="T9" fmla="*/ 204 h 396"/>
                          <a:gd name="T10" fmla="*/ 168 w 227"/>
                          <a:gd name="T11" fmla="*/ 272 h 396"/>
                          <a:gd name="T12" fmla="*/ 205 w 227"/>
                          <a:gd name="T13" fmla="*/ 349 h 396"/>
                          <a:gd name="T14" fmla="*/ 226 w 227"/>
                          <a:gd name="T15" fmla="*/ 395 h 396"/>
                          <a:gd name="T16" fmla="*/ 226 w 227"/>
                          <a:gd name="T17" fmla="*/ 342 h 396"/>
                          <a:gd name="T18" fmla="*/ 205 w 227"/>
                          <a:gd name="T19" fmla="*/ 244 h 396"/>
                          <a:gd name="T20" fmla="*/ 184 w 227"/>
                          <a:gd name="T21" fmla="*/ 177 h 396"/>
                          <a:gd name="T22" fmla="*/ 170 w 227"/>
                          <a:gd name="T23" fmla="*/ 139 h 396"/>
                          <a:gd name="T24" fmla="*/ 154 w 227"/>
                          <a:gd name="T25" fmla="*/ 88 h 396"/>
                          <a:gd name="T26" fmla="*/ 154 w 227"/>
                          <a:gd name="T27" fmla="*/ 48 h 396"/>
                          <a:gd name="T28" fmla="*/ 19 w 227"/>
                          <a:gd name="T29" fmla="*/ 0 h 39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27"/>
                          <a:gd name="T46" fmla="*/ 0 h 396"/>
                          <a:gd name="T47" fmla="*/ 227 w 227"/>
                          <a:gd name="T48" fmla="*/ 396 h 39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27" h="396">
                            <a:moveTo>
                              <a:pt x="19" y="0"/>
                            </a:moveTo>
                            <a:lnTo>
                              <a:pt x="0" y="32"/>
                            </a:lnTo>
                            <a:lnTo>
                              <a:pt x="40" y="69"/>
                            </a:lnTo>
                            <a:lnTo>
                              <a:pt x="86" y="135"/>
                            </a:lnTo>
                            <a:lnTo>
                              <a:pt x="138" y="204"/>
                            </a:lnTo>
                            <a:lnTo>
                              <a:pt x="168" y="272"/>
                            </a:lnTo>
                            <a:lnTo>
                              <a:pt x="205" y="349"/>
                            </a:lnTo>
                            <a:lnTo>
                              <a:pt x="226" y="395"/>
                            </a:lnTo>
                            <a:lnTo>
                              <a:pt x="226" y="342"/>
                            </a:lnTo>
                            <a:lnTo>
                              <a:pt x="205" y="244"/>
                            </a:lnTo>
                            <a:lnTo>
                              <a:pt x="184" y="177"/>
                            </a:lnTo>
                            <a:lnTo>
                              <a:pt x="170" y="139"/>
                            </a:lnTo>
                            <a:lnTo>
                              <a:pt x="154" y="88"/>
                            </a:lnTo>
                            <a:lnTo>
                              <a:pt x="154" y="48"/>
                            </a:lnTo>
                            <a:lnTo>
                              <a:pt x="19" y="0"/>
                            </a:lnTo>
                          </a:path>
                        </a:pathLst>
                      </a:custGeom>
                      <a:solidFill>
                        <a:srgbClr val="C0C0C0"/>
                      </a:solidFill>
                      <a:ln w="12700" cap="rnd" cmpd="sng">
                        <a:solidFill>
                          <a:srgbClr val="000000"/>
                        </a:solidFill>
                        <a:prstDash val="solid"/>
                        <a:round/>
                        <a:headEnd type="none" w="med" len="med"/>
                        <a:tailEnd type="none" w="med" len="med"/>
                      </a:ln>
                    </p:spPr>
                    <p:txBody>
                      <a:bodyPr/>
                      <a:lstStyle/>
                      <a:p>
                        <a:endParaRPr lang="en-US"/>
                      </a:p>
                    </p:txBody>
                  </p:sp>
                  <p:sp>
                    <p:nvSpPr>
                      <p:cNvPr id="1075" name="Freeform 36"/>
                      <p:cNvSpPr>
                        <a:spLocks/>
                      </p:cNvSpPr>
                      <p:nvPr/>
                    </p:nvSpPr>
                    <p:spPr bwMode="auto">
                      <a:xfrm>
                        <a:off x="1339" y="2004"/>
                        <a:ext cx="109" cy="310"/>
                      </a:xfrm>
                      <a:custGeom>
                        <a:avLst/>
                        <a:gdLst>
                          <a:gd name="T0" fmla="*/ 28 w 109"/>
                          <a:gd name="T1" fmla="*/ 0 h 310"/>
                          <a:gd name="T2" fmla="*/ 0 w 109"/>
                          <a:gd name="T3" fmla="*/ 39 h 310"/>
                          <a:gd name="T4" fmla="*/ 23 w 109"/>
                          <a:gd name="T5" fmla="*/ 49 h 310"/>
                          <a:gd name="T6" fmla="*/ 28 w 109"/>
                          <a:gd name="T7" fmla="*/ 67 h 310"/>
                          <a:gd name="T8" fmla="*/ 26 w 109"/>
                          <a:gd name="T9" fmla="*/ 132 h 310"/>
                          <a:gd name="T10" fmla="*/ 105 w 109"/>
                          <a:gd name="T11" fmla="*/ 309 h 310"/>
                          <a:gd name="T12" fmla="*/ 108 w 109"/>
                          <a:gd name="T13" fmla="*/ 255 h 310"/>
                          <a:gd name="T14" fmla="*/ 83 w 109"/>
                          <a:gd name="T15" fmla="*/ 151 h 310"/>
                          <a:gd name="T16" fmla="*/ 61 w 109"/>
                          <a:gd name="T17" fmla="*/ 83 h 310"/>
                          <a:gd name="T18" fmla="*/ 55 w 109"/>
                          <a:gd name="T19" fmla="*/ 46 h 310"/>
                          <a:gd name="T20" fmla="*/ 28 w 109"/>
                          <a:gd name="T21" fmla="*/ 0 h 3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9"/>
                          <a:gd name="T34" fmla="*/ 0 h 310"/>
                          <a:gd name="T35" fmla="*/ 109 w 109"/>
                          <a:gd name="T36" fmla="*/ 310 h 3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9" h="310">
                            <a:moveTo>
                              <a:pt x="28" y="0"/>
                            </a:moveTo>
                            <a:lnTo>
                              <a:pt x="0" y="39"/>
                            </a:lnTo>
                            <a:lnTo>
                              <a:pt x="23" y="49"/>
                            </a:lnTo>
                            <a:lnTo>
                              <a:pt x="28" y="67"/>
                            </a:lnTo>
                            <a:lnTo>
                              <a:pt x="26" y="132"/>
                            </a:lnTo>
                            <a:lnTo>
                              <a:pt x="105" y="309"/>
                            </a:lnTo>
                            <a:lnTo>
                              <a:pt x="108" y="255"/>
                            </a:lnTo>
                            <a:lnTo>
                              <a:pt x="83" y="151"/>
                            </a:lnTo>
                            <a:lnTo>
                              <a:pt x="61" y="83"/>
                            </a:lnTo>
                            <a:lnTo>
                              <a:pt x="55" y="46"/>
                            </a:lnTo>
                            <a:lnTo>
                              <a:pt x="28" y="0"/>
                            </a:lnTo>
                          </a:path>
                        </a:pathLst>
                      </a:custGeom>
                      <a:solidFill>
                        <a:srgbClr val="00C0C0"/>
                      </a:solidFill>
                      <a:ln w="12700" cap="rnd" cmpd="sng">
                        <a:solidFill>
                          <a:srgbClr val="000000"/>
                        </a:solidFill>
                        <a:prstDash val="solid"/>
                        <a:round/>
                        <a:headEnd type="none" w="med" len="med"/>
                        <a:tailEnd type="none" w="med" len="med"/>
                      </a:ln>
                    </p:spPr>
                    <p:txBody>
                      <a:bodyPr/>
                      <a:lstStyle/>
                      <a:p>
                        <a:endParaRPr lang="en-US"/>
                      </a:p>
                    </p:txBody>
                  </p:sp>
                  <p:sp>
                    <p:nvSpPr>
                      <p:cNvPr id="1076" name="Freeform 37"/>
                      <p:cNvSpPr>
                        <a:spLocks/>
                      </p:cNvSpPr>
                      <p:nvPr/>
                    </p:nvSpPr>
                    <p:spPr bwMode="auto">
                      <a:xfrm>
                        <a:off x="1228" y="1927"/>
                        <a:ext cx="132" cy="128"/>
                      </a:xfrm>
                      <a:custGeom>
                        <a:avLst/>
                        <a:gdLst>
                          <a:gd name="T0" fmla="*/ 12 w 132"/>
                          <a:gd name="T1" fmla="*/ 0 h 128"/>
                          <a:gd name="T2" fmla="*/ 0 w 132"/>
                          <a:gd name="T3" fmla="*/ 21 h 128"/>
                          <a:gd name="T4" fmla="*/ 33 w 132"/>
                          <a:gd name="T5" fmla="*/ 50 h 128"/>
                          <a:gd name="T6" fmla="*/ 58 w 132"/>
                          <a:gd name="T7" fmla="*/ 84 h 128"/>
                          <a:gd name="T8" fmla="*/ 88 w 132"/>
                          <a:gd name="T9" fmla="*/ 127 h 128"/>
                          <a:gd name="T10" fmla="*/ 104 w 132"/>
                          <a:gd name="T11" fmla="*/ 101 h 128"/>
                          <a:gd name="T12" fmla="*/ 120 w 132"/>
                          <a:gd name="T13" fmla="*/ 79 h 128"/>
                          <a:gd name="T14" fmla="*/ 131 w 132"/>
                          <a:gd name="T15" fmla="*/ 68 h 128"/>
                          <a:gd name="T16" fmla="*/ 129 w 132"/>
                          <a:gd name="T17" fmla="*/ 64 h 128"/>
                          <a:gd name="T18" fmla="*/ 115 w 132"/>
                          <a:gd name="T19" fmla="*/ 69 h 128"/>
                          <a:gd name="T20" fmla="*/ 100 w 132"/>
                          <a:gd name="T21" fmla="*/ 68 h 128"/>
                          <a:gd name="T22" fmla="*/ 54 w 132"/>
                          <a:gd name="T23" fmla="*/ 48 h 128"/>
                          <a:gd name="T24" fmla="*/ 28 w 132"/>
                          <a:gd name="T25" fmla="*/ 24 h 128"/>
                          <a:gd name="T26" fmla="*/ 12 w 132"/>
                          <a:gd name="T27" fmla="*/ 0 h 1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2"/>
                          <a:gd name="T43" fmla="*/ 0 h 128"/>
                          <a:gd name="T44" fmla="*/ 132 w 132"/>
                          <a:gd name="T45" fmla="*/ 128 h 1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2" h="128">
                            <a:moveTo>
                              <a:pt x="12" y="0"/>
                            </a:moveTo>
                            <a:lnTo>
                              <a:pt x="0" y="21"/>
                            </a:lnTo>
                            <a:lnTo>
                              <a:pt x="33" y="50"/>
                            </a:lnTo>
                            <a:lnTo>
                              <a:pt x="58" y="84"/>
                            </a:lnTo>
                            <a:lnTo>
                              <a:pt x="88" y="127"/>
                            </a:lnTo>
                            <a:lnTo>
                              <a:pt x="104" y="101"/>
                            </a:lnTo>
                            <a:lnTo>
                              <a:pt x="120" y="79"/>
                            </a:lnTo>
                            <a:lnTo>
                              <a:pt x="131" y="68"/>
                            </a:lnTo>
                            <a:lnTo>
                              <a:pt x="129" y="64"/>
                            </a:lnTo>
                            <a:lnTo>
                              <a:pt x="115" y="69"/>
                            </a:lnTo>
                            <a:lnTo>
                              <a:pt x="100" y="68"/>
                            </a:lnTo>
                            <a:lnTo>
                              <a:pt x="54" y="48"/>
                            </a:lnTo>
                            <a:lnTo>
                              <a:pt x="28" y="24"/>
                            </a:lnTo>
                            <a:lnTo>
                              <a:pt x="12" y="0"/>
                            </a:lnTo>
                          </a:path>
                        </a:pathLst>
                      </a:custGeom>
                      <a:solidFill>
                        <a:srgbClr val="E0E0E0"/>
                      </a:solidFill>
                      <a:ln w="12700" cap="rnd" cmpd="sng">
                        <a:noFill/>
                        <a:prstDash val="solid"/>
                        <a:round/>
                        <a:headEnd type="none" w="med" len="med"/>
                        <a:tailEnd type="none" w="med" len="med"/>
                      </a:ln>
                    </p:spPr>
                    <p:txBody>
                      <a:bodyPr/>
                      <a:lstStyle/>
                      <a:p>
                        <a:endParaRPr lang="en-US"/>
                      </a:p>
                    </p:txBody>
                  </p:sp>
                  <p:sp>
                    <p:nvSpPr>
                      <p:cNvPr id="1077" name="Freeform 38"/>
                      <p:cNvSpPr>
                        <a:spLocks/>
                      </p:cNvSpPr>
                      <p:nvPr/>
                    </p:nvSpPr>
                    <p:spPr bwMode="auto">
                      <a:xfrm>
                        <a:off x="1323" y="2046"/>
                        <a:ext cx="31" cy="64"/>
                      </a:xfrm>
                      <a:custGeom>
                        <a:avLst/>
                        <a:gdLst>
                          <a:gd name="T0" fmla="*/ 9 w 31"/>
                          <a:gd name="T1" fmla="*/ 0 h 64"/>
                          <a:gd name="T2" fmla="*/ 0 w 31"/>
                          <a:gd name="T3" fmla="*/ 16 h 64"/>
                          <a:gd name="T4" fmla="*/ 29 w 31"/>
                          <a:gd name="T5" fmla="*/ 63 h 64"/>
                          <a:gd name="T6" fmla="*/ 30 w 31"/>
                          <a:gd name="T7" fmla="*/ 28 h 64"/>
                          <a:gd name="T8" fmla="*/ 28 w 31"/>
                          <a:gd name="T9" fmla="*/ 10 h 64"/>
                          <a:gd name="T10" fmla="*/ 9 w 31"/>
                          <a:gd name="T11" fmla="*/ 0 h 64"/>
                          <a:gd name="T12" fmla="*/ 0 60000 65536"/>
                          <a:gd name="T13" fmla="*/ 0 60000 65536"/>
                          <a:gd name="T14" fmla="*/ 0 60000 65536"/>
                          <a:gd name="T15" fmla="*/ 0 60000 65536"/>
                          <a:gd name="T16" fmla="*/ 0 60000 65536"/>
                          <a:gd name="T17" fmla="*/ 0 60000 65536"/>
                          <a:gd name="T18" fmla="*/ 0 w 31"/>
                          <a:gd name="T19" fmla="*/ 0 h 64"/>
                          <a:gd name="T20" fmla="*/ 31 w 31"/>
                          <a:gd name="T21" fmla="*/ 64 h 64"/>
                        </a:gdLst>
                        <a:ahLst/>
                        <a:cxnLst>
                          <a:cxn ang="T12">
                            <a:pos x="T0" y="T1"/>
                          </a:cxn>
                          <a:cxn ang="T13">
                            <a:pos x="T2" y="T3"/>
                          </a:cxn>
                          <a:cxn ang="T14">
                            <a:pos x="T4" y="T5"/>
                          </a:cxn>
                          <a:cxn ang="T15">
                            <a:pos x="T6" y="T7"/>
                          </a:cxn>
                          <a:cxn ang="T16">
                            <a:pos x="T8" y="T9"/>
                          </a:cxn>
                          <a:cxn ang="T17">
                            <a:pos x="T10" y="T11"/>
                          </a:cxn>
                        </a:cxnLst>
                        <a:rect l="T18" t="T19" r="T20" b="T21"/>
                        <a:pathLst>
                          <a:path w="31" h="64">
                            <a:moveTo>
                              <a:pt x="9" y="0"/>
                            </a:moveTo>
                            <a:lnTo>
                              <a:pt x="0" y="16"/>
                            </a:lnTo>
                            <a:lnTo>
                              <a:pt x="29" y="63"/>
                            </a:lnTo>
                            <a:lnTo>
                              <a:pt x="30" y="28"/>
                            </a:lnTo>
                            <a:lnTo>
                              <a:pt x="28" y="10"/>
                            </a:lnTo>
                            <a:lnTo>
                              <a:pt x="9" y="0"/>
                            </a:lnTo>
                          </a:path>
                        </a:pathLst>
                      </a:custGeom>
                      <a:solidFill>
                        <a:srgbClr val="E0E0E0"/>
                      </a:solidFill>
                      <a:ln w="12700" cap="rnd" cmpd="sng">
                        <a:noFill/>
                        <a:prstDash val="solid"/>
                        <a:round/>
                        <a:headEnd type="none" w="med" len="med"/>
                        <a:tailEnd type="none" w="med" len="med"/>
                      </a:ln>
                    </p:spPr>
                    <p:txBody>
                      <a:bodyPr/>
                      <a:lstStyle/>
                      <a:p>
                        <a:endParaRPr lang="en-US"/>
                      </a:p>
                    </p:txBody>
                  </p:sp>
                </p:grpSp>
                <p:sp>
                  <p:nvSpPr>
                    <p:cNvPr id="1072" name="Oval 39"/>
                    <p:cNvSpPr>
                      <a:spLocks noChangeArrowheads="1"/>
                    </p:cNvSpPr>
                    <p:nvPr/>
                  </p:nvSpPr>
                  <p:spPr bwMode="auto">
                    <a:xfrm>
                      <a:off x="1455" y="2547"/>
                      <a:ext cx="4" cy="17"/>
                    </a:xfrm>
                    <a:prstGeom prst="ellipse">
                      <a:avLst/>
                    </a:prstGeom>
                    <a:solidFill>
                      <a:srgbClr val="606060"/>
                    </a:solidFill>
                    <a:ln w="12700">
                      <a:noFill/>
                      <a:round/>
                      <a:headEnd/>
                      <a:tailEnd/>
                    </a:ln>
                  </p:spPr>
                  <p:txBody>
                    <a:bodyPr wrap="none" anchor="ctr"/>
                    <a:lstStyle/>
                    <a:p>
                      <a:endParaRPr lang="en-US"/>
                    </a:p>
                  </p:txBody>
                </p:sp>
                <p:sp>
                  <p:nvSpPr>
                    <p:cNvPr id="1073" name="Freeform 40"/>
                    <p:cNvSpPr>
                      <a:spLocks/>
                    </p:cNvSpPr>
                    <p:nvPr/>
                  </p:nvSpPr>
                  <p:spPr bwMode="auto">
                    <a:xfrm>
                      <a:off x="1165" y="2609"/>
                      <a:ext cx="167" cy="79"/>
                    </a:xfrm>
                    <a:custGeom>
                      <a:avLst/>
                      <a:gdLst>
                        <a:gd name="T0" fmla="*/ 149 w 167"/>
                        <a:gd name="T1" fmla="*/ 0 h 79"/>
                        <a:gd name="T2" fmla="*/ 157 w 167"/>
                        <a:gd name="T3" fmla="*/ 65 h 79"/>
                        <a:gd name="T4" fmla="*/ 108 w 167"/>
                        <a:gd name="T5" fmla="*/ 70 h 79"/>
                        <a:gd name="T6" fmla="*/ 0 w 167"/>
                        <a:gd name="T7" fmla="*/ 70 h 79"/>
                        <a:gd name="T8" fmla="*/ 18 w 167"/>
                        <a:gd name="T9" fmla="*/ 73 h 79"/>
                        <a:gd name="T10" fmla="*/ 166 w 167"/>
                        <a:gd name="T11" fmla="*/ 78 h 79"/>
                        <a:gd name="T12" fmla="*/ 149 w 167"/>
                        <a:gd name="T13" fmla="*/ 0 h 79"/>
                        <a:gd name="T14" fmla="*/ 0 60000 65536"/>
                        <a:gd name="T15" fmla="*/ 0 60000 65536"/>
                        <a:gd name="T16" fmla="*/ 0 60000 65536"/>
                        <a:gd name="T17" fmla="*/ 0 60000 65536"/>
                        <a:gd name="T18" fmla="*/ 0 60000 65536"/>
                        <a:gd name="T19" fmla="*/ 0 60000 65536"/>
                        <a:gd name="T20" fmla="*/ 0 60000 65536"/>
                        <a:gd name="T21" fmla="*/ 0 w 167"/>
                        <a:gd name="T22" fmla="*/ 0 h 79"/>
                        <a:gd name="T23" fmla="*/ 167 w 167"/>
                        <a:gd name="T24" fmla="*/ 79 h 7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7" h="79">
                          <a:moveTo>
                            <a:pt x="149" y="0"/>
                          </a:moveTo>
                          <a:lnTo>
                            <a:pt x="157" y="65"/>
                          </a:lnTo>
                          <a:lnTo>
                            <a:pt x="108" y="70"/>
                          </a:lnTo>
                          <a:lnTo>
                            <a:pt x="0" y="70"/>
                          </a:lnTo>
                          <a:lnTo>
                            <a:pt x="18" y="73"/>
                          </a:lnTo>
                          <a:lnTo>
                            <a:pt x="166" y="78"/>
                          </a:lnTo>
                          <a:lnTo>
                            <a:pt x="149" y="0"/>
                          </a:lnTo>
                        </a:path>
                      </a:pathLst>
                    </a:custGeom>
                    <a:solidFill>
                      <a:srgbClr val="606060"/>
                    </a:solidFill>
                    <a:ln w="12700" cap="rnd" cmpd="sng">
                      <a:noFill/>
                      <a:prstDash val="solid"/>
                      <a:round/>
                      <a:headEnd type="none" w="med" len="med"/>
                      <a:tailEnd type="none" w="med" len="med"/>
                    </a:ln>
                  </p:spPr>
                  <p:txBody>
                    <a:bodyPr/>
                    <a:lstStyle/>
                    <a:p>
                      <a:endParaRPr lang="en-US"/>
                    </a:p>
                  </p:txBody>
                </p:sp>
              </p:grpSp>
            </p:grpSp>
          </p:grpSp>
          <p:grpSp>
            <p:nvGrpSpPr>
              <p:cNvPr id="1038" name="Group 41"/>
              <p:cNvGrpSpPr>
                <a:grpSpLocks/>
              </p:cNvGrpSpPr>
              <p:nvPr/>
            </p:nvGrpSpPr>
            <p:grpSpPr bwMode="auto">
              <a:xfrm>
                <a:off x="1191" y="1632"/>
                <a:ext cx="246" cy="362"/>
                <a:chOff x="1191" y="1632"/>
                <a:chExt cx="246" cy="362"/>
              </a:xfrm>
            </p:grpSpPr>
            <p:sp>
              <p:nvSpPr>
                <p:cNvPr id="1039" name="Freeform 42"/>
                <p:cNvSpPr>
                  <a:spLocks/>
                </p:cNvSpPr>
                <p:nvPr/>
              </p:nvSpPr>
              <p:spPr bwMode="auto">
                <a:xfrm>
                  <a:off x="1191" y="1632"/>
                  <a:ext cx="246" cy="247"/>
                </a:xfrm>
                <a:custGeom>
                  <a:avLst/>
                  <a:gdLst>
                    <a:gd name="T0" fmla="*/ 27 w 246"/>
                    <a:gd name="T1" fmla="*/ 226 h 247"/>
                    <a:gd name="T2" fmla="*/ 17 w 246"/>
                    <a:gd name="T3" fmla="*/ 213 h 247"/>
                    <a:gd name="T4" fmla="*/ 3 w 246"/>
                    <a:gd name="T5" fmla="*/ 185 h 247"/>
                    <a:gd name="T6" fmla="*/ 0 w 246"/>
                    <a:gd name="T7" fmla="*/ 154 h 247"/>
                    <a:gd name="T8" fmla="*/ 3 w 246"/>
                    <a:gd name="T9" fmla="*/ 131 h 247"/>
                    <a:gd name="T10" fmla="*/ 3 w 246"/>
                    <a:gd name="T11" fmla="*/ 97 h 247"/>
                    <a:gd name="T12" fmla="*/ 21 w 246"/>
                    <a:gd name="T13" fmla="*/ 48 h 247"/>
                    <a:gd name="T14" fmla="*/ 53 w 246"/>
                    <a:gd name="T15" fmla="*/ 20 h 247"/>
                    <a:gd name="T16" fmla="*/ 92 w 246"/>
                    <a:gd name="T17" fmla="*/ 5 h 247"/>
                    <a:gd name="T18" fmla="*/ 129 w 246"/>
                    <a:gd name="T19" fmla="*/ 0 h 247"/>
                    <a:gd name="T20" fmla="*/ 186 w 246"/>
                    <a:gd name="T21" fmla="*/ 13 h 247"/>
                    <a:gd name="T22" fmla="*/ 217 w 246"/>
                    <a:gd name="T23" fmla="*/ 42 h 247"/>
                    <a:gd name="T24" fmla="*/ 236 w 246"/>
                    <a:gd name="T25" fmla="*/ 79 h 247"/>
                    <a:gd name="T26" fmla="*/ 243 w 246"/>
                    <a:gd name="T27" fmla="*/ 115 h 247"/>
                    <a:gd name="T28" fmla="*/ 243 w 246"/>
                    <a:gd name="T29" fmla="*/ 146 h 247"/>
                    <a:gd name="T30" fmla="*/ 245 w 246"/>
                    <a:gd name="T31" fmla="*/ 171 h 247"/>
                    <a:gd name="T32" fmla="*/ 238 w 246"/>
                    <a:gd name="T33" fmla="*/ 187 h 247"/>
                    <a:gd name="T34" fmla="*/ 227 w 246"/>
                    <a:gd name="T35" fmla="*/ 218 h 247"/>
                    <a:gd name="T36" fmla="*/ 54 w 246"/>
                    <a:gd name="T37" fmla="*/ 246 h 247"/>
                    <a:gd name="T38" fmla="*/ 27 w 246"/>
                    <a:gd name="T39" fmla="*/ 226 h 24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46"/>
                    <a:gd name="T61" fmla="*/ 0 h 247"/>
                    <a:gd name="T62" fmla="*/ 246 w 246"/>
                    <a:gd name="T63" fmla="*/ 247 h 24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46" h="247">
                      <a:moveTo>
                        <a:pt x="27" y="226"/>
                      </a:moveTo>
                      <a:lnTo>
                        <a:pt x="17" y="213"/>
                      </a:lnTo>
                      <a:lnTo>
                        <a:pt x="3" y="185"/>
                      </a:lnTo>
                      <a:lnTo>
                        <a:pt x="0" y="154"/>
                      </a:lnTo>
                      <a:lnTo>
                        <a:pt x="3" y="131"/>
                      </a:lnTo>
                      <a:lnTo>
                        <a:pt x="3" y="97"/>
                      </a:lnTo>
                      <a:lnTo>
                        <a:pt x="21" y="48"/>
                      </a:lnTo>
                      <a:lnTo>
                        <a:pt x="53" y="20"/>
                      </a:lnTo>
                      <a:lnTo>
                        <a:pt x="92" y="5"/>
                      </a:lnTo>
                      <a:lnTo>
                        <a:pt x="129" y="0"/>
                      </a:lnTo>
                      <a:lnTo>
                        <a:pt x="186" y="13"/>
                      </a:lnTo>
                      <a:lnTo>
                        <a:pt x="217" y="42"/>
                      </a:lnTo>
                      <a:lnTo>
                        <a:pt x="236" y="79"/>
                      </a:lnTo>
                      <a:lnTo>
                        <a:pt x="243" y="115"/>
                      </a:lnTo>
                      <a:lnTo>
                        <a:pt x="243" y="146"/>
                      </a:lnTo>
                      <a:lnTo>
                        <a:pt x="245" y="171"/>
                      </a:lnTo>
                      <a:lnTo>
                        <a:pt x="238" y="187"/>
                      </a:lnTo>
                      <a:lnTo>
                        <a:pt x="227" y="218"/>
                      </a:lnTo>
                      <a:lnTo>
                        <a:pt x="54" y="246"/>
                      </a:lnTo>
                      <a:lnTo>
                        <a:pt x="27" y="226"/>
                      </a:lnTo>
                    </a:path>
                  </a:pathLst>
                </a:custGeom>
                <a:solidFill>
                  <a:srgbClr val="603000"/>
                </a:solidFill>
                <a:ln w="12700" cap="rnd" cmpd="sng">
                  <a:noFill/>
                  <a:prstDash val="solid"/>
                  <a:round/>
                  <a:headEnd type="none" w="med" len="med"/>
                  <a:tailEnd type="none" w="med" len="med"/>
                </a:ln>
              </p:spPr>
              <p:txBody>
                <a:bodyPr/>
                <a:lstStyle/>
                <a:p>
                  <a:endParaRPr lang="en-US"/>
                </a:p>
              </p:txBody>
            </p:sp>
            <p:sp>
              <p:nvSpPr>
                <p:cNvPr id="1040" name="Freeform 43"/>
                <p:cNvSpPr>
                  <a:spLocks/>
                </p:cNvSpPr>
                <p:nvPr/>
              </p:nvSpPr>
              <p:spPr bwMode="auto">
                <a:xfrm>
                  <a:off x="1215" y="1677"/>
                  <a:ext cx="214" cy="317"/>
                </a:xfrm>
                <a:custGeom>
                  <a:avLst/>
                  <a:gdLst>
                    <a:gd name="T0" fmla="*/ 43 w 214"/>
                    <a:gd name="T1" fmla="*/ 15 h 317"/>
                    <a:gd name="T2" fmla="*/ 21 w 214"/>
                    <a:gd name="T3" fmla="*/ 31 h 317"/>
                    <a:gd name="T4" fmla="*/ 13 w 214"/>
                    <a:gd name="T5" fmla="*/ 38 h 317"/>
                    <a:gd name="T6" fmla="*/ 18 w 214"/>
                    <a:gd name="T7" fmla="*/ 68 h 317"/>
                    <a:gd name="T8" fmla="*/ 20 w 214"/>
                    <a:gd name="T9" fmla="*/ 97 h 317"/>
                    <a:gd name="T10" fmla="*/ 22 w 214"/>
                    <a:gd name="T11" fmla="*/ 131 h 317"/>
                    <a:gd name="T12" fmla="*/ 18 w 214"/>
                    <a:gd name="T13" fmla="*/ 140 h 317"/>
                    <a:gd name="T14" fmla="*/ 12 w 214"/>
                    <a:gd name="T15" fmla="*/ 137 h 317"/>
                    <a:gd name="T16" fmla="*/ 4 w 214"/>
                    <a:gd name="T17" fmla="*/ 137 h 317"/>
                    <a:gd name="T18" fmla="*/ 0 w 214"/>
                    <a:gd name="T19" fmla="*/ 144 h 317"/>
                    <a:gd name="T20" fmla="*/ 0 w 214"/>
                    <a:gd name="T21" fmla="*/ 154 h 317"/>
                    <a:gd name="T22" fmla="*/ 2 w 214"/>
                    <a:gd name="T23" fmla="*/ 174 h 317"/>
                    <a:gd name="T24" fmla="*/ 11 w 214"/>
                    <a:gd name="T25" fmla="*/ 190 h 317"/>
                    <a:gd name="T26" fmla="*/ 14 w 214"/>
                    <a:gd name="T27" fmla="*/ 196 h 317"/>
                    <a:gd name="T28" fmla="*/ 22 w 214"/>
                    <a:gd name="T29" fmla="*/ 206 h 317"/>
                    <a:gd name="T30" fmla="*/ 25 w 214"/>
                    <a:gd name="T31" fmla="*/ 237 h 317"/>
                    <a:gd name="T32" fmla="*/ 42 w 214"/>
                    <a:gd name="T33" fmla="*/ 262 h 317"/>
                    <a:gd name="T34" fmla="*/ 58 w 214"/>
                    <a:gd name="T35" fmla="*/ 280 h 317"/>
                    <a:gd name="T36" fmla="*/ 71 w 214"/>
                    <a:gd name="T37" fmla="*/ 293 h 317"/>
                    <a:gd name="T38" fmla="*/ 90 w 214"/>
                    <a:gd name="T39" fmla="*/ 303 h 317"/>
                    <a:gd name="T40" fmla="*/ 106 w 214"/>
                    <a:gd name="T41" fmla="*/ 310 h 317"/>
                    <a:gd name="T42" fmla="*/ 119 w 214"/>
                    <a:gd name="T43" fmla="*/ 314 h 317"/>
                    <a:gd name="T44" fmla="*/ 134 w 214"/>
                    <a:gd name="T45" fmla="*/ 316 h 317"/>
                    <a:gd name="T46" fmla="*/ 145 w 214"/>
                    <a:gd name="T47" fmla="*/ 313 h 317"/>
                    <a:gd name="T48" fmla="*/ 152 w 214"/>
                    <a:gd name="T49" fmla="*/ 296 h 317"/>
                    <a:gd name="T50" fmla="*/ 159 w 214"/>
                    <a:gd name="T51" fmla="*/ 276 h 317"/>
                    <a:gd name="T52" fmla="*/ 162 w 214"/>
                    <a:gd name="T53" fmla="*/ 267 h 317"/>
                    <a:gd name="T54" fmla="*/ 176 w 214"/>
                    <a:gd name="T55" fmla="*/ 255 h 317"/>
                    <a:gd name="T56" fmla="*/ 183 w 214"/>
                    <a:gd name="T57" fmla="*/ 245 h 317"/>
                    <a:gd name="T58" fmla="*/ 190 w 214"/>
                    <a:gd name="T59" fmla="*/ 232 h 317"/>
                    <a:gd name="T60" fmla="*/ 194 w 214"/>
                    <a:gd name="T61" fmla="*/ 215 h 317"/>
                    <a:gd name="T62" fmla="*/ 196 w 214"/>
                    <a:gd name="T63" fmla="*/ 199 h 317"/>
                    <a:gd name="T64" fmla="*/ 206 w 214"/>
                    <a:gd name="T65" fmla="*/ 190 h 317"/>
                    <a:gd name="T66" fmla="*/ 211 w 214"/>
                    <a:gd name="T67" fmla="*/ 174 h 317"/>
                    <a:gd name="T68" fmla="*/ 213 w 214"/>
                    <a:gd name="T69" fmla="*/ 153 h 317"/>
                    <a:gd name="T70" fmla="*/ 212 w 214"/>
                    <a:gd name="T71" fmla="*/ 140 h 317"/>
                    <a:gd name="T72" fmla="*/ 211 w 214"/>
                    <a:gd name="T73" fmla="*/ 129 h 317"/>
                    <a:gd name="T74" fmla="*/ 206 w 214"/>
                    <a:gd name="T75" fmla="*/ 123 h 317"/>
                    <a:gd name="T76" fmla="*/ 198 w 214"/>
                    <a:gd name="T77" fmla="*/ 127 h 317"/>
                    <a:gd name="T78" fmla="*/ 201 w 214"/>
                    <a:gd name="T79" fmla="*/ 116 h 317"/>
                    <a:gd name="T80" fmla="*/ 199 w 214"/>
                    <a:gd name="T81" fmla="*/ 94 h 317"/>
                    <a:gd name="T82" fmla="*/ 198 w 214"/>
                    <a:gd name="T83" fmla="*/ 69 h 317"/>
                    <a:gd name="T84" fmla="*/ 194 w 214"/>
                    <a:gd name="T85" fmla="*/ 53 h 317"/>
                    <a:gd name="T86" fmla="*/ 187 w 214"/>
                    <a:gd name="T87" fmla="*/ 33 h 317"/>
                    <a:gd name="T88" fmla="*/ 173 w 214"/>
                    <a:gd name="T89" fmla="*/ 12 h 317"/>
                    <a:gd name="T90" fmla="*/ 156 w 214"/>
                    <a:gd name="T91" fmla="*/ 2 h 317"/>
                    <a:gd name="T92" fmla="*/ 139 w 214"/>
                    <a:gd name="T93" fmla="*/ 0 h 317"/>
                    <a:gd name="T94" fmla="*/ 123 w 214"/>
                    <a:gd name="T95" fmla="*/ 7 h 317"/>
                    <a:gd name="T96" fmla="*/ 103 w 214"/>
                    <a:gd name="T97" fmla="*/ 19 h 317"/>
                    <a:gd name="T98" fmla="*/ 86 w 214"/>
                    <a:gd name="T99" fmla="*/ 19 h 317"/>
                    <a:gd name="T100" fmla="*/ 65 w 214"/>
                    <a:gd name="T101" fmla="*/ 12 h 317"/>
                    <a:gd name="T102" fmla="*/ 43 w 214"/>
                    <a:gd name="T103" fmla="*/ 15 h 31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14"/>
                    <a:gd name="T157" fmla="*/ 0 h 317"/>
                    <a:gd name="T158" fmla="*/ 214 w 214"/>
                    <a:gd name="T159" fmla="*/ 317 h 31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14" h="317">
                      <a:moveTo>
                        <a:pt x="43" y="15"/>
                      </a:moveTo>
                      <a:lnTo>
                        <a:pt x="21" y="31"/>
                      </a:lnTo>
                      <a:lnTo>
                        <a:pt x="13" y="38"/>
                      </a:lnTo>
                      <a:lnTo>
                        <a:pt x="18" y="68"/>
                      </a:lnTo>
                      <a:lnTo>
                        <a:pt x="20" y="97"/>
                      </a:lnTo>
                      <a:lnTo>
                        <a:pt x="22" y="131"/>
                      </a:lnTo>
                      <a:lnTo>
                        <a:pt x="18" y="140"/>
                      </a:lnTo>
                      <a:lnTo>
                        <a:pt x="12" y="137"/>
                      </a:lnTo>
                      <a:lnTo>
                        <a:pt x="4" y="137"/>
                      </a:lnTo>
                      <a:lnTo>
                        <a:pt x="0" y="144"/>
                      </a:lnTo>
                      <a:lnTo>
                        <a:pt x="0" y="154"/>
                      </a:lnTo>
                      <a:lnTo>
                        <a:pt x="2" y="174"/>
                      </a:lnTo>
                      <a:lnTo>
                        <a:pt x="11" y="190"/>
                      </a:lnTo>
                      <a:lnTo>
                        <a:pt x="14" y="196"/>
                      </a:lnTo>
                      <a:lnTo>
                        <a:pt x="22" y="206"/>
                      </a:lnTo>
                      <a:lnTo>
                        <a:pt x="25" y="237"/>
                      </a:lnTo>
                      <a:lnTo>
                        <a:pt x="42" y="262"/>
                      </a:lnTo>
                      <a:lnTo>
                        <a:pt x="58" y="280"/>
                      </a:lnTo>
                      <a:lnTo>
                        <a:pt x="71" y="293"/>
                      </a:lnTo>
                      <a:lnTo>
                        <a:pt x="90" y="303"/>
                      </a:lnTo>
                      <a:lnTo>
                        <a:pt x="106" y="310"/>
                      </a:lnTo>
                      <a:lnTo>
                        <a:pt x="119" y="314"/>
                      </a:lnTo>
                      <a:lnTo>
                        <a:pt x="134" y="316"/>
                      </a:lnTo>
                      <a:lnTo>
                        <a:pt x="145" y="313"/>
                      </a:lnTo>
                      <a:lnTo>
                        <a:pt x="152" y="296"/>
                      </a:lnTo>
                      <a:lnTo>
                        <a:pt x="159" y="276"/>
                      </a:lnTo>
                      <a:lnTo>
                        <a:pt x="162" y="267"/>
                      </a:lnTo>
                      <a:lnTo>
                        <a:pt x="176" y="255"/>
                      </a:lnTo>
                      <a:lnTo>
                        <a:pt x="183" y="245"/>
                      </a:lnTo>
                      <a:lnTo>
                        <a:pt x="190" y="232"/>
                      </a:lnTo>
                      <a:lnTo>
                        <a:pt x="194" y="215"/>
                      </a:lnTo>
                      <a:lnTo>
                        <a:pt x="196" y="199"/>
                      </a:lnTo>
                      <a:lnTo>
                        <a:pt x="206" y="190"/>
                      </a:lnTo>
                      <a:lnTo>
                        <a:pt x="211" y="174"/>
                      </a:lnTo>
                      <a:lnTo>
                        <a:pt x="213" y="153"/>
                      </a:lnTo>
                      <a:lnTo>
                        <a:pt x="212" y="140"/>
                      </a:lnTo>
                      <a:lnTo>
                        <a:pt x="211" y="129"/>
                      </a:lnTo>
                      <a:lnTo>
                        <a:pt x="206" y="123"/>
                      </a:lnTo>
                      <a:lnTo>
                        <a:pt x="198" y="127"/>
                      </a:lnTo>
                      <a:lnTo>
                        <a:pt x="201" y="116"/>
                      </a:lnTo>
                      <a:lnTo>
                        <a:pt x="199" y="94"/>
                      </a:lnTo>
                      <a:lnTo>
                        <a:pt x="198" y="69"/>
                      </a:lnTo>
                      <a:lnTo>
                        <a:pt x="194" y="53"/>
                      </a:lnTo>
                      <a:lnTo>
                        <a:pt x="187" y="33"/>
                      </a:lnTo>
                      <a:lnTo>
                        <a:pt x="173" y="12"/>
                      </a:lnTo>
                      <a:lnTo>
                        <a:pt x="156" y="2"/>
                      </a:lnTo>
                      <a:lnTo>
                        <a:pt x="139" y="0"/>
                      </a:lnTo>
                      <a:lnTo>
                        <a:pt x="123" y="7"/>
                      </a:lnTo>
                      <a:lnTo>
                        <a:pt x="103" y="19"/>
                      </a:lnTo>
                      <a:lnTo>
                        <a:pt x="86" y="19"/>
                      </a:lnTo>
                      <a:lnTo>
                        <a:pt x="65" y="12"/>
                      </a:lnTo>
                      <a:lnTo>
                        <a:pt x="43" y="15"/>
                      </a:lnTo>
                    </a:path>
                  </a:pathLst>
                </a:custGeom>
                <a:solidFill>
                  <a:srgbClr val="FFC080"/>
                </a:solidFill>
                <a:ln w="12700" cap="rnd" cmpd="sng">
                  <a:solidFill>
                    <a:srgbClr val="603000"/>
                  </a:solidFill>
                  <a:prstDash val="solid"/>
                  <a:round/>
                  <a:headEnd type="none" w="med" len="med"/>
                  <a:tailEnd type="none" w="med" len="med"/>
                </a:ln>
              </p:spPr>
              <p:txBody>
                <a:bodyPr/>
                <a:lstStyle/>
                <a:p>
                  <a:endParaRPr lang="en-US"/>
                </a:p>
              </p:txBody>
            </p:sp>
            <p:sp>
              <p:nvSpPr>
                <p:cNvPr id="1041" name="Freeform 44"/>
                <p:cNvSpPr>
                  <a:spLocks/>
                </p:cNvSpPr>
                <p:nvPr/>
              </p:nvSpPr>
              <p:spPr bwMode="auto">
                <a:xfrm>
                  <a:off x="1267" y="1798"/>
                  <a:ext cx="31" cy="13"/>
                </a:xfrm>
                <a:custGeom>
                  <a:avLst/>
                  <a:gdLst>
                    <a:gd name="T0" fmla="*/ 0 w 31"/>
                    <a:gd name="T1" fmla="*/ 8 h 13"/>
                    <a:gd name="T2" fmla="*/ 4 w 31"/>
                    <a:gd name="T3" fmla="*/ 4 h 13"/>
                    <a:gd name="T4" fmla="*/ 14 w 31"/>
                    <a:gd name="T5" fmla="*/ 0 h 13"/>
                    <a:gd name="T6" fmla="*/ 24 w 31"/>
                    <a:gd name="T7" fmla="*/ 1 h 13"/>
                    <a:gd name="T8" fmla="*/ 29 w 31"/>
                    <a:gd name="T9" fmla="*/ 4 h 13"/>
                    <a:gd name="T10" fmla="*/ 30 w 31"/>
                    <a:gd name="T11" fmla="*/ 6 h 13"/>
                    <a:gd name="T12" fmla="*/ 26 w 31"/>
                    <a:gd name="T13" fmla="*/ 8 h 13"/>
                    <a:gd name="T14" fmla="*/ 18 w 31"/>
                    <a:gd name="T15" fmla="*/ 12 h 13"/>
                    <a:gd name="T16" fmla="*/ 8 w 31"/>
                    <a:gd name="T17" fmla="*/ 12 h 13"/>
                    <a:gd name="T18" fmla="*/ 3 w 31"/>
                    <a:gd name="T19" fmla="*/ 9 h 13"/>
                    <a:gd name="T20" fmla="*/ 0 w 31"/>
                    <a:gd name="T21" fmla="*/ 8 h 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1"/>
                    <a:gd name="T34" fmla="*/ 0 h 13"/>
                    <a:gd name="T35" fmla="*/ 31 w 31"/>
                    <a:gd name="T36" fmla="*/ 13 h 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1" h="13">
                      <a:moveTo>
                        <a:pt x="0" y="8"/>
                      </a:moveTo>
                      <a:lnTo>
                        <a:pt x="4" y="4"/>
                      </a:lnTo>
                      <a:lnTo>
                        <a:pt x="14" y="0"/>
                      </a:lnTo>
                      <a:lnTo>
                        <a:pt x="24" y="1"/>
                      </a:lnTo>
                      <a:lnTo>
                        <a:pt x="29" y="4"/>
                      </a:lnTo>
                      <a:lnTo>
                        <a:pt x="30" y="6"/>
                      </a:lnTo>
                      <a:lnTo>
                        <a:pt x="26" y="8"/>
                      </a:lnTo>
                      <a:lnTo>
                        <a:pt x="18" y="12"/>
                      </a:lnTo>
                      <a:lnTo>
                        <a:pt x="8" y="12"/>
                      </a:lnTo>
                      <a:lnTo>
                        <a:pt x="3" y="9"/>
                      </a:lnTo>
                      <a:lnTo>
                        <a:pt x="0" y="8"/>
                      </a:lnTo>
                    </a:path>
                  </a:pathLst>
                </a:custGeom>
                <a:solidFill>
                  <a:srgbClr val="603000"/>
                </a:solidFill>
                <a:ln w="12700" cap="rnd" cmpd="sng">
                  <a:noFill/>
                  <a:prstDash val="solid"/>
                  <a:round/>
                  <a:headEnd type="none" w="med" len="med"/>
                  <a:tailEnd type="none" w="med" len="med"/>
                </a:ln>
              </p:spPr>
              <p:txBody>
                <a:bodyPr/>
                <a:lstStyle/>
                <a:p>
                  <a:endParaRPr lang="en-US"/>
                </a:p>
              </p:txBody>
            </p:sp>
            <p:sp>
              <p:nvSpPr>
                <p:cNvPr id="1042" name="Freeform 45"/>
                <p:cNvSpPr>
                  <a:spLocks/>
                </p:cNvSpPr>
                <p:nvPr/>
              </p:nvSpPr>
              <p:spPr bwMode="auto">
                <a:xfrm>
                  <a:off x="1356" y="1792"/>
                  <a:ext cx="30" cy="13"/>
                </a:xfrm>
                <a:custGeom>
                  <a:avLst/>
                  <a:gdLst>
                    <a:gd name="T0" fmla="*/ 0 w 30"/>
                    <a:gd name="T1" fmla="*/ 7 h 13"/>
                    <a:gd name="T2" fmla="*/ 6 w 30"/>
                    <a:gd name="T3" fmla="*/ 3 h 13"/>
                    <a:gd name="T4" fmla="*/ 14 w 30"/>
                    <a:gd name="T5" fmla="*/ 0 h 13"/>
                    <a:gd name="T6" fmla="*/ 23 w 30"/>
                    <a:gd name="T7" fmla="*/ 1 h 13"/>
                    <a:gd name="T8" fmla="*/ 27 w 30"/>
                    <a:gd name="T9" fmla="*/ 4 h 13"/>
                    <a:gd name="T10" fmla="*/ 29 w 30"/>
                    <a:gd name="T11" fmla="*/ 7 h 13"/>
                    <a:gd name="T12" fmla="*/ 22 w 30"/>
                    <a:gd name="T13" fmla="*/ 9 h 13"/>
                    <a:gd name="T14" fmla="*/ 12 w 30"/>
                    <a:gd name="T15" fmla="*/ 12 h 13"/>
                    <a:gd name="T16" fmla="*/ 6 w 30"/>
                    <a:gd name="T17" fmla="*/ 10 h 13"/>
                    <a:gd name="T18" fmla="*/ 0 w 30"/>
                    <a:gd name="T19" fmla="*/ 7 h 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13"/>
                    <a:gd name="T32" fmla="*/ 30 w 30"/>
                    <a:gd name="T33" fmla="*/ 13 h 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13">
                      <a:moveTo>
                        <a:pt x="0" y="7"/>
                      </a:moveTo>
                      <a:lnTo>
                        <a:pt x="6" y="3"/>
                      </a:lnTo>
                      <a:lnTo>
                        <a:pt x="14" y="0"/>
                      </a:lnTo>
                      <a:lnTo>
                        <a:pt x="23" y="1"/>
                      </a:lnTo>
                      <a:lnTo>
                        <a:pt x="27" y="4"/>
                      </a:lnTo>
                      <a:lnTo>
                        <a:pt x="29" y="7"/>
                      </a:lnTo>
                      <a:lnTo>
                        <a:pt x="22" y="9"/>
                      </a:lnTo>
                      <a:lnTo>
                        <a:pt x="12" y="12"/>
                      </a:lnTo>
                      <a:lnTo>
                        <a:pt x="6" y="10"/>
                      </a:lnTo>
                      <a:lnTo>
                        <a:pt x="0" y="7"/>
                      </a:lnTo>
                    </a:path>
                  </a:pathLst>
                </a:custGeom>
                <a:solidFill>
                  <a:srgbClr val="603000"/>
                </a:solidFill>
                <a:ln w="12700" cap="rnd" cmpd="sng">
                  <a:noFill/>
                  <a:prstDash val="solid"/>
                  <a:round/>
                  <a:headEnd type="none" w="med" len="med"/>
                  <a:tailEnd type="none" w="med" len="med"/>
                </a:ln>
              </p:spPr>
              <p:txBody>
                <a:bodyPr/>
                <a:lstStyle/>
                <a:p>
                  <a:endParaRPr lang="en-US"/>
                </a:p>
              </p:txBody>
            </p:sp>
            <p:sp>
              <p:nvSpPr>
                <p:cNvPr id="1043" name="Freeform 46"/>
                <p:cNvSpPr>
                  <a:spLocks/>
                </p:cNvSpPr>
                <p:nvPr/>
              </p:nvSpPr>
              <p:spPr bwMode="auto">
                <a:xfrm>
                  <a:off x="1347" y="1771"/>
                  <a:ext cx="49" cy="14"/>
                </a:xfrm>
                <a:custGeom>
                  <a:avLst/>
                  <a:gdLst>
                    <a:gd name="T0" fmla="*/ 0 w 49"/>
                    <a:gd name="T1" fmla="*/ 5 h 14"/>
                    <a:gd name="T2" fmla="*/ 4 w 49"/>
                    <a:gd name="T3" fmla="*/ 13 h 14"/>
                    <a:gd name="T4" fmla="*/ 12 w 49"/>
                    <a:gd name="T5" fmla="*/ 8 h 14"/>
                    <a:gd name="T6" fmla="*/ 24 w 49"/>
                    <a:gd name="T7" fmla="*/ 5 h 14"/>
                    <a:gd name="T8" fmla="*/ 35 w 49"/>
                    <a:gd name="T9" fmla="*/ 5 h 14"/>
                    <a:gd name="T10" fmla="*/ 48 w 49"/>
                    <a:gd name="T11" fmla="*/ 8 h 14"/>
                    <a:gd name="T12" fmla="*/ 35 w 49"/>
                    <a:gd name="T13" fmla="*/ 1 h 14"/>
                    <a:gd name="T14" fmla="*/ 20 w 49"/>
                    <a:gd name="T15" fmla="*/ 1 h 14"/>
                    <a:gd name="T16" fmla="*/ 10 w 49"/>
                    <a:gd name="T17" fmla="*/ 2 h 14"/>
                    <a:gd name="T18" fmla="*/ 11 w 49"/>
                    <a:gd name="T19" fmla="*/ 0 h 14"/>
                    <a:gd name="T20" fmla="*/ 0 w 49"/>
                    <a:gd name="T21" fmla="*/ 5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9"/>
                    <a:gd name="T34" fmla="*/ 0 h 14"/>
                    <a:gd name="T35" fmla="*/ 49 w 49"/>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9" h="14">
                      <a:moveTo>
                        <a:pt x="0" y="5"/>
                      </a:moveTo>
                      <a:lnTo>
                        <a:pt x="4" y="13"/>
                      </a:lnTo>
                      <a:lnTo>
                        <a:pt x="12" y="8"/>
                      </a:lnTo>
                      <a:lnTo>
                        <a:pt x="24" y="5"/>
                      </a:lnTo>
                      <a:lnTo>
                        <a:pt x="35" y="5"/>
                      </a:lnTo>
                      <a:lnTo>
                        <a:pt x="48" y="8"/>
                      </a:lnTo>
                      <a:lnTo>
                        <a:pt x="35" y="1"/>
                      </a:lnTo>
                      <a:lnTo>
                        <a:pt x="20" y="1"/>
                      </a:lnTo>
                      <a:lnTo>
                        <a:pt x="10" y="2"/>
                      </a:lnTo>
                      <a:lnTo>
                        <a:pt x="11" y="0"/>
                      </a:lnTo>
                      <a:lnTo>
                        <a:pt x="0" y="5"/>
                      </a:lnTo>
                    </a:path>
                  </a:pathLst>
                </a:custGeom>
                <a:solidFill>
                  <a:srgbClr val="603000"/>
                </a:solidFill>
                <a:ln w="12700" cap="rnd" cmpd="sng">
                  <a:noFill/>
                  <a:prstDash val="solid"/>
                  <a:round/>
                  <a:headEnd type="none" w="med" len="med"/>
                  <a:tailEnd type="none" w="med" len="med"/>
                </a:ln>
              </p:spPr>
              <p:txBody>
                <a:bodyPr/>
                <a:lstStyle/>
                <a:p>
                  <a:endParaRPr lang="en-US"/>
                </a:p>
              </p:txBody>
            </p:sp>
            <p:sp>
              <p:nvSpPr>
                <p:cNvPr id="1044" name="Freeform 47"/>
                <p:cNvSpPr>
                  <a:spLocks/>
                </p:cNvSpPr>
                <p:nvPr/>
              </p:nvSpPr>
              <p:spPr bwMode="auto">
                <a:xfrm>
                  <a:off x="1251" y="1776"/>
                  <a:ext cx="55" cy="10"/>
                </a:xfrm>
                <a:custGeom>
                  <a:avLst/>
                  <a:gdLst>
                    <a:gd name="T0" fmla="*/ 48 w 55"/>
                    <a:gd name="T1" fmla="*/ 0 h 10"/>
                    <a:gd name="T2" fmla="*/ 54 w 55"/>
                    <a:gd name="T3" fmla="*/ 5 h 10"/>
                    <a:gd name="T4" fmla="*/ 52 w 55"/>
                    <a:gd name="T5" fmla="*/ 9 h 10"/>
                    <a:gd name="T6" fmla="*/ 47 w 55"/>
                    <a:gd name="T7" fmla="*/ 8 h 10"/>
                    <a:gd name="T8" fmla="*/ 33 w 55"/>
                    <a:gd name="T9" fmla="*/ 5 h 10"/>
                    <a:gd name="T10" fmla="*/ 19 w 55"/>
                    <a:gd name="T11" fmla="*/ 5 h 10"/>
                    <a:gd name="T12" fmla="*/ 5 w 55"/>
                    <a:gd name="T13" fmla="*/ 7 h 10"/>
                    <a:gd name="T14" fmla="*/ 0 w 55"/>
                    <a:gd name="T15" fmla="*/ 8 h 10"/>
                    <a:gd name="T16" fmla="*/ 14 w 55"/>
                    <a:gd name="T17" fmla="*/ 2 h 10"/>
                    <a:gd name="T18" fmla="*/ 13 w 55"/>
                    <a:gd name="T19" fmla="*/ 2 h 10"/>
                    <a:gd name="T20" fmla="*/ 22 w 55"/>
                    <a:gd name="T21" fmla="*/ 2 h 10"/>
                    <a:gd name="T22" fmla="*/ 22 w 55"/>
                    <a:gd name="T23" fmla="*/ 0 h 10"/>
                    <a:gd name="T24" fmla="*/ 38 w 55"/>
                    <a:gd name="T25" fmla="*/ 1 h 10"/>
                    <a:gd name="T26" fmla="*/ 48 w 55"/>
                    <a:gd name="T27" fmla="*/ 0 h 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5"/>
                    <a:gd name="T43" fmla="*/ 0 h 10"/>
                    <a:gd name="T44" fmla="*/ 55 w 55"/>
                    <a:gd name="T45" fmla="*/ 10 h 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5" h="10">
                      <a:moveTo>
                        <a:pt x="48" y="0"/>
                      </a:moveTo>
                      <a:lnTo>
                        <a:pt x="54" y="5"/>
                      </a:lnTo>
                      <a:lnTo>
                        <a:pt x="52" y="9"/>
                      </a:lnTo>
                      <a:lnTo>
                        <a:pt x="47" y="8"/>
                      </a:lnTo>
                      <a:lnTo>
                        <a:pt x="33" y="5"/>
                      </a:lnTo>
                      <a:lnTo>
                        <a:pt x="19" y="5"/>
                      </a:lnTo>
                      <a:lnTo>
                        <a:pt x="5" y="7"/>
                      </a:lnTo>
                      <a:lnTo>
                        <a:pt x="0" y="8"/>
                      </a:lnTo>
                      <a:lnTo>
                        <a:pt x="14" y="2"/>
                      </a:lnTo>
                      <a:lnTo>
                        <a:pt x="13" y="2"/>
                      </a:lnTo>
                      <a:lnTo>
                        <a:pt x="22" y="2"/>
                      </a:lnTo>
                      <a:lnTo>
                        <a:pt x="22" y="0"/>
                      </a:lnTo>
                      <a:lnTo>
                        <a:pt x="38" y="1"/>
                      </a:lnTo>
                      <a:lnTo>
                        <a:pt x="48" y="0"/>
                      </a:lnTo>
                    </a:path>
                  </a:pathLst>
                </a:custGeom>
                <a:solidFill>
                  <a:srgbClr val="603000"/>
                </a:solidFill>
                <a:ln w="12700" cap="rnd" cmpd="sng">
                  <a:noFill/>
                  <a:prstDash val="solid"/>
                  <a:round/>
                  <a:headEnd type="none" w="med" len="med"/>
                  <a:tailEnd type="none" w="med" len="med"/>
                </a:ln>
              </p:spPr>
              <p:txBody>
                <a:bodyPr/>
                <a:lstStyle/>
                <a:p>
                  <a:endParaRPr lang="en-US"/>
                </a:p>
              </p:txBody>
            </p:sp>
            <p:sp>
              <p:nvSpPr>
                <p:cNvPr id="1045" name="Freeform 48"/>
                <p:cNvSpPr>
                  <a:spLocks/>
                </p:cNvSpPr>
                <p:nvPr/>
              </p:nvSpPr>
              <p:spPr bwMode="auto">
                <a:xfrm>
                  <a:off x="1351" y="1789"/>
                  <a:ext cx="41" cy="18"/>
                </a:xfrm>
                <a:custGeom>
                  <a:avLst/>
                  <a:gdLst>
                    <a:gd name="T0" fmla="*/ 2 w 41"/>
                    <a:gd name="T1" fmla="*/ 13 h 18"/>
                    <a:gd name="T2" fmla="*/ 6 w 41"/>
                    <a:gd name="T3" fmla="*/ 17 h 18"/>
                    <a:gd name="T4" fmla="*/ 5 w 41"/>
                    <a:gd name="T5" fmla="*/ 10 h 18"/>
                    <a:gd name="T6" fmla="*/ 9 w 41"/>
                    <a:gd name="T7" fmla="*/ 4 h 18"/>
                    <a:gd name="T8" fmla="*/ 16 w 41"/>
                    <a:gd name="T9" fmla="*/ 1 h 18"/>
                    <a:gd name="T10" fmla="*/ 22 w 41"/>
                    <a:gd name="T11" fmla="*/ 1 h 18"/>
                    <a:gd name="T12" fmla="*/ 35 w 41"/>
                    <a:gd name="T13" fmla="*/ 3 h 18"/>
                    <a:gd name="T14" fmla="*/ 40 w 41"/>
                    <a:gd name="T15" fmla="*/ 6 h 18"/>
                    <a:gd name="T16" fmla="*/ 34 w 41"/>
                    <a:gd name="T17" fmla="*/ 1 h 18"/>
                    <a:gd name="T18" fmla="*/ 30 w 41"/>
                    <a:gd name="T19" fmla="*/ 0 h 18"/>
                    <a:gd name="T20" fmla="*/ 22 w 41"/>
                    <a:gd name="T21" fmla="*/ 0 h 18"/>
                    <a:gd name="T22" fmla="*/ 12 w 41"/>
                    <a:gd name="T23" fmla="*/ 0 h 18"/>
                    <a:gd name="T24" fmla="*/ 8 w 41"/>
                    <a:gd name="T25" fmla="*/ 1 h 18"/>
                    <a:gd name="T26" fmla="*/ 3 w 41"/>
                    <a:gd name="T27" fmla="*/ 4 h 18"/>
                    <a:gd name="T28" fmla="*/ 0 w 41"/>
                    <a:gd name="T29" fmla="*/ 7 h 18"/>
                    <a:gd name="T30" fmla="*/ 2 w 41"/>
                    <a:gd name="T31" fmla="*/ 13 h 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1"/>
                    <a:gd name="T49" fmla="*/ 0 h 18"/>
                    <a:gd name="T50" fmla="*/ 41 w 41"/>
                    <a:gd name="T51" fmla="*/ 18 h 1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1" h="18">
                      <a:moveTo>
                        <a:pt x="2" y="13"/>
                      </a:moveTo>
                      <a:lnTo>
                        <a:pt x="6" y="17"/>
                      </a:lnTo>
                      <a:lnTo>
                        <a:pt x="5" y="10"/>
                      </a:lnTo>
                      <a:lnTo>
                        <a:pt x="9" y="4"/>
                      </a:lnTo>
                      <a:lnTo>
                        <a:pt x="16" y="1"/>
                      </a:lnTo>
                      <a:lnTo>
                        <a:pt x="22" y="1"/>
                      </a:lnTo>
                      <a:lnTo>
                        <a:pt x="35" y="3"/>
                      </a:lnTo>
                      <a:lnTo>
                        <a:pt x="40" y="6"/>
                      </a:lnTo>
                      <a:lnTo>
                        <a:pt x="34" y="1"/>
                      </a:lnTo>
                      <a:lnTo>
                        <a:pt x="30" y="0"/>
                      </a:lnTo>
                      <a:lnTo>
                        <a:pt x="22" y="0"/>
                      </a:lnTo>
                      <a:lnTo>
                        <a:pt x="12" y="0"/>
                      </a:lnTo>
                      <a:lnTo>
                        <a:pt x="8" y="1"/>
                      </a:lnTo>
                      <a:lnTo>
                        <a:pt x="3" y="4"/>
                      </a:lnTo>
                      <a:lnTo>
                        <a:pt x="0" y="7"/>
                      </a:lnTo>
                      <a:lnTo>
                        <a:pt x="2" y="13"/>
                      </a:lnTo>
                    </a:path>
                  </a:pathLst>
                </a:custGeom>
                <a:solidFill>
                  <a:srgbClr val="603000"/>
                </a:solidFill>
                <a:ln w="12700" cap="rnd" cmpd="sng">
                  <a:noFill/>
                  <a:prstDash val="solid"/>
                  <a:round/>
                  <a:headEnd type="none" w="med" len="med"/>
                  <a:tailEnd type="none" w="med" len="med"/>
                </a:ln>
              </p:spPr>
              <p:txBody>
                <a:bodyPr/>
                <a:lstStyle/>
                <a:p>
                  <a:endParaRPr lang="en-US"/>
                </a:p>
              </p:txBody>
            </p:sp>
            <p:sp>
              <p:nvSpPr>
                <p:cNvPr id="1046" name="Freeform 49"/>
                <p:cNvSpPr>
                  <a:spLocks/>
                </p:cNvSpPr>
                <p:nvPr/>
              </p:nvSpPr>
              <p:spPr bwMode="auto">
                <a:xfrm>
                  <a:off x="1263" y="1794"/>
                  <a:ext cx="37" cy="6"/>
                </a:xfrm>
                <a:custGeom>
                  <a:avLst/>
                  <a:gdLst>
                    <a:gd name="T0" fmla="*/ 36 w 37"/>
                    <a:gd name="T1" fmla="*/ 1 h 6"/>
                    <a:gd name="T2" fmla="*/ 35 w 37"/>
                    <a:gd name="T3" fmla="*/ 2 h 6"/>
                    <a:gd name="T4" fmla="*/ 30 w 37"/>
                    <a:gd name="T5" fmla="*/ 2 h 6"/>
                    <a:gd name="T6" fmla="*/ 25 w 37"/>
                    <a:gd name="T7" fmla="*/ 1 h 6"/>
                    <a:gd name="T8" fmla="*/ 17 w 37"/>
                    <a:gd name="T9" fmla="*/ 1 h 6"/>
                    <a:gd name="T10" fmla="*/ 11 w 37"/>
                    <a:gd name="T11" fmla="*/ 2 h 6"/>
                    <a:gd name="T12" fmla="*/ 7 w 37"/>
                    <a:gd name="T13" fmla="*/ 3 h 6"/>
                    <a:gd name="T14" fmla="*/ 1 w 37"/>
                    <a:gd name="T15" fmla="*/ 5 h 6"/>
                    <a:gd name="T16" fmla="*/ 0 w 37"/>
                    <a:gd name="T17" fmla="*/ 5 h 6"/>
                    <a:gd name="T18" fmla="*/ 8 w 37"/>
                    <a:gd name="T19" fmla="*/ 2 h 6"/>
                    <a:gd name="T20" fmla="*/ 16 w 37"/>
                    <a:gd name="T21" fmla="*/ 1 h 6"/>
                    <a:gd name="T22" fmla="*/ 27 w 37"/>
                    <a:gd name="T23" fmla="*/ 0 h 6"/>
                    <a:gd name="T24" fmla="*/ 36 w 37"/>
                    <a:gd name="T25" fmla="*/ 1 h 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7"/>
                    <a:gd name="T40" fmla="*/ 0 h 6"/>
                    <a:gd name="T41" fmla="*/ 37 w 37"/>
                    <a:gd name="T42" fmla="*/ 6 h 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7" h="6">
                      <a:moveTo>
                        <a:pt x="36" y="1"/>
                      </a:moveTo>
                      <a:lnTo>
                        <a:pt x="35" y="2"/>
                      </a:lnTo>
                      <a:lnTo>
                        <a:pt x="30" y="2"/>
                      </a:lnTo>
                      <a:lnTo>
                        <a:pt x="25" y="1"/>
                      </a:lnTo>
                      <a:lnTo>
                        <a:pt x="17" y="1"/>
                      </a:lnTo>
                      <a:lnTo>
                        <a:pt x="11" y="2"/>
                      </a:lnTo>
                      <a:lnTo>
                        <a:pt x="7" y="3"/>
                      </a:lnTo>
                      <a:lnTo>
                        <a:pt x="1" y="5"/>
                      </a:lnTo>
                      <a:lnTo>
                        <a:pt x="0" y="5"/>
                      </a:lnTo>
                      <a:lnTo>
                        <a:pt x="8" y="2"/>
                      </a:lnTo>
                      <a:lnTo>
                        <a:pt x="16" y="1"/>
                      </a:lnTo>
                      <a:lnTo>
                        <a:pt x="27" y="0"/>
                      </a:lnTo>
                      <a:lnTo>
                        <a:pt x="36" y="1"/>
                      </a:lnTo>
                    </a:path>
                  </a:pathLst>
                </a:custGeom>
                <a:solidFill>
                  <a:srgbClr val="603000"/>
                </a:solidFill>
                <a:ln w="12700" cap="rnd" cmpd="sng">
                  <a:noFill/>
                  <a:prstDash val="solid"/>
                  <a:round/>
                  <a:headEnd type="none" w="med" len="med"/>
                  <a:tailEnd type="none" w="med" len="med"/>
                </a:ln>
              </p:spPr>
              <p:txBody>
                <a:bodyPr/>
                <a:lstStyle/>
                <a:p>
                  <a:endParaRPr lang="en-US"/>
                </a:p>
              </p:txBody>
            </p:sp>
            <p:sp>
              <p:nvSpPr>
                <p:cNvPr id="1047" name="Freeform 50"/>
                <p:cNvSpPr>
                  <a:spLocks/>
                </p:cNvSpPr>
                <p:nvPr/>
              </p:nvSpPr>
              <p:spPr bwMode="auto">
                <a:xfrm>
                  <a:off x="1303" y="1786"/>
                  <a:ext cx="50" cy="90"/>
                </a:xfrm>
                <a:custGeom>
                  <a:avLst/>
                  <a:gdLst>
                    <a:gd name="T0" fmla="*/ 18 w 50"/>
                    <a:gd name="T1" fmla="*/ 20 h 90"/>
                    <a:gd name="T2" fmla="*/ 18 w 50"/>
                    <a:gd name="T3" fmla="*/ 50 h 90"/>
                    <a:gd name="T4" fmla="*/ 18 w 50"/>
                    <a:gd name="T5" fmla="*/ 62 h 90"/>
                    <a:gd name="T6" fmla="*/ 11 w 50"/>
                    <a:gd name="T7" fmla="*/ 70 h 90"/>
                    <a:gd name="T8" fmla="*/ 16 w 50"/>
                    <a:gd name="T9" fmla="*/ 75 h 90"/>
                    <a:gd name="T10" fmla="*/ 23 w 50"/>
                    <a:gd name="T11" fmla="*/ 78 h 90"/>
                    <a:gd name="T12" fmla="*/ 27 w 50"/>
                    <a:gd name="T13" fmla="*/ 82 h 90"/>
                    <a:gd name="T14" fmla="*/ 35 w 50"/>
                    <a:gd name="T15" fmla="*/ 82 h 90"/>
                    <a:gd name="T16" fmla="*/ 40 w 50"/>
                    <a:gd name="T17" fmla="*/ 81 h 90"/>
                    <a:gd name="T18" fmla="*/ 47 w 50"/>
                    <a:gd name="T19" fmla="*/ 75 h 90"/>
                    <a:gd name="T20" fmla="*/ 49 w 50"/>
                    <a:gd name="T21" fmla="*/ 71 h 90"/>
                    <a:gd name="T22" fmla="*/ 44 w 50"/>
                    <a:gd name="T23" fmla="*/ 81 h 90"/>
                    <a:gd name="T24" fmla="*/ 39 w 50"/>
                    <a:gd name="T25" fmla="*/ 84 h 90"/>
                    <a:gd name="T26" fmla="*/ 36 w 50"/>
                    <a:gd name="T27" fmla="*/ 85 h 90"/>
                    <a:gd name="T28" fmla="*/ 33 w 50"/>
                    <a:gd name="T29" fmla="*/ 88 h 90"/>
                    <a:gd name="T30" fmla="*/ 27 w 50"/>
                    <a:gd name="T31" fmla="*/ 89 h 90"/>
                    <a:gd name="T32" fmla="*/ 23 w 50"/>
                    <a:gd name="T33" fmla="*/ 88 h 90"/>
                    <a:gd name="T34" fmla="*/ 18 w 50"/>
                    <a:gd name="T35" fmla="*/ 85 h 90"/>
                    <a:gd name="T36" fmla="*/ 11 w 50"/>
                    <a:gd name="T37" fmla="*/ 82 h 90"/>
                    <a:gd name="T38" fmla="*/ 8 w 50"/>
                    <a:gd name="T39" fmla="*/ 78 h 90"/>
                    <a:gd name="T40" fmla="*/ 8 w 50"/>
                    <a:gd name="T41" fmla="*/ 71 h 90"/>
                    <a:gd name="T42" fmla="*/ 13 w 50"/>
                    <a:gd name="T43" fmla="*/ 61 h 90"/>
                    <a:gd name="T44" fmla="*/ 14 w 50"/>
                    <a:gd name="T45" fmla="*/ 52 h 90"/>
                    <a:gd name="T46" fmla="*/ 14 w 50"/>
                    <a:gd name="T47" fmla="*/ 39 h 90"/>
                    <a:gd name="T48" fmla="*/ 11 w 50"/>
                    <a:gd name="T49" fmla="*/ 19 h 90"/>
                    <a:gd name="T50" fmla="*/ 7 w 50"/>
                    <a:gd name="T51" fmla="*/ 10 h 90"/>
                    <a:gd name="T52" fmla="*/ 0 w 50"/>
                    <a:gd name="T53" fmla="*/ 0 h 90"/>
                    <a:gd name="T54" fmla="*/ 6 w 50"/>
                    <a:gd name="T55" fmla="*/ 2 h 90"/>
                    <a:gd name="T56" fmla="*/ 11 w 50"/>
                    <a:gd name="T57" fmla="*/ 7 h 90"/>
                    <a:gd name="T58" fmla="*/ 16 w 50"/>
                    <a:gd name="T59" fmla="*/ 13 h 90"/>
                    <a:gd name="T60" fmla="*/ 18 w 50"/>
                    <a:gd name="T61" fmla="*/ 20 h 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0"/>
                    <a:gd name="T94" fmla="*/ 0 h 90"/>
                    <a:gd name="T95" fmla="*/ 50 w 50"/>
                    <a:gd name="T96" fmla="*/ 90 h 9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0" h="90">
                      <a:moveTo>
                        <a:pt x="18" y="20"/>
                      </a:moveTo>
                      <a:lnTo>
                        <a:pt x="18" y="50"/>
                      </a:lnTo>
                      <a:lnTo>
                        <a:pt x="18" y="62"/>
                      </a:lnTo>
                      <a:lnTo>
                        <a:pt x="11" y="70"/>
                      </a:lnTo>
                      <a:lnTo>
                        <a:pt x="16" y="75"/>
                      </a:lnTo>
                      <a:lnTo>
                        <a:pt x="23" y="78"/>
                      </a:lnTo>
                      <a:lnTo>
                        <a:pt x="27" y="82"/>
                      </a:lnTo>
                      <a:lnTo>
                        <a:pt x="35" y="82"/>
                      </a:lnTo>
                      <a:lnTo>
                        <a:pt x="40" y="81"/>
                      </a:lnTo>
                      <a:lnTo>
                        <a:pt x="47" y="75"/>
                      </a:lnTo>
                      <a:lnTo>
                        <a:pt x="49" y="71"/>
                      </a:lnTo>
                      <a:lnTo>
                        <a:pt x="44" y="81"/>
                      </a:lnTo>
                      <a:lnTo>
                        <a:pt x="39" y="84"/>
                      </a:lnTo>
                      <a:lnTo>
                        <a:pt x="36" y="85"/>
                      </a:lnTo>
                      <a:lnTo>
                        <a:pt x="33" y="88"/>
                      </a:lnTo>
                      <a:lnTo>
                        <a:pt x="27" y="89"/>
                      </a:lnTo>
                      <a:lnTo>
                        <a:pt x="23" y="88"/>
                      </a:lnTo>
                      <a:lnTo>
                        <a:pt x="18" y="85"/>
                      </a:lnTo>
                      <a:lnTo>
                        <a:pt x="11" y="82"/>
                      </a:lnTo>
                      <a:lnTo>
                        <a:pt x="8" y="78"/>
                      </a:lnTo>
                      <a:lnTo>
                        <a:pt x="8" y="71"/>
                      </a:lnTo>
                      <a:lnTo>
                        <a:pt x="13" y="61"/>
                      </a:lnTo>
                      <a:lnTo>
                        <a:pt x="14" y="52"/>
                      </a:lnTo>
                      <a:lnTo>
                        <a:pt x="14" y="39"/>
                      </a:lnTo>
                      <a:lnTo>
                        <a:pt x="11" y="19"/>
                      </a:lnTo>
                      <a:lnTo>
                        <a:pt x="7" y="10"/>
                      </a:lnTo>
                      <a:lnTo>
                        <a:pt x="0" y="0"/>
                      </a:lnTo>
                      <a:lnTo>
                        <a:pt x="6" y="2"/>
                      </a:lnTo>
                      <a:lnTo>
                        <a:pt x="11" y="7"/>
                      </a:lnTo>
                      <a:lnTo>
                        <a:pt x="16" y="13"/>
                      </a:lnTo>
                      <a:lnTo>
                        <a:pt x="18" y="20"/>
                      </a:lnTo>
                    </a:path>
                  </a:pathLst>
                </a:custGeom>
                <a:solidFill>
                  <a:srgbClr val="603000"/>
                </a:solidFill>
                <a:ln w="12700" cap="rnd" cmpd="sng">
                  <a:noFill/>
                  <a:prstDash val="solid"/>
                  <a:round/>
                  <a:headEnd type="none" w="med" len="med"/>
                  <a:tailEnd type="none" w="med" len="med"/>
                </a:ln>
              </p:spPr>
              <p:txBody>
                <a:bodyPr/>
                <a:lstStyle/>
                <a:p>
                  <a:endParaRPr lang="en-US"/>
                </a:p>
              </p:txBody>
            </p:sp>
            <p:sp>
              <p:nvSpPr>
                <p:cNvPr id="1048" name="Freeform 51"/>
                <p:cNvSpPr>
                  <a:spLocks/>
                </p:cNvSpPr>
                <p:nvPr/>
              </p:nvSpPr>
              <p:spPr bwMode="auto">
                <a:xfrm>
                  <a:off x="1300" y="1888"/>
                  <a:ext cx="74" cy="9"/>
                </a:xfrm>
                <a:custGeom>
                  <a:avLst/>
                  <a:gdLst>
                    <a:gd name="T0" fmla="*/ 38 w 74"/>
                    <a:gd name="T1" fmla="*/ 3 h 9"/>
                    <a:gd name="T2" fmla="*/ 30 w 74"/>
                    <a:gd name="T3" fmla="*/ 1 h 9"/>
                    <a:gd name="T4" fmla="*/ 23 w 74"/>
                    <a:gd name="T5" fmla="*/ 3 h 9"/>
                    <a:gd name="T6" fmla="*/ 13 w 74"/>
                    <a:gd name="T7" fmla="*/ 5 h 9"/>
                    <a:gd name="T8" fmla="*/ 5 w 74"/>
                    <a:gd name="T9" fmla="*/ 5 h 9"/>
                    <a:gd name="T10" fmla="*/ 2 w 74"/>
                    <a:gd name="T11" fmla="*/ 4 h 9"/>
                    <a:gd name="T12" fmla="*/ 0 w 74"/>
                    <a:gd name="T13" fmla="*/ 6 h 9"/>
                    <a:gd name="T14" fmla="*/ 2 w 74"/>
                    <a:gd name="T15" fmla="*/ 8 h 9"/>
                    <a:gd name="T16" fmla="*/ 5 w 74"/>
                    <a:gd name="T17" fmla="*/ 7 h 9"/>
                    <a:gd name="T18" fmla="*/ 18 w 74"/>
                    <a:gd name="T19" fmla="*/ 5 h 9"/>
                    <a:gd name="T20" fmla="*/ 30 w 74"/>
                    <a:gd name="T21" fmla="*/ 4 h 9"/>
                    <a:gd name="T22" fmla="*/ 38 w 74"/>
                    <a:gd name="T23" fmla="*/ 5 h 9"/>
                    <a:gd name="T24" fmla="*/ 46 w 74"/>
                    <a:gd name="T25" fmla="*/ 3 h 9"/>
                    <a:gd name="T26" fmla="*/ 62 w 74"/>
                    <a:gd name="T27" fmla="*/ 5 h 9"/>
                    <a:gd name="T28" fmla="*/ 68 w 74"/>
                    <a:gd name="T29" fmla="*/ 5 h 9"/>
                    <a:gd name="T30" fmla="*/ 73 w 74"/>
                    <a:gd name="T31" fmla="*/ 3 h 9"/>
                    <a:gd name="T32" fmla="*/ 68 w 74"/>
                    <a:gd name="T33" fmla="*/ 2 h 9"/>
                    <a:gd name="T34" fmla="*/ 62 w 74"/>
                    <a:gd name="T35" fmla="*/ 2 h 9"/>
                    <a:gd name="T36" fmla="*/ 55 w 74"/>
                    <a:gd name="T37" fmla="*/ 3 h 9"/>
                    <a:gd name="T38" fmla="*/ 44 w 74"/>
                    <a:gd name="T39" fmla="*/ 0 h 9"/>
                    <a:gd name="T40" fmla="*/ 38 w 74"/>
                    <a:gd name="T41" fmla="*/ 3 h 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4"/>
                    <a:gd name="T64" fmla="*/ 0 h 9"/>
                    <a:gd name="T65" fmla="*/ 74 w 74"/>
                    <a:gd name="T66" fmla="*/ 9 h 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4" h="9">
                      <a:moveTo>
                        <a:pt x="38" y="3"/>
                      </a:moveTo>
                      <a:lnTo>
                        <a:pt x="30" y="1"/>
                      </a:lnTo>
                      <a:lnTo>
                        <a:pt x="23" y="3"/>
                      </a:lnTo>
                      <a:lnTo>
                        <a:pt x="13" y="5"/>
                      </a:lnTo>
                      <a:lnTo>
                        <a:pt x="5" y="5"/>
                      </a:lnTo>
                      <a:lnTo>
                        <a:pt x="2" y="4"/>
                      </a:lnTo>
                      <a:lnTo>
                        <a:pt x="0" y="6"/>
                      </a:lnTo>
                      <a:lnTo>
                        <a:pt x="2" y="8"/>
                      </a:lnTo>
                      <a:lnTo>
                        <a:pt x="5" y="7"/>
                      </a:lnTo>
                      <a:lnTo>
                        <a:pt x="18" y="5"/>
                      </a:lnTo>
                      <a:lnTo>
                        <a:pt x="30" y="4"/>
                      </a:lnTo>
                      <a:lnTo>
                        <a:pt x="38" y="5"/>
                      </a:lnTo>
                      <a:lnTo>
                        <a:pt x="46" y="3"/>
                      </a:lnTo>
                      <a:lnTo>
                        <a:pt x="62" y="5"/>
                      </a:lnTo>
                      <a:lnTo>
                        <a:pt x="68" y="5"/>
                      </a:lnTo>
                      <a:lnTo>
                        <a:pt x="73" y="3"/>
                      </a:lnTo>
                      <a:lnTo>
                        <a:pt x="68" y="2"/>
                      </a:lnTo>
                      <a:lnTo>
                        <a:pt x="62" y="2"/>
                      </a:lnTo>
                      <a:lnTo>
                        <a:pt x="55" y="3"/>
                      </a:lnTo>
                      <a:lnTo>
                        <a:pt x="44" y="0"/>
                      </a:lnTo>
                      <a:lnTo>
                        <a:pt x="38" y="3"/>
                      </a:lnTo>
                    </a:path>
                  </a:pathLst>
                </a:custGeom>
                <a:solidFill>
                  <a:srgbClr val="603000"/>
                </a:solidFill>
                <a:ln w="12700" cap="rnd" cmpd="sng">
                  <a:noFill/>
                  <a:prstDash val="solid"/>
                  <a:round/>
                  <a:headEnd type="none" w="med" len="med"/>
                  <a:tailEnd type="none" w="med" len="med"/>
                </a:ln>
              </p:spPr>
              <p:txBody>
                <a:bodyPr/>
                <a:lstStyle/>
                <a:p>
                  <a:endParaRPr lang="en-US"/>
                </a:p>
              </p:txBody>
            </p:sp>
            <p:sp>
              <p:nvSpPr>
                <p:cNvPr id="1049" name="Freeform 52"/>
                <p:cNvSpPr>
                  <a:spLocks/>
                </p:cNvSpPr>
                <p:nvPr/>
              </p:nvSpPr>
              <p:spPr bwMode="auto">
                <a:xfrm>
                  <a:off x="1320" y="1906"/>
                  <a:ext cx="36" cy="2"/>
                </a:xfrm>
                <a:custGeom>
                  <a:avLst/>
                  <a:gdLst>
                    <a:gd name="T0" fmla="*/ 10 w 36"/>
                    <a:gd name="T1" fmla="*/ 1 h 2"/>
                    <a:gd name="T2" fmla="*/ 20 w 36"/>
                    <a:gd name="T3" fmla="*/ 1 h 2"/>
                    <a:gd name="T4" fmla="*/ 35 w 36"/>
                    <a:gd name="T5" fmla="*/ 1 h 2"/>
                    <a:gd name="T6" fmla="*/ 30 w 36"/>
                    <a:gd name="T7" fmla="*/ 0 h 2"/>
                    <a:gd name="T8" fmla="*/ 22 w 36"/>
                    <a:gd name="T9" fmla="*/ 0 h 2"/>
                    <a:gd name="T10" fmla="*/ 10 w 36"/>
                    <a:gd name="T11" fmla="*/ 0 h 2"/>
                    <a:gd name="T12" fmla="*/ 2 w 36"/>
                    <a:gd name="T13" fmla="*/ 0 h 2"/>
                    <a:gd name="T14" fmla="*/ 0 w 36"/>
                    <a:gd name="T15" fmla="*/ 1 h 2"/>
                    <a:gd name="T16" fmla="*/ 10 w 36"/>
                    <a:gd name="T17" fmla="*/ 1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
                    <a:gd name="T28" fmla="*/ 0 h 2"/>
                    <a:gd name="T29" fmla="*/ 36 w 36"/>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 h="2">
                      <a:moveTo>
                        <a:pt x="10" y="1"/>
                      </a:moveTo>
                      <a:lnTo>
                        <a:pt x="20" y="1"/>
                      </a:lnTo>
                      <a:lnTo>
                        <a:pt x="35" y="1"/>
                      </a:lnTo>
                      <a:lnTo>
                        <a:pt x="30" y="0"/>
                      </a:lnTo>
                      <a:lnTo>
                        <a:pt x="22" y="0"/>
                      </a:lnTo>
                      <a:lnTo>
                        <a:pt x="10" y="0"/>
                      </a:lnTo>
                      <a:lnTo>
                        <a:pt x="2" y="0"/>
                      </a:lnTo>
                      <a:lnTo>
                        <a:pt x="0" y="1"/>
                      </a:lnTo>
                      <a:lnTo>
                        <a:pt x="10" y="1"/>
                      </a:lnTo>
                    </a:path>
                  </a:pathLst>
                </a:custGeom>
                <a:solidFill>
                  <a:srgbClr val="603000"/>
                </a:solidFill>
                <a:ln w="12700" cap="rnd" cmpd="sng">
                  <a:noFill/>
                  <a:prstDash val="solid"/>
                  <a:round/>
                  <a:headEnd type="none" w="med" len="med"/>
                  <a:tailEnd type="none" w="med" len="med"/>
                </a:ln>
              </p:spPr>
              <p:txBody>
                <a:bodyPr/>
                <a:lstStyle/>
                <a:p>
                  <a:endParaRPr lang="en-US"/>
                </a:p>
              </p:txBody>
            </p:sp>
            <p:sp>
              <p:nvSpPr>
                <p:cNvPr id="1050" name="Freeform 53"/>
                <p:cNvSpPr>
                  <a:spLocks/>
                </p:cNvSpPr>
                <p:nvPr/>
              </p:nvSpPr>
              <p:spPr bwMode="auto">
                <a:xfrm>
                  <a:off x="1229" y="1828"/>
                  <a:ext cx="7" cy="33"/>
                </a:xfrm>
                <a:custGeom>
                  <a:avLst/>
                  <a:gdLst>
                    <a:gd name="T0" fmla="*/ 2 w 7"/>
                    <a:gd name="T1" fmla="*/ 0 h 33"/>
                    <a:gd name="T2" fmla="*/ 2 w 7"/>
                    <a:gd name="T3" fmla="*/ 13 h 33"/>
                    <a:gd name="T4" fmla="*/ 6 w 7"/>
                    <a:gd name="T5" fmla="*/ 20 h 33"/>
                    <a:gd name="T6" fmla="*/ 5 w 7"/>
                    <a:gd name="T7" fmla="*/ 32 h 33"/>
                    <a:gd name="T8" fmla="*/ 0 w 7"/>
                    <a:gd name="T9" fmla="*/ 18 h 33"/>
                    <a:gd name="T10" fmla="*/ 0 w 7"/>
                    <a:gd name="T11" fmla="*/ 10 h 33"/>
                    <a:gd name="T12" fmla="*/ 2 w 7"/>
                    <a:gd name="T13" fmla="*/ 0 h 33"/>
                    <a:gd name="T14" fmla="*/ 0 60000 65536"/>
                    <a:gd name="T15" fmla="*/ 0 60000 65536"/>
                    <a:gd name="T16" fmla="*/ 0 60000 65536"/>
                    <a:gd name="T17" fmla="*/ 0 60000 65536"/>
                    <a:gd name="T18" fmla="*/ 0 60000 65536"/>
                    <a:gd name="T19" fmla="*/ 0 60000 65536"/>
                    <a:gd name="T20" fmla="*/ 0 60000 65536"/>
                    <a:gd name="T21" fmla="*/ 0 w 7"/>
                    <a:gd name="T22" fmla="*/ 0 h 33"/>
                    <a:gd name="T23" fmla="*/ 7 w 7"/>
                    <a:gd name="T24" fmla="*/ 33 h 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33">
                      <a:moveTo>
                        <a:pt x="2" y="0"/>
                      </a:moveTo>
                      <a:lnTo>
                        <a:pt x="2" y="13"/>
                      </a:lnTo>
                      <a:lnTo>
                        <a:pt x="6" y="20"/>
                      </a:lnTo>
                      <a:lnTo>
                        <a:pt x="5" y="32"/>
                      </a:lnTo>
                      <a:lnTo>
                        <a:pt x="0" y="18"/>
                      </a:lnTo>
                      <a:lnTo>
                        <a:pt x="0" y="10"/>
                      </a:lnTo>
                      <a:lnTo>
                        <a:pt x="2" y="0"/>
                      </a:lnTo>
                    </a:path>
                  </a:pathLst>
                </a:custGeom>
                <a:solidFill>
                  <a:srgbClr val="603000"/>
                </a:solidFill>
                <a:ln w="12700" cap="rnd" cmpd="sng">
                  <a:noFill/>
                  <a:prstDash val="solid"/>
                  <a:round/>
                  <a:headEnd type="none" w="med" len="med"/>
                  <a:tailEnd type="none" w="med" len="med"/>
                </a:ln>
              </p:spPr>
              <p:txBody>
                <a:bodyPr/>
                <a:lstStyle/>
                <a:p>
                  <a:endParaRPr lang="en-US"/>
                </a:p>
              </p:txBody>
            </p:sp>
            <p:sp>
              <p:nvSpPr>
                <p:cNvPr id="1051" name="Freeform 54"/>
                <p:cNvSpPr>
                  <a:spLocks/>
                </p:cNvSpPr>
                <p:nvPr/>
              </p:nvSpPr>
              <p:spPr bwMode="auto">
                <a:xfrm>
                  <a:off x="1409" y="1808"/>
                  <a:ext cx="4" cy="50"/>
                </a:xfrm>
                <a:custGeom>
                  <a:avLst/>
                  <a:gdLst>
                    <a:gd name="T0" fmla="*/ 1 w 4"/>
                    <a:gd name="T1" fmla="*/ 0 h 50"/>
                    <a:gd name="T2" fmla="*/ 2 w 4"/>
                    <a:gd name="T3" fmla="*/ 14 h 50"/>
                    <a:gd name="T4" fmla="*/ 1 w 4"/>
                    <a:gd name="T5" fmla="*/ 30 h 50"/>
                    <a:gd name="T6" fmla="*/ 0 w 4"/>
                    <a:gd name="T7" fmla="*/ 49 h 50"/>
                    <a:gd name="T8" fmla="*/ 3 w 4"/>
                    <a:gd name="T9" fmla="*/ 31 h 50"/>
                    <a:gd name="T10" fmla="*/ 3 w 4"/>
                    <a:gd name="T11" fmla="*/ 23 h 50"/>
                    <a:gd name="T12" fmla="*/ 1 w 4"/>
                    <a:gd name="T13" fmla="*/ 0 h 50"/>
                    <a:gd name="T14" fmla="*/ 0 60000 65536"/>
                    <a:gd name="T15" fmla="*/ 0 60000 65536"/>
                    <a:gd name="T16" fmla="*/ 0 60000 65536"/>
                    <a:gd name="T17" fmla="*/ 0 60000 65536"/>
                    <a:gd name="T18" fmla="*/ 0 60000 65536"/>
                    <a:gd name="T19" fmla="*/ 0 60000 65536"/>
                    <a:gd name="T20" fmla="*/ 0 60000 65536"/>
                    <a:gd name="T21" fmla="*/ 0 w 4"/>
                    <a:gd name="T22" fmla="*/ 0 h 50"/>
                    <a:gd name="T23" fmla="*/ 4 w 4"/>
                    <a:gd name="T24" fmla="*/ 50 h 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50">
                      <a:moveTo>
                        <a:pt x="1" y="0"/>
                      </a:moveTo>
                      <a:lnTo>
                        <a:pt x="2" y="14"/>
                      </a:lnTo>
                      <a:lnTo>
                        <a:pt x="1" y="30"/>
                      </a:lnTo>
                      <a:lnTo>
                        <a:pt x="0" y="49"/>
                      </a:lnTo>
                      <a:lnTo>
                        <a:pt x="3" y="31"/>
                      </a:lnTo>
                      <a:lnTo>
                        <a:pt x="3" y="23"/>
                      </a:lnTo>
                      <a:lnTo>
                        <a:pt x="1" y="0"/>
                      </a:lnTo>
                    </a:path>
                  </a:pathLst>
                </a:custGeom>
                <a:solidFill>
                  <a:srgbClr val="603000"/>
                </a:solidFill>
                <a:ln w="12700" cap="rnd" cmpd="sng">
                  <a:noFill/>
                  <a:prstDash val="solid"/>
                  <a:round/>
                  <a:headEnd type="none" w="med" len="med"/>
                  <a:tailEnd type="none" w="med" len="med"/>
                </a:ln>
              </p:spPr>
              <p:txBody>
                <a:bodyPr/>
                <a:lstStyle/>
                <a:p>
                  <a:endParaRPr lang="en-US"/>
                </a:p>
              </p:txBody>
            </p:sp>
            <p:sp>
              <p:nvSpPr>
                <p:cNvPr id="1052" name="Freeform 55"/>
                <p:cNvSpPr>
                  <a:spLocks/>
                </p:cNvSpPr>
                <p:nvPr/>
              </p:nvSpPr>
              <p:spPr bwMode="auto">
                <a:xfrm>
                  <a:off x="1239" y="1883"/>
                  <a:ext cx="133" cy="77"/>
                </a:xfrm>
                <a:custGeom>
                  <a:avLst/>
                  <a:gdLst>
                    <a:gd name="T0" fmla="*/ 9 w 133"/>
                    <a:gd name="T1" fmla="*/ 3 h 77"/>
                    <a:gd name="T2" fmla="*/ 14 w 133"/>
                    <a:gd name="T3" fmla="*/ 19 h 77"/>
                    <a:gd name="T4" fmla="*/ 21 w 133"/>
                    <a:gd name="T5" fmla="*/ 34 h 77"/>
                    <a:gd name="T6" fmla="*/ 30 w 133"/>
                    <a:gd name="T7" fmla="*/ 45 h 77"/>
                    <a:gd name="T8" fmla="*/ 42 w 133"/>
                    <a:gd name="T9" fmla="*/ 56 h 77"/>
                    <a:gd name="T10" fmla="*/ 57 w 133"/>
                    <a:gd name="T11" fmla="*/ 64 h 77"/>
                    <a:gd name="T12" fmla="*/ 70 w 133"/>
                    <a:gd name="T13" fmla="*/ 67 h 77"/>
                    <a:gd name="T14" fmla="*/ 87 w 133"/>
                    <a:gd name="T15" fmla="*/ 70 h 77"/>
                    <a:gd name="T16" fmla="*/ 101 w 133"/>
                    <a:gd name="T17" fmla="*/ 69 h 77"/>
                    <a:gd name="T18" fmla="*/ 110 w 133"/>
                    <a:gd name="T19" fmla="*/ 68 h 77"/>
                    <a:gd name="T20" fmla="*/ 121 w 133"/>
                    <a:gd name="T21" fmla="*/ 61 h 77"/>
                    <a:gd name="T22" fmla="*/ 132 w 133"/>
                    <a:gd name="T23" fmla="*/ 54 h 77"/>
                    <a:gd name="T24" fmla="*/ 131 w 133"/>
                    <a:gd name="T25" fmla="*/ 59 h 77"/>
                    <a:gd name="T26" fmla="*/ 118 w 133"/>
                    <a:gd name="T27" fmla="*/ 69 h 77"/>
                    <a:gd name="T28" fmla="*/ 104 w 133"/>
                    <a:gd name="T29" fmla="*/ 73 h 77"/>
                    <a:gd name="T30" fmla="*/ 84 w 133"/>
                    <a:gd name="T31" fmla="*/ 76 h 77"/>
                    <a:gd name="T32" fmla="*/ 54 w 133"/>
                    <a:gd name="T33" fmla="*/ 70 h 77"/>
                    <a:gd name="T34" fmla="*/ 28 w 133"/>
                    <a:gd name="T35" fmla="*/ 61 h 77"/>
                    <a:gd name="T36" fmla="*/ 17 w 133"/>
                    <a:gd name="T37" fmla="*/ 51 h 77"/>
                    <a:gd name="T38" fmla="*/ 6 w 133"/>
                    <a:gd name="T39" fmla="*/ 35 h 77"/>
                    <a:gd name="T40" fmla="*/ 1 w 133"/>
                    <a:gd name="T41" fmla="*/ 23 h 77"/>
                    <a:gd name="T42" fmla="*/ 0 w 133"/>
                    <a:gd name="T43" fmla="*/ 10 h 77"/>
                    <a:gd name="T44" fmla="*/ 0 w 133"/>
                    <a:gd name="T45" fmla="*/ 0 h 77"/>
                    <a:gd name="T46" fmla="*/ 9 w 133"/>
                    <a:gd name="T47" fmla="*/ 3 h 7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33"/>
                    <a:gd name="T73" fmla="*/ 0 h 77"/>
                    <a:gd name="T74" fmla="*/ 133 w 133"/>
                    <a:gd name="T75" fmla="*/ 77 h 7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33" h="77">
                      <a:moveTo>
                        <a:pt x="9" y="3"/>
                      </a:moveTo>
                      <a:lnTo>
                        <a:pt x="14" y="19"/>
                      </a:lnTo>
                      <a:lnTo>
                        <a:pt x="21" y="34"/>
                      </a:lnTo>
                      <a:lnTo>
                        <a:pt x="30" y="45"/>
                      </a:lnTo>
                      <a:lnTo>
                        <a:pt x="42" y="56"/>
                      </a:lnTo>
                      <a:lnTo>
                        <a:pt x="57" y="64"/>
                      </a:lnTo>
                      <a:lnTo>
                        <a:pt x="70" y="67"/>
                      </a:lnTo>
                      <a:lnTo>
                        <a:pt x="87" y="70"/>
                      </a:lnTo>
                      <a:lnTo>
                        <a:pt x="101" y="69"/>
                      </a:lnTo>
                      <a:lnTo>
                        <a:pt x="110" y="68"/>
                      </a:lnTo>
                      <a:lnTo>
                        <a:pt x="121" y="61"/>
                      </a:lnTo>
                      <a:lnTo>
                        <a:pt x="132" y="54"/>
                      </a:lnTo>
                      <a:lnTo>
                        <a:pt x="131" y="59"/>
                      </a:lnTo>
                      <a:lnTo>
                        <a:pt x="118" y="69"/>
                      </a:lnTo>
                      <a:lnTo>
                        <a:pt x="104" y="73"/>
                      </a:lnTo>
                      <a:lnTo>
                        <a:pt x="84" y="76"/>
                      </a:lnTo>
                      <a:lnTo>
                        <a:pt x="54" y="70"/>
                      </a:lnTo>
                      <a:lnTo>
                        <a:pt x="28" y="61"/>
                      </a:lnTo>
                      <a:lnTo>
                        <a:pt x="17" y="51"/>
                      </a:lnTo>
                      <a:lnTo>
                        <a:pt x="6" y="35"/>
                      </a:lnTo>
                      <a:lnTo>
                        <a:pt x="1" y="23"/>
                      </a:lnTo>
                      <a:lnTo>
                        <a:pt x="0" y="10"/>
                      </a:lnTo>
                      <a:lnTo>
                        <a:pt x="0" y="0"/>
                      </a:lnTo>
                      <a:lnTo>
                        <a:pt x="9" y="3"/>
                      </a:lnTo>
                    </a:path>
                  </a:pathLst>
                </a:custGeom>
                <a:solidFill>
                  <a:srgbClr val="603000"/>
                </a:solidFill>
                <a:ln w="12700" cap="rnd" cmpd="sng">
                  <a:noFill/>
                  <a:prstDash val="solid"/>
                  <a:round/>
                  <a:headEnd type="none" w="med" len="med"/>
                  <a:tailEnd type="none" w="med" len="med"/>
                </a:ln>
              </p:spPr>
              <p:txBody>
                <a:bodyPr/>
                <a:lstStyle/>
                <a:p>
                  <a:endParaRPr lang="en-US"/>
                </a:p>
              </p:txBody>
            </p:sp>
            <p:sp>
              <p:nvSpPr>
                <p:cNvPr id="1053" name="Freeform 56"/>
                <p:cNvSpPr>
                  <a:spLocks/>
                </p:cNvSpPr>
                <p:nvPr/>
              </p:nvSpPr>
              <p:spPr bwMode="auto">
                <a:xfrm>
                  <a:off x="1353" y="1852"/>
                  <a:ext cx="3" cy="5"/>
                </a:xfrm>
                <a:custGeom>
                  <a:avLst/>
                  <a:gdLst>
                    <a:gd name="T0" fmla="*/ 2 w 3"/>
                    <a:gd name="T1" fmla="*/ 0 h 5"/>
                    <a:gd name="T2" fmla="*/ 0 w 3"/>
                    <a:gd name="T3" fmla="*/ 2 h 5"/>
                    <a:gd name="T4" fmla="*/ 1 w 3"/>
                    <a:gd name="T5" fmla="*/ 4 h 5"/>
                    <a:gd name="T6" fmla="*/ 2 w 3"/>
                    <a:gd name="T7" fmla="*/ 0 h 5"/>
                    <a:gd name="T8" fmla="*/ 0 60000 65536"/>
                    <a:gd name="T9" fmla="*/ 0 60000 65536"/>
                    <a:gd name="T10" fmla="*/ 0 60000 65536"/>
                    <a:gd name="T11" fmla="*/ 0 60000 65536"/>
                    <a:gd name="T12" fmla="*/ 0 w 3"/>
                    <a:gd name="T13" fmla="*/ 0 h 5"/>
                    <a:gd name="T14" fmla="*/ 3 w 3"/>
                    <a:gd name="T15" fmla="*/ 5 h 5"/>
                  </a:gdLst>
                  <a:ahLst/>
                  <a:cxnLst>
                    <a:cxn ang="T8">
                      <a:pos x="T0" y="T1"/>
                    </a:cxn>
                    <a:cxn ang="T9">
                      <a:pos x="T2" y="T3"/>
                    </a:cxn>
                    <a:cxn ang="T10">
                      <a:pos x="T4" y="T5"/>
                    </a:cxn>
                    <a:cxn ang="T11">
                      <a:pos x="T6" y="T7"/>
                    </a:cxn>
                  </a:cxnLst>
                  <a:rect l="T12" t="T13" r="T14" b="T15"/>
                  <a:pathLst>
                    <a:path w="3" h="5">
                      <a:moveTo>
                        <a:pt x="2" y="0"/>
                      </a:moveTo>
                      <a:lnTo>
                        <a:pt x="0" y="2"/>
                      </a:lnTo>
                      <a:lnTo>
                        <a:pt x="1" y="4"/>
                      </a:lnTo>
                      <a:lnTo>
                        <a:pt x="2" y="0"/>
                      </a:lnTo>
                    </a:path>
                  </a:pathLst>
                </a:custGeom>
                <a:solidFill>
                  <a:srgbClr val="603000"/>
                </a:solidFill>
                <a:ln w="12700" cap="rnd" cmpd="sng">
                  <a:noFill/>
                  <a:prstDash val="solid"/>
                  <a:round/>
                  <a:headEnd type="none" w="med" len="med"/>
                  <a:tailEnd type="none" w="med" len="med"/>
                </a:ln>
              </p:spPr>
              <p:txBody>
                <a:bodyPr/>
                <a:lstStyle/>
                <a:p>
                  <a:endParaRPr lang="en-US"/>
                </a:p>
              </p:txBody>
            </p:sp>
            <p:sp>
              <p:nvSpPr>
                <p:cNvPr id="1054" name="Freeform 57"/>
                <p:cNvSpPr>
                  <a:spLocks/>
                </p:cNvSpPr>
                <p:nvPr/>
              </p:nvSpPr>
              <p:spPr bwMode="auto">
                <a:xfrm>
                  <a:off x="1271" y="1804"/>
                  <a:ext cx="2" cy="4"/>
                </a:xfrm>
                <a:custGeom>
                  <a:avLst/>
                  <a:gdLst>
                    <a:gd name="T0" fmla="*/ 0 w 2"/>
                    <a:gd name="T1" fmla="*/ 0 h 4"/>
                    <a:gd name="T2" fmla="*/ 1 w 2"/>
                    <a:gd name="T3" fmla="*/ 1 h 4"/>
                    <a:gd name="T4" fmla="*/ 0 w 2"/>
                    <a:gd name="T5" fmla="*/ 3 h 4"/>
                    <a:gd name="T6" fmla="*/ 0 w 2"/>
                    <a:gd name="T7" fmla="*/ 0 h 4"/>
                    <a:gd name="T8" fmla="*/ 0 60000 65536"/>
                    <a:gd name="T9" fmla="*/ 0 60000 65536"/>
                    <a:gd name="T10" fmla="*/ 0 60000 65536"/>
                    <a:gd name="T11" fmla="*/ 0 60000 65536"/>
                    <a:gd name="T12" fmla="*/ 0 w 2"/>
                    <a:gd name="T13" fmla="*/ 0 h 4"/>
                    <a:gd name="T14" fmla="*/ 2 w 2"/>
                    <a:gd name="T15" fmla="*/ 4 h 4"/>
                  </a:gdLst>
                  <a:ahLst/>
                  <a:cxnLst>
                    <a:cxn ang="T8">
                      <a:pos x="T0" y="T1"/>
                    </a:cxn>
                    <a:cxn ang="T9">
                      <a:pos x="T2" y="T3"/>
                    </a:cxn>
                    <a:cxn ang="T10">
                      <a:pos x="T4" y="T5"/>
                    </a:cxn>
                    <a:cxn ang="T11">
                      <a:pos x="T6" y="T7"/>
                    </a:cxn>
                  </a:cxnLst>
                  <a:rect l="T12" t="T13" r="T14" b="T15"/>
                  <a:pathLst>
                    <a:path w="2" h="4">
                      <a:moveTo>
                        <a:pt x="0" y="0"/>
                      </a:moveTo>
                      <a:lnTo>
                        <a:pt x="1" y="1"/>
                      </a:lnTo>
                      <a:lnTo>
                        <a:pt x="0" y="3"/>
                      </a:lnTo>
                      <a:lnTo>
                        <a:pt x="0" y="0"/>
                      </a:lnTo>
                    </a:path>
                  </a:pathLst>
                </a:custGeom>
                <a:solidFill>
                  <a:srgbClr val="FFC080"/>
                </a:solidFill>
                <a:ln w="12700" cap="rnd" cmpd="sng">
                  <a:noFill/>
                  <a:prstDash val="solid"/>
                  <a:round/>
                  <a:headEnd type="none" w="med" len="med"/>
                  <a:tailEnd type="none" w="med" len="med"/>
                </a:ln>
              </p:spPr>
              <p:txBody>
                <a:bodyPr/>
                <a:lstStyle/>
                <a:p>
                  <a:endParaRPr lang="en-US"/>
                </a:p>
              </p:txBody>
            </p:sp>
            <p:sp>
              <p:nvSpPr>
                <p:cNvPr id="1055" name="Freeform 58"/>
                <p:cNvSpPr>
                  <a:spLocks/>
                </p:cNvSpPr>
                <p:nvPr/>
              </p:nvSpPr>
              <p:spPr bwMode="auto">
                <a:xfrm>
                  <a:off x="1293" y="1804"/>
                  <a:ext cx="1" cy="1"/>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lnTo>
                        <a:pt x="0" y="0"/>
                      </a:lnTo>
                    </a:path>
                  </a:pathLst>
                </a:custGeom>
                <a:solidFill>
                  <a:srgbClr val="FFC080"/>
                </a:solidFill>
                <a:ln w="12700" cap="rnd" cmpd="sng">
                  <a:noFill/>
                  <a:prstDash val="solid"/>
                  <a:round/>
                  <a:headEnd type="none" w="med" len="med"/>
                  <a:tailEnd type="none" w="med" len="med"/>
                </a:ln>
              </p:spPr>
              <p:txBody>
                <a:bodyPr/>
                <a:lstStyle/>
                <a:p>
                  <a:endParaRPr lang="en-US"/>
                </a:p>
              </p:txBody>
            </p:sp>
            <p:sp>
              <p:nvSpPr>
                <p:cNvPr id="1056" name="Freeform 59"/>
                <p:cNvSpPr>
                  <a:spLocks/>
                </p:cNvSpPr>
                <p:nvPr/>
              </p:nvSpPr>
              <p:spPr bwMode="auto">
                <a:xfrm>
                  <a:off x="1359" y="1797"/>
                  <a:ext cx="2" cy="3"/>
                </a:xfrm>
                <a:custGeom>
                  <a:avLst/>
                  <a:gdLst>
                    <a:gd name="T0" fmla="*/ 0 w 2"/>
                    <a:gd name="T1" fmla="*/ 0 h 3"/>
                    <a:gd name="T2" fmla="*/ 1 w 2"/>
                    <a:gd name="T3" fmla="*/ 1 h 3"/>
                    <a:gd name="T4" fmla="*/ 0 w 2"/>
                    <a:gd name="T5" fmla="*/ 2 h 3"/>
                    <a:gd name="T6" fmla="*/ 0 w 2"/>
                    <a:gd name="T7" fmla="*/ 0 h 3"/>
                    <a:gd name="T8" fmla="*/ 0 60000 65536"/>
                    <a:gd name="T9" fmla="*/ 0 60000 65536"/>
                    <a:gd name="T10" fmla="*/ 0 60000 65536"/>
                    <a:gd name="T11" fmla="*/ 0 60000 65536"/>
                    <a:gd name="T12" fmla="*/ 0 w 2"/>
                    <a:gd name="T13" fmla="*/ 0 h 3"/>
                    <a:gd name="T14" fmla="*/ 2 w 2"/>
                    <a:gd name="T15" fmla="*/ 3 h 3"/>
                  </a:gdLst>
                  <a:ahLst/>
                  <a:cxnLst>
                    <a:cxn ang="T8">
                      <a:pos x="T0" y="T1"/>
                    </a:cxn>
                    <a:cxn ang="T9">
                      <a:pos x="T2" y="T3"/>
                    </a:cxn>
                    <a:cxn ang="T10">
                      <a:pos x="T4" y="T5"/>
                    </a:cxn>
                    <a:cxn ang="T11">
                      <a:pos x="T6" y="T7"/>
                    </a:cxn>
                  </a:cxnLst>
                  <a:rect l="T12" t="T13" r="T14" b="T15"/>
                  <a:pathLst>
                    <a:path w="2" h="3">
                      <a:moveTo>
                        <a:pt x="0" y="0"/>
                      </a:moveTo>
                      <a:lnTo>
                        <a:pt x="1" y="1"/>
                      </a:lnTo>
                      <a:lnTo>
                        <a:pt x="0" y="2"/>
                      </a:lnTo>
                      <a:lnTo>
                        <a:pt x="0" y="0"/>
                      </a:lnTo>
                    </a:path>
                  </a:pathLst>
                </a:custGeom>
                <a:solidFill>
                  <a:srgbClr val="FFC080"/>
                </a:solidFill>
                <a:ln w="12700" cap="rnd" cmpd="sng">
                  <a:noFill/>
                  <a:prstDash val="solid"/>
                  <a:round/>
                  <a:headEnd type="none" w="med" len="med"/>
                  <a:tailEnd type="none" w="med" len="med"/>
                </a:ln>
              </p:spPr>
              <p:txBody>
                <a:bodyPr/>
                <a:lstStyle/>
                <a:p>
                  <a:endParaRPr lang="en-US"/>
                </a:p>
              </p:txBody>
            </p:sp>
            <p:sp>
              <p:nvSpPr>
                <p:cNvPr id="1057" name="Freeform 60"/>
                <p:cNvSpPr>
                  <a:spLocks/>
                </p:cNvSpPr>
                <p:nvPr/>
              </p:nvSpPr>
              <p:spPr bwMode="auto">
                <a:xfrm>
                  <a:off x="1380" y="1796"/>
                  <a:ext cx="2" cy="4"/>
                </a:xfrm>
                <a:custGeom>
                  <a:avLst/>
                  <a:gdLst>
                    <a:gd name="T0" fmla="*/ 1 w 2"/>
                    <a:gd name="T1" fmla="*/ 1 h 4"/>
                    <a:gd name="T2" fmla="*/ 1 w 2"/>
                    <a:gd name="T3" fmla="*/ 0 h 4"/>
                    <a:gd name="T4" fmla="*/ 0 w 2"/>
                    <a:gd name="T5" fmla="*/ 0 h 4"/>
                    <a:gd name="T6" fmla="*/ 0 w 2"/>
                    <a:gd name="T7" fmla="*/ 3 h 4"/>
                    <a:gd name="T8" fmla="*/ 1 w 2"/>
                    <a:gd name="T9" fmla="*/ 1 h 4"/>
                    <a:gd name="T10" fmla="*/ 0 60000 65536"/>
                    <a:gd name="T11" fmla="*/ 0 60000 65536"/>
                    <a:gd name="T12" fmla="*/ 0 60000 65536"/>
                    <a:gd name="T13" fmla="*/ 0 60000 65536"/>
                    <a:gd name="T14" fmla="*/ 0 60000 65536"/>
                    <a:gd name="T15" fmla="*/ 0 w 2"/>
                    <a:gd name="T16" fmla="*/ 0 h 4"/>
                    <a:gd name="T17" fmla="*/ 2 w 2"/>
                    <a:gd name="T18" fmla="*/ 4 h 4"/>
                  </a:gdLst>
                  <a:ahLst/>
                  <a:cxnLst>
                    <a:cxn ang="T10">
                      <a:pos x="T0" y="T1"/>
                    </a:cxn>
                    <a:cxn ang="T11">
                      <a:pos x="T2" y="T3"/>
                    </a:cxn>
                    <a:cxn ang="T12">
                      <a:pos x="T4" y="T5"/>
                    </a:cxn>
                    <a:cxn ang="T13">
                      <a:pos x="T6" y="T7"/>
                    </a:cxn>
                    <a:cxn ang="T14">
                      <a:pos x="T8" y="T9"/>
                    </a:cxn>
                  </a:cxnLst>
                  <a:rect l="T15" t="T16" r="T17" b="T18"/>
                  <a:pathLst>
                    <a:path w="2" h="4">
                      <a:moveTo>
                        <a:pt x="1" y="1"/>
                      </a:moveTo>
                      <a:lnTo>
                        <a:pt x="1" y="0"/>
                      </a:lnTo>
                      <a:lnTo>
                        <a:pt x="0" y="0"/>
                      </a:lnTo>
                      <a:lnTo>
                        <a:pt x="0" y="3"/>
                      </a:lnTo>
                      <a:lnTo>
                        <a:pt x="1" y="1"/>
                      </a:lnTo>
                    </a:path>
                  </a:pathLst>
                </a:custGeom>
                <a:solidFill>
                  <a:srgbClr val="FFC080"/>
                </a:solidFill>
                <a:ln w="12700" cap="rnd" cmpd="sng">
                  <a:noFill/>
                  <a:prstDash val="solid"/>
                  <a:round/>
                  <a:headEnd type="none" w="med" len="med"/>
                  <a:tailEnd type="none" w="med" len="med"/>
                </a:ln>
              </p:spPr>
              <p:txBody>
                <a:bodyPr/>
                <a:lstStyle/>
                <a:p>
                  <a:endParaRPr lang="en-US"/>
                </a:p>
              </p:txBody>
            </p:sp>
            <p:sp>
              <p:nvSpPr>
                <p:cNvPr id="1058" name="Freeform 61"/>
                <p:cNvSpPr>
                  <a:spLocks/>
                </p:cNvSpPr>
                <p:nvPr/>
              </p:nvSpPr>
              <p:spPr bwMode="auto">
                <a:xfrm>
                  <a:off x="1195" y="1641"/>
                  <a:ext cx="238" cy="189"/>
                </a:xfrm>
                <a:custGeom>
                  <a:avLst/>
                  <a:gdLst>
                    <a:gd name="T0" fmla="*/ 104 w 238"/>
                    <a:gd name="T1" fmla="*/ 49 h 189"/>
                    <a:gd name="T2" fmla="*/ 87 w 238"/>
                    <a:gd name="T3" fmla="*/ 43 h 189"/>
                    <a:gd name="T4" fmla="*/ 71 w 238"/>
                    <a:gd name="T5" fmla="*/ 43 h 189"/>
                    <a:gd name="T6" fmla="*/ 43 w 238"/>
                    <a:gd name="T7" fmla="*/ 55 h 189"/>
                    <a:gd name="T8" fmla="*/ 30 w 238"/>
                    <a:gd name="T9" fmla="*/ 70 h 189"/>
                    <a:gd name="T10" fmla="*/ 30 w 238"/>
                    <a:gd name="T11" fmla="*/ 91 h 189"/>
                    <a:gd name="T12" fmla="*/ 34 w 238"/>
                    <a:gd name="T13" fmla="*/ 117 h 189"/>
                    <a:gd name="T14" fmla="*/ 35 w 238"/>
                    <a:gd name="T15" fmla="*/ 148 h 189"/>
                    <a:gd name="T16" fmla="*/ 35 w 238"/>
                    <a:gd name="T17" fmla="*/ 164 h 189"/>
                    <a:gd name="T18" fmla="*/ 22 w 238"/>
                    <a:gd name="T19" fmla="*/ 166 h 189"/>
                    <a:gd name="T20" fmla="*/ 17 w 238"/>
                    <a:gd name="T21" fmla="*/ 172 h 189"/>
                    <a:gd name="T22" fmla="*/ 17 w 238"/>
                    <a:gd name="T23" fmla="*/ 188 h 189"/>
                    <a:gd name="T24" fmla="*/ 3 w 238"/>
                    <a:gd name="T25" fmla="*/ 177 h 189"/>
                    <a:gd name="T26" fmla="*/ 0 w 238"/>
                    <a:gd name="T27" fmla="*/ 151 h 189"/>
                    <a:gd name="T28" fmla="*/ 5 w 238"/>
                    <a:gd name="T29" fmla="*/ 126 h 189"/>
                    <a:gd name="T30" fmla="*/ 5 w 238"/>
                    <a:gd name="T31" fmla="*/ 99 h 189"/>
                    <a:gd name="T32" fmla="*/ 14 w 238"/>
                    <a:gd name="T33" fmla="*/ 99 h 189"/>
                    <a:gd name="T34" fmla="*/ 3 w 238"/>
                    <a:gd name="T35" fmla="*/ 91 h 189"/>
                    <a:gd name="T36" fmla="*/ 8 w 238"/>
                    <a:gd name="T37" fmla="*/ 74 h 189"/>
                    <a:gd name="T38" fmla="*/ 15 w 238"/>
                    <a:gd name="T39" fmla="*/ 55 h 189"/>
                    <a:gd name="T40" fmla="*/ 22 w 238"/>
                    <a:gd name="T41" fmla="*/ 50 h 189"/>
                    <a:gd name="T42" fmla="*/ 37 w 238"/>
                    <a:gd name="T43" fmla="*/ 53 h 189"/>
                    <a:gd name="T44" fmla="*/ 23 w 238"/>
                    <a:gd name="T45" fmla="*/ 42 h 189"/>
                    <a:gd name="T46" fmla="*/ 36 w 238"/>
                    <a:gd name="T47" fmla="*/ 29 h 189"/>
                    <a:gd name="T48" fmla="*/ 57 w 238"/>
                    <a:gd name="T49" fmla="*/ 17 h 189"/>
                    <a:gd name="T50" fmla="*/ 68 w 238"/>
                    <a:gd name="T51" fmla="*/ 10 h 189"/>
                    <a:gd name="T52" fmla="*/ 90 w 238"/>
                    <a:gd name="T53" fmla="*/ 3 h 189"/>
                    <a:gd name="T54" fmla="*/ 94 w 238"/>
                    <a:gd name="T55" fmla="*/ 21 h 189"/>
                    <a:gd name="T56" fmla="*/ 97 w 238"/>
                    <a:gd name="T57" fmla="*/ 2 h 189"/>
                    <a:gd name="T58" fmla="*/ 118 w 238"/>
                    <a:gd name="T59" fmla="*/ 0 h 189"/>
                    <a:gd name="T60" fmla="*/ 141 w 238"/>
                    <a:gd name="T61" fmla="*/ 0 h 189"/>
                    <a:gd name="T62" fmla="*/ 144 w 238"/>
                    <a:gd name="T63" fmla="*/ 6 h 189"/>
                    <a:gd name="T64" fmla="*/ 139 w 238"/>
                    <a:gd name="T65" fmla="*/ 17 h 189"/>
                    <a:gd name="T66" fmla="*/ 151 w 238"/>
                    <a:gd name="T67" fmla="*/ 9 h 189"/>
                    <a:gd name="T68" fmla="*/ 160 w 238"/>
                    <a:gd name="T69" fmla="*/ 6 h 189"/>
                    <a:gd name="T70" fmla="*/ 178 w 238"/>
                    <a:gd name="T71" fmla="*/ 9 h 189"/>
                    <a:gd name="T72" fmla="*/ 189 w 238"/>
                    <a:gd name="T73" fmla="*/ 19 h 189"/>
                    <a:gd name="T74" fmla="*/ 215 w 238"/>
                    <a:gd name="T75" fmla="*/ 43 h 189"/>
                    <a:gd name="T76" fmla="*/ 217 w 238"/>
                    <a:gd name="T77" fmla="*/ 53 h 189"/>
                    <a:gd name="T78" fmla="*/ 216 w 238"/>
                    <a:gd name="T79" fmla="*/ 78 h 189"/>
                    <a:gd name="T80" fmla="*/ 218 w 238"/>
                    <a:gd name="T81" fmla="*/ 62 h 189"/>
                    <a:gd name="T82" fmla="*/ 223 w 238"/>
                    <a:gd name="T83" fmla="*/ 69 h 189"/>
                    <a:gd name="T84" fmla="*/ 232 w 238"/>
                    <a:gd name="T85" fmla="*/ 91 h 189"/>
                    <a:gd name="T86" fmla="*/ 234 w 238"/>
                    <a:gd name="T87" fmla="*/ 118 h 189"/>
                    <a:gd name="T88" fmla="*/ 236 w 238"/>
                    <a:gd name="T89" fmla="*/ 138 h 189"/>
                    <a:gd name="T90" fmla="*/ 237 w 238"/>
                    <a:gd name="T91" fmla="*/ 161 h 189"/>
                    <a:gd name="T92" fmla="*/ 232 w 238"/>
                    <a:gd name="T93" fmla="*/ 171 h 189"/>
                    <a:gd name="T94" fmla="*/ 225 w 238"/>
                    <a:gd name="T95" fmla="*/ 157 h 189"/>
                    <a:gd name="T96" fmla="*/ 220 w 238"/>
                    <a:gd name="T97" fmla="*/ 152 h 189"/>
                    <a:gd name="T98" fmla="*/ 218 w 238"/>
                    <a:gd name="T99" fmla="*/ 118 h 189"/>
                    <a:gd name="T100" fmla="*/ 212 w 238"/>
                    <a:gd name="T101" fmla="*/ 87 h 189"/>
                    <a:gd name="T102" fmla="*/ 206 w 238"/>
                    <a:gd name="T103" fmla="*/ 64 h 189"/>
                    <a:gd name="T104" fmla="*/ 195 w 238"/>
                    <a:gd name="T105" fmla="*/ 53 h 189"/>
                    <a:gd name="T106" fmla="*/ 178 w 238"/>
                    <a:gd name="T107" fmla="*/ 35 h 189"/>
                    <a:gd name="T108" fmla="*/ 152 w 238"/>
                    <a:gd name="T109" fmla="*/ 28 h 189"/>
                    <a:gd name="T110" fmla="*/ 133 w 238"/>
                    <a:gd name="T111" fmla="*/ 42 h 189"/>
                    <a:gd name="T112" fmla="*/ 104 w 238"/>
                    <a:gd name="T113" fmla="*/ 49 h 18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38"/>
                    <a:gd name="T172" fmla="*/ 0 h 189"/>
                    <a:gd name="T173" fmla="*/ 238 w 238"/>
                    <a:gd name="T174" fmla="*/ 189 h 18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38" h="189">
                      <a:moveTo>
                        <a:pt x="104" y="49"/>
                      </a:moveTo>
                      <a:lnTo>
                        <a:pt x="87" y="43"/>
                      </a:lnTo>
                      <a:lnTo>
                        <a:pt x="71" y="43"/>
                      </a:lnTo>
                      <a:lnTo>
                        <a:pt x="43" y="55"/>
                      </a:lnTo>
                      <a:lnTo>
                        <a:pt x="30" y="70"/>
                      </a:lnTo>
                      <a:lnTo>
                        <a:pt x="30" y="91"/>
                      </a:lnTo>
                      <a:lnTo>
                        <a:pt x="34" y="117"/>
                      </a:lnTo>
                      <a:lnTo>
                        <a:pt x="35" y="148"/>
                      </a:lnTo>
                      <a:lnTo>
                        <a:pt x="35" y="164"/>
                      </a:lnTo>
                      <a:lnTo>
                        <a:pt x="22" y="166"/>
                      </a:lnTo>
                      <a:lnTo>
                        <a:pt x="17" y="172"/>
                      </a:lnTo>
                      <a:lnTo>
                        <a:pt x="17" y="188"/>
                      </a:lnTo>
                      <a:lnTo>
                        <a:pt x="3" y="177"/>
                      </a:lnTo>
                      <a:lnTo>
                        <a:pt x="0" y="151"/>
                      </a:lnTo>
                      <a:lnTo>
                        <a:pt x="5" y="126"/>
                      </a:lnTo>
                      <a:lnTo>
                        <a:pt x="5" y="99"/>
                      </a:lnTo>
                      <a:lnTo>
                        <a:pt x="14" y="99"/>
                      </a:lnTo>
                      <a:lnTo>
                        <a:pt x="3" y="91"/>
                      </a:lnTo>
                      <a:lnTo>
                        <a:pt x="8" y="74"/>
                      </a:lnTo>
                      <a:lnTo>
                        <a:pt x="15" y="55"/>
                      </a:lnTo>
                      <a:lnTo>
                        <a:pt x="22" y="50"/>
                      </a:lnTo>
                      <a:lnTo>
                        <a:pt x="37" y="53"/>
                      </a:lnTo>
                      <a:lnTo>
                        <a:pt x="23" y="42"/>
                      </a:lnTo>
                      <a:lnTo>
                        <a:pt x="36" y="29"/>
                      </a:lnTo>
                      <a:lnTo>
                        <a:pt x="57" y="17"/>
                      </a:lnTo>
                      <a:lnTo>
                        <a:pt x="68" y="10"/>
                      </a:lnTo>
                      <a:lnTo>
                        <a:pt x="90" y="3"/>
                      </a:lnTo>
                      <a:lnTo>
                        <a:pt x="94" y="21"/>
                      </a:lnTo>
                      <a:lnTo>
                        <a:pt x="97" y="2"/>
                      </a:lnTo>
                      <a:lnTo>
                        <a:pt x="118" y="0"/>
                      </a:lnTo>
                      <a:lnTo>
                        <a:pt x="141" y="0"/>
                      </a:lnTo>
                      <a:lnTo>
                        <a:pt x="144" y="6"/>
                      </a:lnTo>
                      <a:lnTo>
                        <a:pt x="139" y="17"/>
                      </a:lnTo>
                      <a:lnTo>
                        <a:pt x="151" y="9"/>
                      </a:lnTo>
                      <a:lnTo>
                        <a:pt x="160" y="6"/>
                      </a:lnTo>
                      <a:lnTo>
                        <a:pt x="178" y="9"/>
                      </a:lnTo>
                      <a:lnTo>
                        <a:pt x="189" y="19"/>
                      </a:lnTo>
                      <a:lnTo>
                        <a:pt x="215" y="43"/>
                      </a:lnTo>
                      <a:lnTo>
                        <a:pt x="217" y="53"/>
                      </a:lnTo>
                      <a:lnTo>
                        <a:pt x="216" y="78"/>
                      </a:lnTo>
                      <a:lnTo>
                        <a:pt x="218" y="62"/>
                      </a:lnTo>
                      <a:lnTo>
                        <a:pt x="223" y="69"/>
                      </a:lnTo>
                      <a:lnTo>
                        <a:pt x="232" y="91"/>
                      </a:lnTo>
                      <a:lnTo>
                        <a:pt x="234" y="118"/>
                      </a:lnTo>
                      <a:lnTo>
                        <a:pt x="236" y="138"/>
                      </a:lnTo>
                      <a:lnTo>
                        <a:pt x="237" y="161"/>
                      </a:lnTo>
                      <a:lnTo>
                        <a:pt x="232" y="171"/>
                      </a:lnTo>
                      <a:lnTo>
                        <a:pt x="225" y="157"/>
                      </a:lnTo>
                      <a:lnTo>
                        <a:pt x="220" y="152"/>
                      </a:lnTo>
                      <a:lnTo>
                        <a:pt x="218" y="118"/>
                      </a:lnTo>
                      <a:lnTo>
                        <a:pt x="212" y="87"/>
                      </a:lnTo>
                      <a:lnTo>
                        <a:pt x="206" y="64"/>
                      </a:lnTo>
                      <a:lnTo>
                        <a:pt x="195" y="53"/>
                      </a:lnTo>
                      <a:lnTo>
                        <a:pt x="178" y="35"/>
                      </a:lnTo>
                      <a:lnTo>
                        <a:pt x="152" y="28"/>
                      </a:lnTo>
                      <a:lnTo>
                        <a:pt x="133" y="42"/>
                      </a:lnTo>
                      <a:lnTo>
                        <a:pt x="104" y="49"/>
                      </a:lnTo>
                    </a:path>
                  </a:pathLst>
                </a:custGeom>
                <a:solidFill>
                  <a:srgbClr val="804000"/>
                </a:solidFill>
                <a:ln w="12700" cap="rnd" cmpd="sng">
                  <a:noFill/>
                  <a:prstDash val="solid"/>
                  <a:round/>
                  <a:headEnd type="none" w="med" len="med"/>
                  <a:tailEnd type="none" w="med" len="med"/>
                </a:ln>
              </p:spPr>
              <p:txBody>
                <a:bodyPr/>
                <a:lstStyle/>
                <a:p>
                  <a:endParaRPr lang="en-US"/>
                </a:p>
              </p:txBody>
            </p:sp>
          </p:grpSp>
        </p:grpSp>
      </p:grpSp>
      <p:sp>
        <p:nvSpPr>
          <p:cNvPr id="1034" name="Rectangle 62"/>
          <p:cNvSpPr>
            <a:spLocks noChangeArrowheads="1"/>
          </p:cNvSpPr>
          <p:nvPr/>
        </p:nvSpPr>
        <p:spPr bwMode="auto">
          <a:xfrm>
            <a:off x="6327775" y="6173788"/>
            <a:ext cx="2663825" cy="454025"/>
          </a:xfrm>
          <a:prstGeom prst="rect">
            <a:avLst/>
          </a:prstGeom>
          <a:noFill/>
          <a:ln w="12700">
            <a:noFill/>
            <a:miter lim="800000"/>
            <a:headEnd/>
            <a:tailEnd/>
          </a:ln>
        </p:spPr>
        <p:txBody>
          <a:bodyPr lIns="90488" tIns="44450" rIns="90488" bIns="44450">
            <a:spAutoFit/>
          </a:bodyPr>
          <a:lstStyle/>
          <a:p>
            <a:pPr>
              <a:spcBef>
                <a:spcPct val="50000"/>
              </a:spcBef>
            </a:pPr>
            <a:r>
              <a:rPr lang="en-US" b="1"/>
              <a:t>49 CFR 172.506</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b="1" smtClean="0">
                <a:solidFill>
                  <a:schemeClr val="tx2"/>
                </a:solidFill>
              </a:rPr>
              <a:t>“Household Waste” </a:t>
            </a:r>
          </a:p>
        </p:txBody>
      </p:sp>
      <p:sp>
        <p:nvSpPr>
          <p:cNvPr id="24579" name="Content Placeholder 2"/>
          <p:cNvSpPr>
            <a:spLocks noGrp="1"/>
          </p:cNvSpPr>
          <p:nvPr>
            <p:ph idx="1"/>
          </p:nvPr>
        </p:nvSpPr>
        <p:spPr>
          <a:xfrm>
            <a:off x="457200" y="1371600"/>
            <a:ext cx="8229600" cy="4525963"/>
          </a:xfrm>
        </p:spPr>
        <p:txBody>
          <a:bodyPr/>
          <a:lstStyle/>
          <a:p>
            <a:pPr>
              <a:buFont typeface="Arial" pitchFamily="34" charset="0"/>
              <a:buNone/>
            </a:pPr>
            <a:r>
              <a:rPr lang="en-US" smtClean="0"/>
              <a:t>Solid waste (including garbage, trash, sanitary waste from septic tanks) derived from households including:</a:t>
            </a:r>
          </a:p>
          <a:p>
            <a:r>
              <a:rPr lang="en-US" smtClean="0"/>
              <a:t>Single &amp; multiple residences</a:t>
            </a:r>
          </a:p>
          <a:p>
            <a:r>
              <a:rPr lang="en-US" smtClean="0"/>
              <a:t>Hotels &amp; motels</a:t>
            </a:r>
          </a:p>
          <a:p>
            <a:r>
              <a:rPr lang="en-US" smtClean="0"/>
              <a:t>Ranger stations, crew quarters, campgrounds</a:t>
            </a:r>
          </a:p>
          <a:p>
            <a:r>
              <a:rPr lang="en-US" b="1" smtClean="0">
                <a:solidFill>
                  <a:srgbClr val="FF0000"/>
                </a:solidFill>
              </a:rPr>
              <a:t>Household Waste definition NOT applicable to consolidated shipments transported from a collection center</a:t>
            </a:r>
          </a:p>
        </p:txBody>
      </p:sp>
      <p:sp>
        <p:nvSpPr>
          <p:cNvPr id="4" name="Slide Number Placeholder 3"/>
          <p:cNvSpPr>
            <a:spLocks noGrp="1"/>
          </p:cNvSpPr>
          <p:nvPr>
            <p:ph type="sldNum" sz="quarter" idx="12"/>
          </p:nvPr>
        </p:nvSpPr>
        <p:spPr/>
        <p:txBody>
          <a:bodyPr/>
          <a:lstStyle/>
          <a:p>
            <a:pPr>
              <a:defRPr/>
            </a:pPr>
            <a:fld id="{912C2351-3583-4F3A-AF16-46AB0B98400B}" type="slidenum">
              <a:rPr lang="en-US"/>
              <a:pPr>
                <a:defRPr/>
              </a:pPr>
              <a:t>4</a:t>
            </a:fld>
            <a:endParaRPr lang="en-US"/>
          </a:p>
        </p:txBody>
      </p:sp>
    </p:spTree>
    <p:extLst>
      <p:ext uri="{BB962C8B-B14F-4D97-AF65-F5344CB8AC3E}">
        <p14:creationId xmlns:p14="http://schemas.microsoft.com/office/powerpoint/2010/main" val="119283742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2"/>
          <p:cNvSpPr>
            <a:spLocks noGrp="1"/>
          </p:cNvSpPr>
          <p:nvPr>
            <p:ph type="title"/>
          </p:nvPr>
        </p:nvSpPr>
        <p:spPr/>
        <p:txBody>
          <a:bodyPr/>
          <a:lstStyle/>
          <a:p>
            <a:r>
              <a:rPr lang="en-US" b="1" smtClean="0">
                <a:solidFill>
                  <a:srgbClr val="0070C0"/>
                </a:solidFill>
              </a:rPr>
              <a:t>Hazmat Transportation Security</a:t>
            </a:r>
          </a:p>
        </p:txBody>
      </p:sp>
      <p:sp>
        <p:nvSpPr>
          <p:cNvPr id="2" name="Slide Number Placeholder 1"/>
          <p:cNvSpPr>
            <a:spLocks noGrp="1"/>
          </p:cNvSpPr>
          <p:nvPr>
            <p:ph type="sldNum" sz="quarter" idx="12"/>
          </p:nvPr>
        </p:nvSpPr>
        <p:spPr/>
        <p:txBody>
          <a:bodyPr/>
          <a:lstStyle/>
          <a:p>
            <a:pPr>
              <a:defRPr/>
            </a:pPr>
            <a:fld id="{0EB53150-EFE9-4EF5-A2B4-D80FFF1005E6}" type="slidenum">
              <a:rPr lang="en-US"/>
              <a:pPr>
                <a:defRPr/>
              </a:pPr>
              <a:t>40</a:t>
            </a:fld>
            <a:endParaRPr lang="en-US"/>
          </a:p>
        </p:txBody>
      </p:sp>
      <p:sp>
        <p:nvSpPr>
          <p:cNvPr id="36868" name="TextBox 3"/>
          <p:cNvSpPr txBox="1">
            <a:spLocks noChangeArrowheads="1"/>
          </p:cNvSpPr>
          <p:nvPr/>
        </p:nvSpPr>
        <p:spPr bwMode="auto">
          <a:xfrm>
            <a:off x="533400" y="1371600"/>
            <a:ext cx="8153400" cy="3046413"/>
          </a:xfrm>
          <a:prstGeom prst="rect">
            <a:avLst/>
          </a:prstGeom>
          <a:noFill/>
          <a:ln w="9525">
            <a:noFill/>
            <a:miter lim="800000"/>
            <a:headEnd/>
            <a:tailEnd/>
          </a:ln>
        </p:spPr>
        <p:txBody>
          <a:bodyPr>
            <a:spAutoFit/>
          </a:bodyPr>
          <a:lstStyle/>
          <a:p>
            <a:r>
              <a:rPr lang="en-US" sz="3200" b="1"/>
              <a:t>USDOT Security Regulations in effect</a:t>
            </a:r>
          </a:p>
          <a:p>
            <a:pPr>
              <a:buFont typeface="Arial" pitchFamily="34" charset="0"/>
              <a:buChar char="•"/>
            </a:pPr>
            <a:r>
              <a:rPr lang="en-US" sz="3200" b="1"/>
              <a:t> Facility security</a:t>
            </a:r>
          </a:p>
          <a:p>
            <a:pPr>
              <a:buFont typeface="Arial" pitchFamily="34" charset="0"/>
              <a:buChar char="•"/>
            </a:pPr>
            <a:r>
              <a:rPr lang="en-US" sz="3200" b="1"/>
              <a:t> En-route security</a:t>
            </a:r>
          </a:p>
          <a:p>
            <a:pPr>
              <a:buFont typeface="Arial" pitchFamily="34" charset="0"/>
              <a:buChar char="•"/>
            </a:pPr>
            <a:r>
              <a:rPr lang="en-US" sz="3200" b="1"/>
              <a:t> Personnel security</a:t>
            </a:r>
          </a:p>
          <a:p>
            <a:pPr>
              <a:buFont typeface="Arial" pitchFamily="34" charset="0"/>
              <a:buChar char="•"/>
            </a:pPr>
            <a:r>
              <a:rPr lang="en-US" sz="3200" b="1"/>
              <a:t> Security training for employees</a:t>
            </a:r>
          </a:p>
          <a:p>
            <a:pPr>
              <a:buFont typeface="Arial" pitchFamily="34" charset="0"/>
              <a:buChar char="•"/>
            </a:pPr>
            <a:r>
              <a:rPr lang="en-US" sz="3200" b="1"/>
              <a:t> Written Security Plan </a:t>
            </a:r>
          </a:p>
        </p:txBody>
      </p:sp>
      <p:sp>
        <p:nvSpPr>
          <p:cNvPr id="36869" name="TextBox 4"/>
          <p:cNvSpPr txBox="1">
            <a:spLocks noChangeArrowheads="1"/>
          </p:cNvSpPr>
          <p:nvPr/>
        </p:nvSpPr>
        <p:spPr bwMode="auto">
          <a:xfrm>
            <a:off x="381000" y="4495800"/>
            <a:ext cx="8001000" cy="1754188"/>
          </a:xfrm>
          <a:prstGeom prst="rect">
            <a:avLst/>
          </a:prstGeom>
          <a:noFill/>
          <a:ln w="9525">
            <a:noFill/>
            <a:miter lim="800000"/>
            <a:headEnd/>
            <a:tailEnd/>
          </a:ln>
        </p:spPr>
        <p:txBody>
          <a:bodyPr>
            <a:spAutoFit/>
          </a:bodyPr>
          <a:lstStyle/>
          <a:p>
            <a:pPr algn="ctr"/>
            <a:r>
              <a:rPr lang="en-US" sz="3600" b="1" dirty="0" smtClean="0">
                <a:solidFill>
                  <a:srgbClr val="FF0000"/>
                </a:solidFill>
              </a:rPr>
              <a:t>“New” Final </a:t>
            </a:r>
            <a:r>
              <a:rPr lang="en-US" sz="3600" b="1" dirty="0">
                <a:solidFill>
                  <a:srgbClr val="FF0000"/>
                </a:solidFill>
              </a:rPr>
              <a:t>rule </a:t>
            </a:r>
            <a:r>
              <a:rPr lang="en-US" sz="3600" b="1" dirty="0" smtClean="0">
                <a:solidFill>
                  <a:srgbClr val="FF0000"/>
                </a:solidFill>
              </a:rPr>
              <a:t>eliminates </a:t>
            </a:r>
            <a:r>
              <a:rPr lang="en-US" sz="3600" b="1" dirty="0">
                <a:solidFill>
                  <a:srgbClr val="FF0000"/>
                </a:solidFill>
              </a:rPr>
              <a:t>security requirements for low hazard materials-increase for high hazard</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000" b="1" dirty="0" smtClean="0">
                <a:solidFill>
                  <a:srgbClr val="FF0000"/>
                </a:solidFill>
                <a:effectLst>
                  <a:outerShdw blurRad="38100" dist="38100" dir="2700000" algn="tl">
                    <a:srgbClr val="000000">
                      <a:alpha val="43137"/>
                    </a:srgbClr>
                  </a:outerShdw>
                </a:effectLst>
              </a:rPr>
              <a:t>USDOT Revised HM Security Requirements on March 9, 2010</a:t>
            </a:r>
            <a:endParaRPr lang="en-US" sz="4000" b="1" dirty="0">
              <a:solidFill>
                <a:srgbClr val="FF0000"/>
              </a:solidFill>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pPr>
              <a:defRPr/>
            </a:pPr>
            <a:fld id="{AB5659AC-9557-4608-9875-B445CC1754DD}" type="slidenum">
              <a:rPr lang="en-US" smtClean="0"/>
              <a:pPr>
                <a:defRPr/>
              </a:pPr>
              <a:t>41</a:t>
            </a:fld>
            <a:endParaRPr lang="en-US" dirty="0"/>
          </a:p>
        </p:txBody>
      </p:sp>
      <p:sp>
        <p:nvSpPr>
          <p:cNvPr id="37892" name="TextBox 4"/>
          <p:cNvSpPr txBox="1">
            <a:spLocks noChangeArrowheads="1"/>
          </p:cNvSpPr>
          <p:nvPr/>
        </p:nvSpPr>
        <p:spPr bwMode="auto">
          <a:xfrm>
            <a:off x="685800" y="1524000"/>
            <a:ext cx="7772400" cy="3600450"/>
          </a:xfrm>
          <a:prstGeom prst="rect">
            <a:avLst/>
          </a:prstGeom>
          <a:noFill/>
          <a:ln w="9525">
            <a:noFill/>
            <a:miter lim="800000"/>
            <a:headEnd/>
            <a:tailEnd/>
          </a:ln>
        </p:spPr>
        <p:txBody>
          <a:bodyPr>
            <a:spAutoFit/>
          </a:bodyPr>
          <a:lstStyle/>
          <a:p>
            <a:r>
              <a:rPr lang="en-US" sz="3200" b="1"/>
              <a:t>Security Plans Required for Shippers/Carriers of </a:t>
            </a:r>
            <a:r>
              <a:rPr lang="en-US" sz="3200" b="1">
                <a:solidFill>
                  <a:srgbClr val="FF0000"/>
                </a:solidFill>
              </a:rPr>
              <a:t>Any Quantity </a:t>
            </a:r>
            <a:r>
              <a:rPr lang="en-US" sz="3200" b="1"/>
              <a:t>of:</a:t>
            </a:r>
          </a:p>
          <a:p>
            <a:pPr>
              <a:buFont typeface="Wingdings" pitchFamily="2" charset="2"/>
              <a:buChar char="v"/>
            </a:pPr>
            <a:r>
              <a:rPr lang="en-US" sz="3600" b="1"/>
              <a:t> </a:t>
            </a:r>
            <a:r>
              <a:rPr lang="en-US" sz="3200" b="1"/>
              <a:t>1.1, 1.2, 1.3 Explosives</a:t>
            </a:r>
          </a:p>
          <a:p>
            <a:pPr>
              <a:buFont typeface="Wingdings" pitchFamily="2" charset="2"/>
              <a:buChar char="v"/>
            </a:pPr>
            <a:r>
              <a:rPr lang="en-US" sz="3200" b="1"/>
              <a:t> Materials poisonous by inhalation</a:t>
            </a:r>
          </a:p>
          <a:p>
            <a:pPr>
              <a:buFont typeface="Wingdings" pitchFamily="2" charset="2"/>
              <a:buChar char="v"/>
            </a:pPr>
            <a:r>
              <a:rPr lang="en-US" sz="3200" b="1"/>
              <a:t> 4.3 Dangerous when wet</a:t>
            </a:r>
          </a:p>
          <a:p>
            <a:pPr>
              <a:buFont typeface="Wingdings" pitchFamily="2" charset="2"/>
              <a:buChar char="v"/>
            </a:pPr>
            <a:r>
              <a:rPr lang="en-US" sz="3200" b="1"/>
              <a:t> 5.2 Type B, temperature controlled</a:t>
            </a:r>
          </a:p>
          <a:p>
            <a:r>
              <a:rPr lang="en-US" sz="3200" b="1"/>
              <a:t> </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000" b="1" dirty="0" smtClean="0">
                <a:solidFill>
                  <a:srgbClr val="FF0000"/>
                </a:solidFill>
                <a:effectLst>
                  <a:outerShdw blurRad="38100" dist="38100" dir="2700000" algn="tl">
                    <a:srgbClr val="000000">
                      <a:alpha val="43137"/>
                    </a:srgbClr>
                  </a:outerShdw>
                </a:effectLst>
              </a:rPr>
              <a:t>Revised HM Security Requirements  “</a:t>
            </a:r>
            <a:r>
              <a:rPr lang="en-US" sz="4000" b="1" i="1" dirty="0" smtClean="0">
                <a:solidFill>
                  <a:srgbClr val="FF0000"/>
                </a:solidFill>
                <a:effectLst>
                  <a:outerShdw blurRad="38100" dist="38100" dir="2700000" algn="tl">
                    <a:srgbClr val="000000">
                      <a:alpha val="43137"/>
                    </a:srgbClr>
                  </a:outerShdw>
                </a:effectLst>
              </a:rPr>
              <a:t>Large Bulk Quantities”</a:t>
            </a:r>
            <a:endParaRPr lang="en-US" sz="4000" b="1" dirty="0">
              <a:solidFill>
                <a:srgbClr val="FF0000"/>
              </a:solidFill>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pPr>
              <a:defRPr/>
            </a:pPr>
            <a:fld id="{707883C9-DEA9-4A4D-A1A2-A0FC9452C6DA}" type="slidenum">
              <a:rPr lang="en-US" smtClean="0"/>
              <a:pPr>
                <a:defRPr/>
              </a:pPr>
              <a:t>42</a:t>
            </a:fld>
            <a:endParaRPr lang="en-US" dirty="0"/>
          </a:p>
        </p:txBody>
      </p:sp>
      <p:sp>
        <p:nvSpPr>
          <p:cNvPr id="5" name="TextBox 4"/>
          <p:cNvSpPr txBox="1"/>
          <p:nvPr/>
        </p:nvSpPr>
        <p:spPr>
          <a:xfrm>
            <a:off x="609600" y="1524000"/>
            <a:ext cx="7772400" cy="5508625"/>
          </a:xfrm>
          <a:prstGeom prst="rect">
            <a:avLst/>
          </a:prstGeom>
          <a:noFill/>
        </p:spPr>
        <p:txBody>
          <a:bodyPr>
            <a:spAutoFit/>
          </a:bodyPr>
          <a:lstStyle/>
          <a:p>
            <a:pPr>
              <a:defRPr/>
            </a:pPr>
            <a:r>
              <a:rPr lang="en-US" sz="3200" b="1" i="1" dirty="0">
                <a:solidFill>
                  <a:schemeClr val="tx2"/>
                </a:solidFill>
              </a:rPr>
              <a:t>3,000 kg for solids or 3,000 Liters for Liquids in </a:t>
            </a:r>
            <a:r>
              <a:rPr lang="en-US" sz="3200" b="1" i="1" dirty="0">
                <a:solidFill>
                  <a:srgbClr val="FF0000"/>
                </a:solidFill>
                <a:effectLst>
                  <a:outerShdw blurRad="38100" dist="38100" dir="2700000" algn="tl">
                    <a:srgbClr val="000000">
                      <a:alpha val="43137"/>
                    </a:srgbClr>
                  </a:outerShdw>
                </a:effectLst>
              </a:rPr>
              <a:t>a single packaging</a:t>
            </a:r>
            <a:r>
              <a:rPr lang="en-US" sz="3200" b="1" dirty="0">
                <a:solidFill>
                  <a:schemeClr val="tx2"/>
                </a:solidFill>
              </a:rPr>
              <a:t>:</a:t>
            </a:r>
          </a:p>
          <a:p>
            <a:pPr>
              <a:buFont typeface="Wingdings" pitchFamily="2" charset="2"/>
              <a:buChar char="v"/>
              <a:defRPr/>
            </a:pPr>
            <a:r>
              <a:rPr lang="en-US" sz="3200" b="1" dirty="0"/>
              <a:t> 2.1 Flammable gases</a:t>
            </a:r>
          </a:p>
          <a:p>
            <a:pPr marL="466725" indent="-466725">
              <a:buFont typeface="Wingdings" pitchFamily="2" charset="2"/>
              <a:buChar char="v"/>
              <a:defRPr/>
            </a:pPr>
            <a:r>
              <a:rPr lang="en-US" sz="3200" b="1" dirty="0"/>
              <a:t>2.2 non-flammable with 5.1 subsidiary</a:t>
            </a:r>
          </a:p>
          <a:p>
            <a:pPr marL="466725" indent="-466725">
              <a:buFont typeface="Wingdings" pitchFamily="2" charset="2"/>
              <a:buChar char="v"/>
              <a:defRPr/>
            </a:pPr>
            <a:r>
              <a:rPr lang="en-US" sz="3200" b="1" dirty="0"/>
              <a:t>Class 3 PG I &amp; II</a:t>
            </a:r>
          </a:p>
          <a:p>
            <a:pPr marL="466725" indent="-466725">
              <a:buFont typeface="Wingdings" pitchFamily="2" charset="2"/>
              <a:buChar char="v"/>
              <a:defRPr/>
            </a:pPr>
            <a:r>
              <a:rPr lang="en-US" sz="3200" b="1" dirty="0"/>
              <a:t>4.2 PG I or II</a:t>
            </a:r>
          </a:p>
          <a:p>
            <a:pPr marL="466725" indent="-466725">
              <a:buFont typeface="Wingdings" pitchFamily="2" charset="2"/>
              <a:buChar char="v"/>
              <a:defRPr/>
            </a:pPr>
            <a:r>
              <a:rPr lang="en-US" sz="3200" b="1" dirty="0"/>
              <a:t>5.1 PG I or II </a:t>
            </a:r>
          </a:p>
          <a:p>
            <a:pPr marL="466725" indent="-466725">
              <a:buFont typeface="Wingdings" pitchFamily="2" charset="2"/>
              <a:buChar char="v"/>
              <a:defRPr/>
            </a:pPr>
            <a:r>
              <a:rPr lang="en-US" sz="3200" b="1" dirty="0"/>
              <a:t>6.1 other than PIH</a:t>
            </a:r>
          </a:p>
          <a:p>
            <a:pPr marL="466725" indent="-466725">
              <a:buFont typeface="Wingdings" pitchFamily="2" charset="2"/>
              <a:buChar char="v"/>
              <a:defRPr/>
            </a:pPr>
            <a:r>
              <a:rPr lang="en-US" sz="3200" b="1" dirty="0"/>
              <a:t>Class 8 PG I</a:t>
            </a:r>
          </a:p>
          <a:p>
            <a:pPr>
              <a:defRPr/>
            </a:pPr>
            <a:endParaRPr lang="en-US" sz="3200" b="1"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000" b="1" dirty="0" smtClean="0">
                <a:solidFill>
                  <a:srgbClr val="FF0000"/>
                </a:solidFill>
                <a:effectLst>
                  <a:outerShdw blurRad="38100" dist="38100" dir="2700000" algn="tl">
                    <a:srgbClr val="000000">
                      <a:alpha val="43137"/>
                    </a:srgbClr>
                  </a:outerShdw>
                </a:effectLst>
              </a:rPr>
              <a:t>Revised HM Security Requirements  </a:t>
            </a:r>
            <a:r>
              <a:rPr lang="en-US" sz="4000" b="1" i="1" dirty="0" smtClean="0">
                <a:solidFill>
                  <a:srgbClr val="FF0000"/>
                </a:solidFill>
                <a:effectLst>
                  <a:outerShdw blurRad="38100" dist="38100" dir="2700000" algn="tl">
                    <a:srgbClr val="000000">
                      <a:alpha val="43137"/>
                    </a:srgbClr>
                  </a:outerShdw>
                </a:effectLst>
              </a:rPr>
              <a:t>Quantities Requiring Placards</a:t>
            </a:r>
            <a:endParaRPr lang="en-US" sz="4000" b="1" i="1" dirty="0">
              <a:solidFill>
                <a:srgbClr val="FF0000"/>
              </a:solidFill>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pPr>
              <a:defRPr/>
            </a:pPr>
            <a:fld id="{9DF3D73F-0E02-43E9-A475-3FF4041D0CAC}" type="slidenum">
              <a:rPr lang="en-US" smtClean="0"/>
              <a:pPr>
                <a:defRPr/>
              </a:pPr>
              <a:t>43</a:t>
            </a:fld>
            <a:endParaRPr lang="en-US" dirty="0"/>
          </a:p>
        </p:txBody>
      </p:sp>
      <p:sp>
        <p:nvSpPr>
          <p:cNvPr id="5" name="TextBox 4"/>
          <p:cNvSpPr txBox="1"/>
          <p:nvPr/>
        </p:nvSpPr>
        <p:spPr>
          <a:xfrm>
            <a:off x="609600" y="1524000"/>
            <a:ext cx="7772400" cy="1570038"/>
          </a:xfrm>
          <a:prstGeom prst="rect">
            <a:avLst/>
          </a:prstGeom>
          <a:noFill/>
        </p:spPr>
        <p:txBody>
          <a:bodyPr>
            <a:spAutoFit/>
          </a:bodyPr>
          <a:lstStyle/>
          <a:p>
            <a:pPr>
              <a:buFont typeface="Wingdings" pitchFamily="2" charset="2"/>
              <a:buChar char="v"/>
              <a:defRPr/>
            </a:pPr>
            <a:r>
              <a:rPr lang="en-US" sz="3200" b="1" dirty="0"/>
              <a:t> 1.4, 1.5, 1.6 Explosives</a:t>
            </a:r>
          </a:p>
          <a:p>
            <a:pPr marL="392113" indent="-392113">
              <a:buFont typeface="Wingdings" pitchFamily="2" charset="2"/>
              <a:buChar char="v"/>
              <a:defRPr/>
            </a:pPr>
            <a:r>
              <a:rPr lang="en-US" sz="3200" b="1" dirty="0"/>
              <a:t>Desensitized explosives in 4.1 or Class 3 on a single transport vehicle</a:t>
            </a:r>
          </a:p>
        </p:txBody>
      </p:sp>
      <p:sp>
        <p:nvSpPr>
          <p:cNvPr id="6" name="TextBox 5"/>
          <p:cNvSpPr txBox="1"/>
          <p:nvPr/>
        </p:nvSpPr>
        <p:spPr>
          <a:xfrm>
            <a:off x="609600" y="3200400"/>
            <a:ext cx="7924800" cy="3232150"/>
          </a:xfrm>
          <a:prstGeom prst="rect">
            <a:avLst/>
          </a:prstGeom>
          <a:noFill/>
        </p:spPr>
        <p:txBody>
          <a:bodyPr>
            <a:spAutoFit/>
          </a:bodyPr>
          <a:lstStyle/>
          <a:p>
            <a:pPr>
              <a:defRPr/>
            </a:pPr>
            <a:r>
              <a:rPr lang="en-US" sz="4000" b="1" dirty="0">
                <a:solidFill>
                  <a:srgbClr val="FF0000"/>
                </a:solidFill>
              </a:rPr>
              <a:t> </a:t>
            </a:r>
            <a:r>
              <a:rPr lang="en-US" sz="4000" b="1" i="1" dirty="0">
                <a:solidFill>
                  <a:srgbClr val="FF0000"/>
                </a:solidFill>
              </a:rPr>
              <a:t>Other </a:t>
            </a:r>
            <a:r>
              <a:rPr lang="en-US" sz="4000" b="1" i="1" dirty="0">
                <a:solidFill>
                  <a:srgbClr val="FF0000"/>
                </a:solidFill>
                <a:latin typeface="+mj-lt"/>
              </a:rPr>
              <a:t>Materials</a:t>
            </a:r>
            <a:r>
              <a:rPr lang="en-US" sz="4000" b="1" i="1" dirty="0">
                <a:solidFill>
                  <a:srgbClr val="FF0000"/>
                </a:solidFill>
              </a:rPr>
              <a:t> Requiring SP</a:t>
            </a:r>
            <a:endParaRPr lang="en-US" sz="4000" b="1" i="1" dirty="0"/>
          </a:p>
          <a:p>
            <a:pPr>
              <a:buFont typeface="Wingdings" pitchFamily="2" charset="2"/>
              <a:buChar char="v"/>
              <a:defRPr/>
            </a:pPr>
            <a:r>
              <a:rPr lang="en-US" sz="3600" b="1" i="1" dirty="0"/>
              <a:t> A</a:t>
            </a:r>
            <a:r>
              <a:rPr lang="en-US" sz="3200" b="1" dirty="0"/>
              <a:t>gents &amp; toxins in 42 CFR part 73</a:t>
            </a:r>
          </a:p>
          <a:p>
            <a:pPr>
              <a:buFont typeface="Wingdings" pitchFamily="2" charset="2"/>
              <a:buChar char="v"/>
              <a:defRPr/>
            </a:pPr>
            <a:r>
              <a:rPr lang="en-US" sz="3200" b="1" dirty="0"/>
              <a:t> Agents &amp; toxins in 9 CFR part 121</a:t>
            </a:r>
          </a:p>
          <a:p>
            <a:pPr>
              <a:buFont typeface="Wingdings" pitchFamily="2" charset="2"/>
              <a:buChar char="v"/>
              <a:defRPr/>
            </a:pPr>
            <a:r>
              <a:rPr lang="en-US" sz="3200" b="1" dirty="0"/>
              <a:t> Uranium </a:t>
            </a:r>
            <a:r>
              <a:rPr lang="en-US" sz="3200" b="1" dirty="0" err="1"/>
              <a:t>hexaflouride</a:t>
            </a:r>
            <a:r>
              <a:rPr lang="en-US" sz="3200" b="1" dirty="0"/>
              <a:t> (placarded)</a:t>
            </a:r>
          </a:p>
          <a:p>
            <a:pPr marL="392113" indent="-392113">
              <a:buFont typeface="Wingdings" pitchFamily="2" charset="2"/>
              <a:buChar char="v"/>
              <a:defRPr/>
            </a:pPr>
            <a:r>
              <a:rPr lang="en-US" sz="3200" b="1" dirty="0"/>
              <a:t> Radioactive HRCQ &amp; Quantities of Concern </a:t>
            </a:r>
            <a:endParaRPr lang="en-US" sz="3200" b="1" i="1"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sz="4000" b="1" smtClean="0">
                <a:solidFill>
                  <a:srgbClr val="FF0000"/>
                </a:solidFill>
              </a:rPr>
              <a:t>Battery Rules &amp; Safety Advisory 2009</a:t>
            </a:r>
          </a:p>
        </p:txBody>
      </p:sp>
      <p:sp>
        <p:nvSpPr>
          <p:cNvPr id="48131" name="Content Placeholder 2"/>
          <p:cNvSpPr>
            <a:spLocks noGrp="1"/>
          </p:cNvSpPr>
          <p:nvPr>
            <p:ph idx="1"/>
          </p:nvPr>
        </p:nvSpPr>
        <p:spPr/>
        <p:txBody>
          <a:bodyPr/>
          <a:lstStyle/>
          <a:p>
            <a:r>
              <a:rPr lang="en-US" smtClean="0"/>
              <a:t>January 14, 2009 rule changed Special Provision 130-Battery terminal must be protected</a:t>
            </a:r>
          </a:p>
          <a:p>
            <a:r>
              <a:rPr lang="en-US" smtClean="0"/>
              <a:t>April 3, 2009 Battery Safety Advisory letter “All batteries must be packaged to prevent short circuits and damage.”</a:t>
            </a:r>
          </a:p>
          <a:p>
            <a:r>
              <a:rPr lang="en-US" smtClean="0"/>
              <a:t>November 25, 2009 interpretation letters modify requirements-</a:t>
            </a:r>
            <a:r>
              <a:rPr lang="en-US" b="1" smtClean="0">
                <a:solidFill>
                  <a:srgbClr val="FF0000"/>
                </a:solidFill>
              </a:rPr>
              <a:t>dry batteries marked with rating up to 9 volts excepted</a:t>
            </a:r>
          </a:p>
        </p:txBody>
      </p:sp>
      <p:sp>
        <p:nvSpPr>
          <p:cNvPr id="4" name="Slide Number Placeholder 3"/>
          <p:cNvSpPr>
            <a:spLocks noGrp="1"/>
          </p:cNvSpPr>
          <p:nvPr>
            <p:ph type="sldNum" sz="quarter" idx="12"/>
          </p:nvPr>
        </p:nvSpPr>
        <p:spPr/>
        <p:txBody>
          <a:bodyPr/>
          <a:lstStyle/>
          <a:p>
            <a:pPr>
              <a:defRPr/>
            </a:pPr>
            <a:fld id="{29C356A7-F8FF-4221-B725-CBBABC0D5A0C}" type="slidenum">
              <a:rPr lang="en-US"/>
              <a:pPr>
                <a:defRPr/>
              </a:pPr>
              <a:t>44</a:t>
            </a:fld>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b="1" smtClean="0"/>
              <a:t>Lead Acid Battery Transport</a:t>
            </a:r>
          </a:p>
        </p:txBody>
      </p:sp>
      <p:sp>
        <p:nvSpPr>
          <p:cNvPr id="49155" name="Content Placeholder 2"/>
          <p:cNvSpPr>
            <a:spLocks noGrp="1"/>
          </p:cNvSpPr>
          <p:nvPr>
            <p:ph idx="1"/>
          </p:nvPr>
        </p:nvSpPr>
        <p:spPr/>
        <p:txBody>
          <a:bodyPr/>
          <a:lstStyle/>
          <a:p>
            <a:r>
              <a:rPr lang="en-US" b="1" smtClean="0">
                <a:solidFill>
                  <a:srgbClr val="0070C0"/>
                </a:solidFill>
              </a:rPr>
              <a:t>01/14/09 final rule clarifies wet battery requirements-outlines specific requirements for protecting terminals from damage</a:t>
            </a:r>
          </a:p>
          <a:p>
            <a:r>
              <a:rPr lang="en-US" b="1" smtClean="0">
                <a:solidFill>
                  <a:srgbClr val="0070C0"/>
                </a:solidFill>
              </a:rPr>
              <a:t>USDOT, State Patrol, &amp; Mn/DOT conducting focused roadside inspections of battery transporters</a:t>
            </a:r>
          </a:p>
          <a:p>
            <a:r>
              <a:rPr lang="en-US" b="1" smtClean="0">
                <a:solidFill>
                  <a:srgbClr val="0070C0"/>
                </a:solidFill>
              </a:rPr>
              <a:t>Shippers who offer batteries not in conformance with new rule face action  </a:t>
            </a:r>
          </a:p>
        </p:txBody>
      </p:sp>
      <p:sp>
        <p:nvSpPr>
          <p:cNvPr id="4" name="Slide Number Placeholder 3"/>
          <p:cNvSpPr>
            <a:spLocks noGrp="1"/>
          </p:cNvSpPr>
          <p:nvPr>
            <p:ph type="sldNum" sz="quarter" idx="12"/>
          </p:nvPr>
        </p:nvSpPr>
        <p:spPr/>
        <p:txBody>
          <a:bodyPr/>
          <a:lstStyle/>
          <a:p>
            <a:pPr>
              <a:defRPr/>
            </a:pPr>
            <a:fld id="{EB3AAF67-0945-4543-B5AC-F25EDB9F5A2E}" type="slidenum">
              <a:rPr lang="en-US"/>
              <a:pPr>
                <a:defRPr/>
              </a:pPr>
              <a:t>45</a:t>
            </a:fld>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b="1" smtClean="0"/>
              <a:t>Lead Acid Battery Transport</a:t>
            </a:r>
          </a:p>
        </p:txBody>
      </p:sp>
      <p:sp>
        <p:nvSpPr>
          <p:cNvPr id="4" name="Slide Number Placeholder 3"/>
          <p:cNvSpPr>
            <a:spLocks noGrp="1"/>
          </p:cNvSpPr>
          <p:nvPr>
            <p:ph type="sldNum" sz="quarter" idx="12"/>
          </p:nvPr>
        </p:nvSpPr>
        <p:spPr/>
        <p:txBody>
          <a:bodyPr/>
          <a:lstStyle/>
          <a:p>
            <a:pPr>
              <a:defRPr/>
            </a:pPr>
            <a:fld id="{31D87CEF-37F1-4827-ADA3-C3E71D15CEFB}" type="slidenum">
              <a:rPr lang="en-US"/>
              <a:pPr>
                <a:defRPr/>
              </a:pPr>
              <a:t>46</a:t>
            </a:fld>
            <a:endParaRPr lang="en-US"/>
          </a:p>
        </p:txBody>
      </p:sp>
      <p:pic>
        <p:nvPicPr>
          <p:cNvPr id="50180" name="Content Placeholder 4" descr="batteryleaksIMG_2780.JPG"/>
          <p:cNvPicPr>
            <a:picLocks noGrp="1" noChangeAspect="1"/>
          </p:cNvPicPr>
          <p:nvPr>
            <p:ph idx="1"/>
          </p:nvPr>
        </p:nvPicPr>
        <p:blipFill>
          <a:blip r:embed="rId2" cstate="print"/>
          <a:srcRect/>
          <a:stretch>
            <a:fillRect/>
          </a:stretch>
        </p:blipFill>
        <p:spPr>
          <a:xfrm>
            <a:off x="1524000" y="1371600"/>
            <a:ext cx="6034088" cy="4525963"/>
          </a:xfrm>
        </p:spPr>
      </p:pic>
      <p:sp>
        <p:nvSpPr>
          <p:cNvPr id="50181" name="TextBox 5"/>
          <p:cNvSpPr txBox="1">
            <a:spLocks noChangeArrowheads="1"/>
          </p:cNvSpPr>
          <p:nvPr/>
        </p:nvSpPr>
        <p:spPr bwMode="auto">
          <a:xfrm>
            <a:off x="1371600" y="6019800"/>
            <a:ext cx="6477000" cy="584200"/>
          </a:xfrm>
          <a:prstGeom prst="rect">
            <a:avLst/>
          </a:prstGeom>
          <a:noFill/>
          <a:ln w="9525">
            <a:noFill/>
            <a:miter lim="800000"/>
            <a:headEnd/>
            <a:tailEnd/>
          </a:ln>
        </p:spPr>
        <p:txBody>
          <a:bodyPr>
            <a:spAutoFit/>
          </a:bodyPr>
          <a:lstStyle/>
          <a:p>
            <a:pPr algn="ctr"/>
            <a:r>
              <a:rPr lang="en-US" sz="3200" b="1"/>
              <a:t>Batteries not secured, leaking</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Number Placeholder 3"/>
          <p:cNvSpPr>
            <a:spLocks noGrp="1"/>
          </p:cNvSpPr>
          <p:nvPr>
            <p:ph type="sldNum" sz="quarter" idx="12"/>
          </p:nvPr>
        </p:nvSpPr>
        <p:spPr/>
        <p:txBody>
          <a:bodyPr/>
          <a:lstStyle/>
          <a:p>
            <a:pPr>
              <a:defRPr/>
            </a:pPr>
            <a:fld id="{6AA37EC7-0904-460D-B87C-D974C9BD1545}" type="slidenum">
              <a:rPr lang="en-US"/>
              <a:pPr>
                <a:defRPr/>
              </a:pPr>
              <a:t>47</a:t>
            </a:fld>
            <a:endParaRPr lang="en-US"/>
          </a:p>
        </p:txBody>
      </p:sp>
      <p:pic>
        <p:nvPicPr>
          <p:cNvPr id="51203" name="Picture 2" descr="elearnwebpg"/>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164867" name="Text Box 3"/>
          <p:cNvSpPr txBox="1">
            <a:spLocks noChangeArrowheads="1"/>
          </p:cNvSpPr>
          <p:nvPr/>
        </p:nvSpPr>
        <p:spPr bwMode="auto">
          <a:xfrm>
            <a:off x="304800" y="6019800"/>
            <a:ext cx="7924800" cy="523875"/>
          </a:xfrm>
          <a:prstGeom prst="rect">
            <a:avLst/>
          </a:prstGeom>
          <a:noFill/>
          <a:ln w="9525">
            <a:noFill/>
            <a:miter lim="800000"/>
            <a:headEnd/>
            <a:tailEnd/>
          </a:ln>
        </p:spPr>
        <p:txBody>
          <a:bodyPr>
            <a:spAutoFit/>
          </a:bodyPr>
          <a:lstStyle/>
          <a:p>
            <a:pPr>
              <a:spcBef>
                <a:spcPct val="50000"/>
              </a:spcBef>
            </a:pPr>
            <a:r>
              <a:rPr lang="en-US" sz="2800" b="1">
                <a:solidFill>
                  <a:srgbClr val="FF0000"/>
                </a:solidFill>
              </a:rPr>
              <a:t>    www.dot.state.mn.us/cvo/hazmatElearning/</a:t>
            </a:r>
          </a:p>
        </p:txBody>
      </p:sp>
      <p:sp>
        <p:nvSpPr>
          <p:cNvPr id="164868" name="Text Box 4"/>
          <p:cNvSpPr txBox="1">
            <a:spLocks noChangeArrowheads="1"/>
          </p:cNvSpPr>
          <p:nvPr/>
        </p:nvSpPr>
        <p:spPr bwMode="auto">
          <a:xfrm>
            <a:off x="304800" y="990600"/>
            <a:ext cx="8686800" cy="1431925"/>
          </a:xfrm>
          <a:prstGeom prst="rect">
            <a:avLst/>
          </a:prstGeom>
          <a:noFill/>
          <a:ln w="9525">
            <a:noFill/>
            <a:miter lim="800000"/>
            <a:headEnd/>
            <a:tailEnd/>
          </a:ln>
          <a:effectLst/>
        </p:spPr>
        <p:txBody>
          <a:bodyPr>
            <a:spAutoFit/>
          </a:bodyPr>
          <a:lstStyle/>
          <a:p>
            <a:pPr algn="ctr">
              <a:spcBef>
                <a:spcPct val="50000"/>
              </a:spcBef>
              <a:defRPr/>
            </a:pPr>
            <a:r>
              <a:rPr lang="en-US" sz="4400" b="1">
                <a:solidFill>
                  <a:srgbClr val="FF0000"/>
                </a:solidFill>
                <a:effectLst>
                  <a:outerShdw blurRad="38100" dist="38100" dir="2700000" algn="tl">
                    <a:srgbClr val="C0C0C0"/>
                  </a:outerShdw>
                </a:effectLst>
                <a:latin typeface="Arial" charset="0"/>
              </a:rPr>
              <a:t>Check Out Our Web-Based HazMat Training!!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64868"/>
                                        </p:tgtEl>
                                        <p:attrNameLst>
                                          <p:attrName>style.visibility</p:attrName>
                                        </p:attrNameLst>
                                      </p:cBhvr>
                                      <p:to>
                                        <p:strVal val="visible"/>
                                      </p:to>
                                    </p:set>
                                    <p:anim calcmode="lin" valueType="num">
                                      <p:cBhvr additive="base">
                                        <p:cTn id="7" dur="500" fill="hold"/>
                                        <p:tgtEl>
                                          <p:spTgt spid="164868"/>
                                        </p:tgtEl>
                                        <p:attrNameLst>
                                          <p:attrName>ppt_x</p:attrName>
                                        </p:attrNameLst>
                                      </p:cBhvr>
                                      <p:tavLst>
                                        <p:tav tm="0">
                                          <p:val>
                                            <p:strVal val="#ppt_x"/>
                                          </p:val>
                                        </p:tav>
                                        <p:tav tm="100000">
                                          <p:val>
                                            <p:strVal val="#ppt_x"/>
                                          </p:val>
                                        </p:tav>
                                      </p:tavLst>
                                    </p:anim>
                                    <p:anim calcmode="lin" valueType="num">
                                      <p:cBhvr additive="base">
                                        <p:cTn id="8" dur="500" fill="hold"/>
                                        <p:tgtEl>
                                          <p:spTgt spid="164868"/>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5" fill="hold" grpId="0" nodeType="clickEffect">
                                  <p:stCondLst>
                                    <p:cond delay="0"/>
                                  </p:stCondLst>
                                  <p:iterate type="wd">
                                    <p:tmPct val="100000"/>
                                  </p:iterate>
                                  <p:childTnLst>
                                    <p:set>
                                      <p:cBhvr>
                                        <p:cTn id="12" dur="1" fill="hold">
                                          <p:stCondLst>
                                            <p:cond delay="0"/>
                                          </p:stCondLst>
                                        </p:cTn>
                                        <p:tgtEl>
                                          <p:spTgt spid="164867"/>
                                        </p:tgtEl>
                                        <p:attrNameLst>
                                          <p:attrName>style.visibility</p:attrName>
                                        </p:attrNameLst>
                                      </p:cBhvr>
                                      <p:to>
                                        <p:strVal val="visible"/>
                                      </p:to>
                                    </p:set>
                                    <p:animEffect transition="in" filter="blinds(vertical)">
                                      <p:cBhvr>
                                        <p:cTn id="13" dur="300"/>
                                        <p:tgtEl>
                                          <p:spTgt spid="1648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7" grpId="0" autoUpdateAnimBg="0"/>
      <p:bldP spid="164868" grpId="0"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p>
            <a:pPr>
              <a:defRPr/>
            </a:pPr>
            <a:fld id="{B2992844-E8AE-423B-A375-0603078160DD}" type="slidenum">
              <a:rPr lang="en-US"/>
              <a:pPr>
                <a:defRPr/>
              </a:pPr>
              <a:t>48</a:t>
            </a:fld>
            <a:endParaRPr lang="en-US"/>
          </a:p>
        </p:txBody>
      </p:sp>
      <p:pic>
        <p:nvPicPr>
          <p:cNvPr id="53251" name="Picture 2" descr="phmsaweb011"/>
          <p:cNvPicPr>
            <a:picLocks noChangeAspect="1" noChangeArrowheads="1"/>
          </p:cNvPicPr>
          <p:nvPr/>
        </p:nvPicPr>
        <p:blipFill>
          <a:blip r:embed="rId2" cstate="print"/>
          <a:srcRect/>
          <a:stretch>
            <a:fillRect/>
          </a:stretch>
        </p:blipFill>
        <p:spPr bwMode="auto">
          <a:xfrm>
            <a:off x="685800" y="381000"/>
            <a:ext cx="7696200" cy="5678488"/>
          </a:xfrm>
          <a:prstGeom prst="rect">
            <a:avLst/>
          </a:prstGeom>
          <a:noFill/>
          <a:ln w="9525">
            <a:noFill/>
            <a:miter lim="800000"/>
            <a:headEnd/>
            <a:tailEnd/>
          </a:ln>
        </p:spPr>
      </p:pic>
      <p:sp>
        <p:nvSpPr>
          <p:cNvPr id="53252" name="Text Box 3"/>
          <p:cNvSpPr txBox="1">
            <a:spLocks noChangeArrowheads="1"/>
          </p:cNvSpPr>
          <p:nvPr/>
        </p:nvSpPr>
        <p:spPr bwMode="auto">
          <a:xfrm>
            <a:off x="5257800" y="914400"/>
            <a:ext cx="3048000" cy="579438"/>
          </a:xfrm>
          <a:prstGeom prst="rect">
            <a:avLst/>
          </a:prstGeom>
          <a:noFill/>
          <a:ln w="12700">
            <a:noFill/>
            <a:miter lim="800000"/>
            <a:headEnd/>
            <a:tailEnd/>
          </a:ln>
        </p:spPr>
        <p:txBody>
          <a:bodyPr>
            <a:spAutoFit/>
          </a:bodyPr>
          <a:lstStyle/>
          <a:p>
            <a:pPr eaLnBrk="0" hangingPunct="0">
              <a:spcBef>
                <a:spcPct val="50000"/>
              </a:spcBef>
            </a:pPr>
            <a:r>
              <a:rPr lang="en-US" sz="3200" b="1">
                <a:solidFill>
                  <a:srgbClr val="CC0000"/>
                </a:solidFill>
                <a:latin typeface="Times New Roman" pitchFamily="18" charset="0"/>
              </a:rPr>
              <a:t>(800) 467-4922</a:t>
            </a:r>
          </a:p>
        </p:txBody>
      </p:sp>
      <p:sp>
        <p:nvSpPr>
          <p:cNvPr id="53253" name="Text Box 4"/>
          <p:cNvSpPr txBox="1">
            <a:spLocks noChangeArrowheads="1"/>
          </p:cNvSpPr>
          <p:nvPr/>
        </p:nvSpPr>
        <p:spPr bwMode="auto">
          <a:xfrm>
            <a:off x="914400" y="6019800"/>
            <a:ext cx="7086600" cy="701675"/>
          </a:xfrm>
          <a:prstGeom prst="rect">
            <a:avLst/>
          </a:prstGeom>
          <a:noFill/>
          <a:ln w="12700">
            <a:noFill/>
            <a:miter lim="800000"/>
            <a:headEnd/>
            <a:tailEnd/>
          </a:ln>
        </p:spPr>
        <p:txBody>
          <a:bodyPr>
            <a:spAutoFit/>
          </a:bodyPr>
          <a:lstStyle/>
          <a:p>
            <a:pPr eaLnBrk="0" hangingPunct="0">
              <a:spcBef>
                <a:spcPct val="50000"/>
              </a:spcBef>
            </a:pPr>
            <a:r>
              <a:rPr lang="en-US" sz="4000" b="1">
                <a:solidFill>
                  <a:schemeClr val="hlink"/>
                </a:solidFill>
                <a:latin typeface="Times New Roman" pitchFamily="18" charset="0"/>
              </a:rPr>
              <a:t>  www.phmsa.dot.gov/hazmat</a:t>
            </a: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pPr>
              <a:defRPr/>
            </a:pPr>
            <a:fld id="{D5364B72-4119-42E8-9B9D-886FD923BCD7}" type="slidenum">
              <a:rPr lang="en-US"/>
              <a:pPr>
                <a:defRPr/>
              </a:pPr>
              <a:t>49</a:t>
            </a:fld>
            <a:endParaRPr lang="en-US"/>
          </a:p>
        </p:txBody>
      </p:sp>
      <p:sp>
        <p:nvSpPr>
          <p:cNvPr id="52227" name="Rectangle 2"/>
          <p:cNvSpPr>
            <a:spLocks noChangeArrowheads="1"/>
          </p:cNvSpPr>
          <p:nvPr/>
        </p:nvSpPr>
        <p:spPr bwMode="auto">
          <a:xfrm>
            <a:off x="304800" y="1978025"/>
            <a:ext cx="8531225" cy="3844642"/>
          </a:xfrm>
          <a:prstGeom prst="rect">
            <a:avLst/>
          </a:prstGeom>
          <a:noFill/>
          <a:ln w="12700">
            <a:noFill/>
            <a:miter lim="800000"/>
            <a:headEnd/>
            <a:tailEnd/>
          </a:ln>
        </p:spPr>
        <p:txBody>
          <a:bodyPr lIns="90488" tIns="44450" rIns="90488" bIns="44450">
            <a:spAutoFit/>
          </a:bodyPr>
          <a:lstStyle/>
          <a:p>
            <a:pPr algn="ctr" eaLnBrk="0" hangingPunct="0">
              <a:spcBef>
                <a:spcPct val="50000"/>
              </a:spcBef>
            </a:pPr>
            <a:r>
              <a:rPr lang="en-US" sz="2800" b="1" dirty="0">
                <a:solidFill>
                  <a:srgbClr val="114FFB"/>
                </a:solidFill>
                <a:latin typeface="Times New Roman" pitchFamily="18" charset="0"/>
              </a:rPr>
              <a:t>Office of Freight &amp; Commercial  Vehicle Operations        </a:t>
            </a:r>
          </a:p>
          <a:p>
            <a:pPr algn="ctr" eaLnBrk="0" hangingPunct="0">
              <a:spcBef>
                <a:spcPct val="50000"/>
              </a:spcBef>
            </a:pPr>
            <a:r>
              <a:rPr lang="en-US" sz="2800" b="1" dirty="0" smtClean="0">
                <a:solidFill>
                  <a:srgbClr val="000099"/>
                </a:solidFill>
                <a:latin typeface="Times New Roman" pitchFamily="18" charset="0"/>
              </a:rPr>
              <a:t>3485 Hadley Avenue	                                              Mail </a:t>
            </a:r>
            <a:r>
              <a:rPr lang="en-US" sz="2800" b="1" dirty="0">
                <a:solidFill>
                  <a:srgbClr val="000099"/>
                </a:solidFill>
                <a:latin typeface="Times New Roman" pitchFamily="18" charset="0"/>
              </a:rPr>
              <a:t>Stop </a:t>
            </a:r>
            <a:r>
              <a:rPr lang="en-US" sz="2800" b="1" dirty="0" smtClean="0">
                <a:solidFill>
                  <a:srgbClr val="000099"/>
                </a:solidFill>
                <a:latin typeface="Times New Roman" pitchFamily="18" charset="0"/>
              </a:rPr>
              <a:t>610</a:t>
            </a:r>
            <a:r>
              <a:rPr lang="en-US" sz="2800" b="1" dirty="0">
                <a:solidFill>
                  <a:srgbClr val="000099"/>
                </a:solidFill>
                <a:latin typeface="Times New Roman" pitchFamily="18" charset="0"/>
              </a:rPr>
              <a:t>,                                                                 </a:t>
            </a:r>
            <a:r>
              <a:rPr lang="en-US" sz="2800" b="1" dirty="0" smtClean="0">
                <a:solidFill>
                  <a:srgbClr val="000099"/>
                </a:solidFill>
                <a:latin typeface="Times New Roman" pitchFamily="18" charset="0"/>
              </a:rPr>
              <a:t>Oakdale, </a:t>
            </a:r>
            <a:r>
              <a:rPr lang="en-US" sz="2800" b="1" dirty="0">
                <a:solidFill>
                  <a:srgbClr val="000099"/>
                </a:solidFill>
                <a:latin typeface="Times New Roman" pitchFamily="18" charset="0"/>
              </a:rPr>
              <a:t>MN </a:t>
            </a:r>
            <a:r>
              <a:rPr lang="en-US" sz="2800" b="1" dirty="0" smtClean="0">
                <a:solidFill>
                  <a:srgbClr val="000099"/>
                </a:solidFill>
                <a:latin typeface="Times New Roman" pitchFamily="18" charset="0"/>
              </a:rPr>
              <a:t>55128                                                     </a:t>
            </a:r>
            <a:r>
              <a:rPr lang="en-US" sz="2800" b="1" dirty="0">
                <a:solidFill>
                  <a:srgbClr val="000099"/>
                </a:solidFill>
                <a:latin typeface="Times New Roman" pitchFamily="18" charset="0"/>
              </a:rPr>
              <a:t>(651</a:t>
            </a:r>
            <a:r>
              <a:rPr lang="en-US" sz="2800" b="1">
                <a:solidFill>
                  <a:srgbClr val="000099"/>
                </a:solidFill>
                <a:latin typeface="Times New Roman" pitchFamily="18" charset="0"/>
              </a:rPr>
              <a:t>) </a:t>
            </a:r>
            <a:r>
              <a:rPr lang="en-US" sz="2800" b="1" smtClean="0">
                <a:solidFill>
                  <a:srgbClr val="000099"/>
                </a:solidFill>
                <a:latin typeface="Times New Roman" pitchFamily="18" charset="0"/>
              </a:rPr>
              <a:t>366-4348</a:t>
            </a:r>
          </a:p>
          <a:p>
            <a:pPr algn="ctr" eaLnBrk="0" hangingPunct="0">
              <a:spcBef>
                <a:spcPct val="50000"/>
              </a:spcBef>
            </a:pPr>
            <a:r>
              <a:rPr lang="en-US" sz="2800" b="1" smtClean="0">
                <a:solidFill>
                  <a:srgbClr val="000099"/>
                </a:solidFill>
                <a:latin typeface="Times New Roman" pitchFamily="18" charset="0"/>
                <a:hlinkClick r:id="rId2"/>
              </a:rPr>
              <a:t>www.dot.state.mn.us/cvo</a:t>
            </a:r>
            <a:endParaRPr lang="en-US" sz="2800" b="1" smtClean="0">
              <a:solidFill>
                <a:srgbClr val="000099"/>
              </a:solidFill>
              <a:latin typeface="Times New Roman" pitchFamily="18" charset="0"/>
            </a:endParaRPr>
          </a:p>
          <a:p>
            <a:pPr algn="ctr" eaLnBrk="0" hangingPunct="0">
              <a:spcBef>
                <a:spcPct val="50000"/>
              </a:spcBef>
            </a:pPr>
            <a:r>
              <a:rPr lang="en-US" sz="3200" b="1" dirty="0" smtClean="0">
                <a:solidFill>
                  <a:srgbClr val="FF0000"/>
                </a:solidFill>
                <a:latin typeface="Times New Roman" pitchFamily="18" charset="0"/>
              </a:rPr>
              <a:t>jim.fox@state.mn.us</a:t>
            </a:r>
            <a:endParaRPr lang="en-US" sz="3200" b="1" dirty="0">
              <a:solidFill>
                <a:srgbClr val="FF0000"/>
              </a:solidFill>
              <a:latin typeface="Times New Roman" pitchFamily="18" charset="0"/>
            </a:endParaRPr>
          </a:p>
        </p:txBody>
      </p:sp>
      <p:pic>
        <p:nvPicPr>
          <p:cNvPr id="52228" name="Picture 3" descr="mn dot color (tiff)"/>
          <p:cNvPicPr>
            <a:picLocks noChangeAspect="1" noChangeArrowheads="1"/>
          </p:cNvPicPr>
          <p:nvPr/>
        </p:nvPicPr>
        <p:blipFill>
          <a:blip r:embed="rId3" cstate="print"/>
          <a:srcRect/>
          <a:stretch>
            <a:fillRect/>
          </a:stretch>
        </p:blipFill>
        <p:spPr bwMode="auto">
          <a:xfrm>
            <a:off x="3430588" y="93663"/>
            <a:ext cx="1952625" cy="1981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b="1" smtClean="0">
                <a:solidFill>
                  <a:schemeClr val="tx2"/>
                </a:solidFill>
              </a:rPr>
              <a:t>“Household Waste” </a:t>
            </a:r>
          </a:p>
        </p:txBody>
      </p:sp>
      <p:sp>
        <p:nvSpPr>
          <p:cNvPr id="26627" name="Content Placeholder 2"/>
          <p:cNvSpPr>
            <a:spLocks noGrp="1"/>
          </p:cNvSpPr>
          <p:nvPr>
            <p:ph idx="1"/>
          </p:nvPr>
        </p:nvSpPr>
        <p:spPr>
          <a:xfrm>
            <a:off x="755650" y="1600200"/>
            <a:ext cx="8229600" cy="4525963"/>
          </a:xfrm>
        </p:spPr>
        <p:txBody>
          <a:bodyPr/>
          <a:lstStyle/>
          <a:p>
            <a:pPr>
              <a:buFont typeface="Arial" pitchFamily="34" charset="0"/>
              <a:buNone/>
            </a:pPr>
            <a:r>
              <a:rPr lang="en-US" smtClean="0"/>
              <a:t> </a:t>
            </a:r>
            <a:r>
              <a:rPr lang="en-US" b="1" smtClean="0"/>
              <a:t>HHW definition and exceptions clarified in 2009 rulemaking. Hotels, motels, etc.,  cannot use this exception for transporting large quantities of hazardous waste/materials generated during renovation. </a:t>
            </a:r>
            <a:endParaRPr lang="en-US" b="1" smtClean="0">
              <a:solidFill>
                <a:srgbClr val="FF0000"/>
              </a:solidFill>
            </a:endParaRPr>
          </a:p>
        </p:txBody>
      </p:sp>
      <p:sp>
        <p:nvSpPr>
          <p:cNvPr id="4" name="Slide Number Placeholder 3"/>
          <p:cNvSpPr>
            <a:spLocks noGrp="1"/>
          </p:cNvSpPr>
          <p:nvPr>
            <p:ph type="sldNum" sz="quarter" idx="12"/>
          </p:nvPr>
        </p:nvSpPr>
        <p:spPr/>
        <p:txBody>
          <a:bodyPr/>
          <a:lstStyle/>
          <a:p>
            <a:pPr>
              <a:defRPr/>
            </a:pPr>
            <a:fld id="{9789961D-3000-40E3-8E95-ADD090D7653B}" type="slidenum">
              <a:rPr lang="en-US"/>
              <a:pPr>
                <a:defRPr/>
              </a:pPr>
              <a:t>5</a:t>
            </a:fld>
            <a:endParaRPr lang="en-US"/>
          </a:p>
        </p:txBody>
      </p:sp>
      <p:sp>
        <p:nvSpPr>
          <p:cNvPr id="26629" name="TextBox 4"/>
          <p:cNvSpPr txBox="1">
            <a:spLocks noChangeArrowheads="1"/>
          </p:cNvSpPr>
          <p:nvPr/>
        </p:nvSpPr>
        <p:spPr bwMode="auto">
          <a:xfrm>
            <a:off x="4876800" y="5943600"/>
            <a:ext cx="3352800" cy="369888"/>
          </a:xfrm>
          <a:prstGeom prst="rect">
            <a:avLst/>
          </a:prstGeom>
          <a:noFill/>
          <a:ln w="9525">
            <a:noFill/>
            <a:miter lim="800000"/>
            <a:headEnd/>
            <a:tailEnd/>
          </a:ln>
        </p:spPr>
        <p:txBody>
          <a:bodyPr>
            <a:spAutoFit/>
          </a:bodyPr>
          <a:lstStyle/>
          <a:p>
            <a:r>
              <a:rPr lang="en-US"/>
              <a:t>49 CFR 171.8  &amp; 173.12 </a:t>
            </a:r>
          </a:p>
        </p:txBody>
      </p:sp>
    </p:spTree>
    <p:extLst>
      <p:ext uri="{BB962C8B-B14F-4D97-AF65-F5344CB8AC3E}">
        <p14:creationId xmlns:p14="http://schemas.microsoft.com/office/powerpoint/2010/main" val="14928025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b="1" smtClean="0">
                <a:solidFill>
                  <a:srgbClr val="FF0000"/>
                </a:solidFill>
              </a:rPr>
              <a:t>Remember the Basics</a:t>
            </a:r>
            <a:br>
              <a:rPr lang="en-US" b="1" smtClean="0">
                <a:solidFill>
                  <a:srgbClr val="FF0000"/>
                </a:solidFill>
              </a:rPr>
            </a:br>
            <a:r>
              <a:rPr lang="en-US" b="1" smtClean="0">
                <a:solidFill>
                  <a:schemeClr val="tx2"/>
                </a:solidFill>
              </a:rPr>
              <a:t>USDOT Regulated Activities</a:t>
            </a:r>
          </a:p>
        </p:txBody>
      </p:sp>
      <p:sp>
        <p:nvSpPr>
          <p:cNvPr id="5123" name="Content Placeholder 2"/>
          <p:cNvSpPr>
            <a:spLocks noGrp="1"/>
          </p:cNvSpPr>
          <p:nvPr>
            <p:ph idx="1"/>
          </p:nvPr>
        </p:nvSpPr>
        <p:spPr/>
        <p:txBody>
          <a:bodyPr/>
          <a:lstStyle/>
          <a:p>
            <a:r>
              <a:rPr lang="en-US" b="1" dirty="0" smtClean="0"/>
              <a:t>Classify the material:  Hazard class, subsidiary hazards, packing group, </a:t>
            </a:r>
            <a:r>
              <a:rPr lang="en-US" b="1" dirty="0" err="1" smtClean="0"/>
              <a:t>haz</a:t>
            </a:r>
            <a:r>
              <a:rPr lang="en-US" b="1" dirty="0" smtClean="0"/>
              <a:t> substance, </a:t>
            </a:r>
            <a:r>
              <a:rPr lang="en-US" b="1" dirty="0" err="1" smtClean="0"/>
              <a:t>haz</a:t>
            </a:r>
            <a:r>
              <a:rPr lang="en-US" b="1" dirty="0" smtClean="0"/>
              <a:t> waste</a:t>
            </a:r>
          </a:p>
          <a:p>
            <a:r>
              <a:rPr lang="en-US" b="1" dirty="0" smtClean="0"/>
              <a:t>Create the Shipping Paper:  Basic Description and Other DOT required information</a:t>
            </a:r>
          </a:p>
          <a:p>
            <a:r>
              <a:rPr lang="en-US" b="1" dirty="0" smtClean="0"/>
              <a:t>Select correct packaging:  </a:t>
            </a:r>
            <a:r>
              <a:rPr lang="en-US" b="1" dirty="0" err="1" smtClean="0"/>
              <a:t>Packagings</a:t>
            </a:r>
            <a:r>
              <a:rPr lang="en-US" b="1" dirty="0" smtClean="0"/>
              <a:t> must be “authorized” by the HMR</a:t>
            </a:r>
          </a:p>
          <a:p>
            <a:r>
              <a:rPr lang="en-US" b="1" dirty="0"/>
              <a:t>Prepare the </a:t>
            </a:r>
            <a:r>
              <a:rPr lang="en-US" b="1" dirty="0" smtClean="0"/>
              <a:t>packages:  Properly </a:t>
            </a:r>
            <a:r>
              <a:rPr lang="en-US" b="1" dirty="0"/>
              <a:t>filled, closed, in condition for transport</a:t>
            </a:r>
          </a:p>
          <a:p>
            <a:endParaRPr lang="en-US" b="1" dirty="0" smtClean="0"/>
          </a:p>
          <a:p>
            <a:pPr>
              <a:buFont typeface="Arial" pitchFamily="34" charset="0"/>
              <a:buNone/>
            </a:pPr>
            <a:endParaRPr lang="en-US" b="1" dirty="0" smtClean="0"/>
          </a:p>
        </p:txBody>
      </p:sp>
      <p:sp>
        <p:nvSpPr>
          <p:cNvPr id="4" name="Slide Number Placeholder 3"/>
          <p:cNvSpPr>
            <a:spLocks noGrp="1"/>
          </p:cNvSpPr>
          <p:nvPr>
            <p:ph type="sldNum" sz="quarter" idx="12"/>
          </p:nvPr>
        </p:nvSpPr>
        <p:spPr/>
        <p:txBody>
          <a:bodyPr/>
          <a:lstStyle/>
          <a:p>
            <a:pPr>
              <a:defRPr/>
            </a:pPr>
            <a:fld id="{66D372B2-D30E-47B1-9421-130CA44CC9FA}" type="slidenum">
              <a:rPr lang="en-US"/>
              <a:pPr>
                <a:defRPr/>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b="1" smtClean="0">
                <a:solidFill>
                  <a:srgbClr val="FF0000"/>
                </a:solidFill>
              </a:rPr>
              <a:t>Remember the Basics</a:t>
            </a:r>
            <a:br>
              <a:rPr lang="en-US" b="1" smtClean="0">
                <a:solidFill>
                  <a:srgbClr val="FF0000"/>
                </a:solidFill>
              </a:rPr>
            </a:br>
            <a:r>
              <a:rPr lang="en-US" b="1" smtClean="0">
                <a:solidFill>
                  <a:schemeClr val="tx2"/>
                </a:solidFill>
              </a:rPr>
              <a:t>USDOT Regulated Activities</a:t>
            </a:r>
          </a:p>
        </p:txBody>
      </p:sp>
      <p:sp>
        <p:nvSpPr>
          <p:cNvPr id="6147" name="Content Placeholder 2"/>
          <p:cNvSpPr>
            <a:spLocks noGrp="1"/>
          </p:cNvSpPr>
          <p:nvPr>
            <p:ph idx="1"/>
          </p:nvPr>
        </p:nvSpPr>
        <p:spPr/>
        <p:txBody>
          <a:bodyPr/>
          <a:lstStyle/>
          <a:p>
            <a:r>
              <a:rPr lang="en-US" b="1" dirty="0"/>
              <a:t>Mark the package:  PSN, ID #, and other required information for some materials</a:t>
            </a:r>
          </a:p>
          <a:p>
            <a:r>
              <a:rPr lang="en-US" b="1" dirty="0" smtClean="0"/>
              <a:t>Label the package:  Column 6 on HMT</a:t>
            </a:r>
          </a:p>
          <a:p>
            <a:r>
              <a:rPr lang="en-US" b="1" dirty="0" smtClean="0"/>
              <a:t>Offer the load:  Containers loaded, blocked, braced, &amp; segregated</a:t>
            </a:r>
          </a:p>
          <a:p>
            <a:r>
              <a:rPr lang="en-US" b="1" dirty="0" smtClean="0"/>
              <a:t>Placard: Offering the required placards to the commercial carrier</a:t>
            </a:r>
          </a:p>
          <a:p>
            <a:endParaRPr lang="en-US" sz="3600" b="1" dirty="0" smtClean="0"/>
          </a:p>
          <a:p>
            <a:pPr>
              <a:buFont typeface="Arial" pitchFamily="34" charset="0"/>
              <a:buNone/>
            </a:pPr>
            <a:endParaRPr lang="en-US" b="1" dirty="0" smtClean="0"/>
          </a:p>
        </p:txBody>
      </p:sp>
      <p:sp>
        <p:nvSpPr>
          <p:cNvPr id="4" name="Slide Number Placeholder 3"/>
          <p:cNvSpPr>
            <a:spLocks noGrp="1"/>
          </p:cNvSpPr>
          <p:nvPr>
            <p:ph type="sldNum" sz="quarter" idx="12"/>
          </p:nvPr>
        </p:nvSpPr>
        <p:spPr/>
        <p:txBody>
          <a:bodyPr/>
          <a:lstStyle/>
          <a:p>
            <a:pPr>
              <a:defRPr/>
            </a:pPr>
            <a:fld id="{28C19E38-6FE2-4675-89EF-5F6CB3EA2398}" type="slidenum">
              <a:rPr lang="en-US"/>
              <a:pPr>
                <a:defRPr/>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b="1" smtClean="0">
                <a:solidFill>
                  <a:schemeClr val="tx2"/>
                </a:solidFill>
              </a:rPr>
              <a:t>Hazmat Identification</a:t>
            </a:r>
          </a:p>
        </p:txBody>
      </p:sp>
      <p:sp>
        <p:nvSpPr>
          <p:cNvPr id="7171" name="Content Placeholder 2"/>
          <p:cNvSpPr>
            <a:spLocks noGrp="1"/>
          </p:cNvSpPr>
          <p:nvPr>
            <p:ph idx="1"/>
          </p:nvPr>
        </p:nvSpPr>
        <p:spPr>
          <a:xfrm>
            <a:off x="457200" y="1371600"/>
            <a:ext cx="8229600" cy="4525963"/>
          </a:xfrm>
        </p:spPr>
        <p:txBody>
          <a:bodyPr/>
          <a:lstStyle/>
          <a:p>
            <a:pPr algn="ctr">
              <a:buFont typeface="Arial" pitchFamily="34" charset="0"/>
              <a:buNone/>
            </a:pPr>
            <a:r>
              <a:rPr lang="en-US" b="1" smtClean="0"/>
              <a:t>Unidentified materials are brought to or dropped off at HHW facilities. It must be classified and identified before it can be shipped from the collection center</a:t>
            </a:r>
          </a:p>
        </p:txBody>
      </p:sp>
      <p:sp>
        <p:nvSpPr>
          <p:cNvPr id="4" name="Slide Number Placeholder 3"/>
          <p:cNvSpPr>
            <a:spLocks noGrp="1"/>
          </p:cNvSpPr>
          <p:nvPr>
            <p:ph type="sldNum" sz="quarter" idx="12"/>
          </p:nvPr>
        </p:nvSpPr>
        <p:spPr/>
        <p:txBody>
          <a:bodyPr/>
          <a:lstStyle/>
          <a:p>
            <a:pPr>
              <a:defRPr/>
            </a:pPr>
            <a:fld id="{8F279746-ED07-4E9C-92A4-9EDE4C916F47}" type="slidenum">
              <a:rPr lang="en-US"/>
              <a:pPr>
                <a:defRPr/>
              </a:pPr>
              <a:t>8</a:t>
            </a:fld>
            <a:endParaRPr lang="en-US"/>
          </a:p>
        </p:txBody>
      </p:sp>
      <p:pic>
        <p:nvPicPr>
          <p:cNvPr id="7173" name="Picture 4" descr="7202 6-10-2009 020.jpg"/>
          <p:cNvPicPr>
            <a:picLocks noChangeAspect="1"/>
          </p:cNvPicPr>
          <p:nvPr/>
        </p:nvPicPr>
        <p:blipFill>
          <a:blip r:embed="rId2" cstate="print"/>
          <a:srcRect/>
          <a:stretch>
            <a:fillRect/>
          </a:stretch>
        </p:blipFill>
        <p:spPr bwMode="auto">
          <a:xfrm>
            <a:off x="2971800" y="3810000"/>
            <a:ext cx="3581400" cy="2686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b="1" dirty="0" smtClean="0">
                <a:solidFill>
                  <a:srgbClr val="00B050"/>
                </a:solidFill>
              </a:rPr>
              <a:t>Identify the Material</a:t>
            </a:r>
          </a:p>
        </p:txBody>
      </p:sp>
      <p:sp>
        <p:nvSpPr>
          <p:cNvPr id="8195" name="Content Placeholder 2"/>
          <p:cNvSpPr>
            <a:spLocks noGrp="1"/>
          </p:cNvSpPr>
          <p:nvPr>
            <p:ph idx="1"/>
          </p:nvPr>
        </p:nvSpPr>
        <p:spPr/>
        <p:txBody>
          <a:bodyPr/>
          <a:lstStyle/>
          <a:p>
            <a:pPr marL="561975" indent="-561975">
              <a:buFont typeface="Wingdings" pitchFamily="2" charset="2"/>
              <a:buChar char="v"/>
            </a:pPr>
            <a:r>
              <a:rPr lang="en-US" sz="3600" smtClean="0"/>
              <a:t> </a:t>
            </a:r>
            <a:r>
              <a:rPr lang="en-US" sz="3600" b="1" smtClean="0"/>
              <a:t>DOT hazard class, including any subsidiary hazards </a:t>
            </a:r>
          </a:p>
          <a:p>
            <a:pPr marL="561975" indent="-561975">
              <a:buFont typeface="Wingdings" pitchFamily="2" charset="2"/>
              <a:buChar char="v"/>
            </a:pPr>
            <a:r>
              <a:rPr lang="en-US" sz="3600" b="1" smtClean="0"/>
              <a:t>DOT hazmat shipping description</a:t>
            </a:r>
          </a:p>
          <a:p>
            <a:pPr marL="561975" indent="-561975">
              <a:buFont typeface="Wingdings" pitchFamily="2" charset="2"/>
              <a:buChar char="v"/>
            </a:pPr>
            <a:r>
              <a:rPr lang="en-US" sz="3600" b="1" smtClean="0">
                <a:solidFill>
                  <a:srgbClr val="FF0000"/>
                </a:solidFill>
              </a:rPr>
              <a:t>UNKNOWN MATERIAL?!? </a:t>
            </a:r>
            <a:r>
              <a:rPr lang="en-US" sz="3600" b="1" smtClean="0"/>
              <a:t>It must be classified and be moved with correct shipping description</a:t>
            </a:r>
            <a:endParaRPr lang="en-US" sz="3600" b="1" smtClean="0">
              <a:solidFill>
                <a:srgbClr val="FF0000"/>
              </a:solidFill>
            </a:endParaRPr>
          </a:p>
        </p:txBody>
      </p:sp>
      <p:sp>
        <p:nvSpPr>
          <p:cNvPr id="4" name="Slide Number Placeholder 3"/>
          <p:cNvSpPr>
            <a:spLocks noGrp="1"/>
          </p:cNvSpPr>
          <p:nvPr>
            <p:ph type="sldNum" sz="quarter" idx="12"/>
          </p:nvPr>
        </p:nvSpPr>
        <p:spPr/>
        <p:txBody>
          <a:bodyPr/>
          <a:lstStyle/>
          <a:p>
            <a:pPr>
              <a:defRPr/>
            </a:pPr>
            <a:fld id="{1D1E94BA-E7F8-4D43-9E8C-C0527EBF2D0A}" type="slidenum">
              <a:rPr lang="en-US"/>
              <a:pPr>
                <a:defRPr/>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2687</TotalTime>
  <Words>2198</Words>
  <Application>Microsoft Office PowerPoint</Application>
  <PresentationFormat>On-screen Show (4:3)</PresentationFormat>
  <Paragraphs>292</Paragraphs>
  <Slides>49</Slides>
  <Notes>14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49</vt:i4>
      </vt:variant>
    </vt:vector>
  </HeadingPairs>
  <TitlesOfParts>
    <vt:vector size="51" baseType="lpstr">
      <vt:lpstr>Office Theme</vt:lpstr>
      <vt:lpstr>Microsoft ClipArt Gallery</vt:lpstr>
      <vt:lpstr>HHW and VSQG Annual Update- DOT Hazardous Materials Compliance</vt:lpstr>
      <vt:lpstr>  Transportation in Commerce</vt:lpstr>
      <vt:lpstr>  Offering the Shipment            Collection Site to Commercial Transporter</vt:lpstr>
      <vt:lpstr>“Household Waste” </vt:lpstr>
      <vt:lpstr>“Household Waste” </vt:lpstr>
      <vt:lpstr>Remember the Basics USDOT Regulated Activities</vt:lpstr>
      <vt:lpstr>Remember the Basics USDOT Regulated Activities</vt:lpstr>
      <vt:lpstr>Hazmat Identification</vt:lpstr>
      <vt:lpstr>Identify the Material</vt:lpstr>
      <vt:lpstr>PowerPoint Presentation</vt:lpstr>
      <vt:lpstr>PowerPoint Presentation</vt:lpstr>
      <vt:lpstr>UHWM Identifies the Generator, All Transporters, and the TSDF</vt:lpstr>
      <vt:lpstr>PowerPoint Presentation</vt:lpstr>
      <vt:lpstr>Use Box 9b on Uniform HW Manifest for USDOT  Shipping Description</vt:lpstr>
      <vt:lpstr>Boxes 10, 11, &amp;12 Records Container Type, Quantity &amp; Unit of Measure</vt:lpstr>
      <vt:lpstr>Handwritten Signatures          Required on HW Manifests</vt:lpstr>
      <vt:lpstr>Shipping Papers</vt:lpstr>
      <vt:lpstr>Shipping Papers Emergency Response Telephone Number</vt:lpstr>
      <vt:lpstr>Shipping Papers-Emergency Response Information Providers</vt:lpstr>
      <vt:lpstr>Packaging Materials</vt:lpstr>
      <vt:lpstr>PowerPoint Presentation</vt:lpstr>
      <vt:lpstr>Packaging Waste            Packagings Must Be Designed, Filled and Closed So There is No Release to the Environment</vt:lpstr>
      <vt:lpstr>Re-use of Packagings for Waste Materials </vt:lpstr>
      <vt:lpstr>Waste Package Exceptions Clarified          Final Rule 02/02/2010             </vt:lpstr>
      <vt:lpstr>Package Marking &amp; Labeling</vt:lpstr>
      <vt:lpstr>Package Marking &amp; Labels </vt:lpstr>
      <vt:lpstr>Package Marking &amp; Labels</vt:lpstr>
      <vt:lpstr> </vt:lpstr>
      <vt:lpstr> </vt:lpstr>
      <vt:lpstr>ORM-D Consumer Commodity Classification Ends December 31, 2020 (not 2013) 172.316 Revised</vt:lpstr>
      <vt:lpstr> </vt:lpstr>
      <vt:lpstr>Limited Quantity Packagings Excepted From </vt:lpstr>
      <vt:lpstr>PowerPoint Presentation</vt:lpstr>
      <vt:lpstr>Commercial Transport Vehicle Marked with Name &amp; USDOT #</vt:lpstr>
      <vt:lpstr>Offering Hazmat</vt:lpstr>
      <vt:lpstr>NEW-49 CFR 172.22 (a) (4) Shipper must keep copy of package closure instructions unless printed on the packaging</vt:lpstr>
      <vt:lpstr>Offering Hazmat Hazmat Package Securement</vt:lpstr>
      <vt:lpstr>PowerPoint Presentation</vt:lpstr>
      <vt:lpstr>Shipper Must Provide Placards for HM They Offer to Truckers       Carrier May Not Haul Unless Placards Affixed</vt:lpstr>
      <vt:lpstr>Hazmat Transportation Security</vt:lpstr>
      <vt:lpstr>USDOT Revised HM Security Requirements on March 9, 2010</vt:lpstr>
      <vt:lpstr>Revised HM Security Requirements  “Large Bulk Quantities”</vt:lpstr>
      <vt:lpstr>Revised HM Security Requirements  Quantities Requiring Placards</vt:lpstr>
      <vt:lpstr>Battery Rules &amp; Safety Advisory 2009</vt:lpstr>
      <vt:lpstr>Lead Acid Battery Transport</vt:lpstr>
      <vt:lpstr>Lead Acid Battery Transport</vt:lpstr>
      <vt:lpstr>PowerPoint Presentation</vt:lpstr>
      <vt:lpstr>PowerPoint Presentation</vt:lpstr>
      <vt:lpstr>PowerPoint Presentation</vt:lpstr>
    </vt:vector>
  </TitlesOfParts>
  <Company>MNDOT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VSQG Consolidation Programs  Transporting  Hazardous Materials</dc:title>
  <dc:creator>Ritc1Mic</dc:creator>
  <cp:lastModifiedBy>tgilber</cp:lastModifiedBy>
  <cp:revision>291</cp:revision>
  <cp:lastPrinted>2012-02-27T19:18:02Z</cp:lastPrinted>
  <dcterms:created xsi:type="dcterms:W3CDTF">2010-01-11T16:11:46Z</dcterms:created>
  <dcterms:modified xsi:type="dcterms:W3CDTF">2013-02-13T18:12:55Z</dcterms:modified>
</cp:coreProperties>
</file>