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handoutMasterIdLst>
    <p:handoutMasterId r:id="rId32"/>
  </p:handoutMasterIdLst>
  <p:sldIdLst>
    <p:sldId id="257" r:id="rId2"/>
    <p:sldId id="294" r:id="rId3"/>
    <p:sldId id="267" r:id="rId4"/>
    <p:sldId id="312" r:id="rId5"/>
    <p:sldId id="313" r:id="rId6"/>
    <p:sldId id="266" r:id="rId7"/>
    <p:sldId id="295" r:id="rId8"/>
    <p:sldId id="297" r:id="rId9"/>
    <p:sldId id="271" r:id="rId10"/>
    <p:sldId id="260" r:id="rId11"/>
    <p:sldId id="273" r:id="rId12"/>
    <p:sldId id="306" r:id="rId13"/>
    <p:sldId id="314" r:id="rId14"/>
    <p:sldId id="315" r:id="rId15"/>
    <p:sldId id="282" r:id="rId16"/>
    <p:sldId id="303" r:id="rId17"/>
    <p:sldId id="316" r:id="rId18"/>
    <p:sldId id="298" r:id="rId19"/>
    <p:sldId id="299" r:id="rId20"/>
    <p:sldId id="301" r:id="rId21"/>
    <p:sldId id="318" r:id="rId22"/>
    <p:sldId id="302" r:id="rId23"/>
    <p:sldId id="290" r:id="rId24"/>
    <p:sldId id="311" r:id="rId25"/>
    <p:sldId id="291" r:id="rId26"/>
    <p:sldId id="293" r:id="rId27"/>
    <p:sldId id="292" r:id="rId28"/>
    <p:sldId id="288" r:id="rId29"/>
    <p:sldId id="263"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FFCC"/>
    <a:srgbClr val="FFFFFF"/>
    <a:srgbClr val="FFCC99"/>
    <a:srgbClr val="FF9933"/>
    <a:srgbClr val="CCFFFF"/>
    <a:srgbClr val="00FFFF"/>
    <a:srgbClr val="FFFF99"/>
    <a:srgbClr val="99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442" autoAdjust="0"/>
  </p:normalViewPr>
  <p:slideViewPr>
    <p:cSldViewPr>
      <p:cViewPr varScale="1">
        <p:scale>
          <a:sx n="72" d="100"/>
          <a:sy n="72" d="100"/>
        </p:scale>
        <p:origin x="2724" y="54"/>
      </p:cViewPr>
      <p:guideLst>
        <p:guide orient="horz" pos="2160"/>
        <p:guide pos="2880"/>
      </p:guideLst>
    </p:cSldViewPr>
  </p:slideViewPr>
  <p:notesTextViewPr>
    <p:cViewPr>
      <p:scale>
        <a:sx n="1" d="1"/>
        <a:sy n="1" d="1"/>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barb:Desktop:wq-iw1-55.xls"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528E-41CC-A4CF-8FA8F8AC0BE9}"/>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528E-41CC-A4CF-8FA8F8AC0BE9}"/>
              </c:ext>
            </c:extLst>
          </c:dPt>
          <c:dPt>
            <c:idx val="2"/>
            <c:bubble3D val="0"/>
            <c:spPr>
              <a:solidFill>
                <a:srgbClr val="FFCC99"/>
              </a:solidFill>
              <a:ln w="19050">
                <a:solidFill>
                  <a:schemeClr val="lt1"/>
                </a:solidFill>
              </a:ln>
              <a:effectLst/>
            </c:spPr>
            <c:extLst>
              <c:ext xmlns:c16="http://schemas.microsoft.com/office/drawing/2014/chart" uri="{C3380CC4-5D6E-409C-BE32-E72D297353CC}">
                <c16:uniqueId val="{00000005-528E-41CC-A4CF-8FA8F8AC0BE9}"/>
              </c:ext>
            </c:extLst>
          </c:dPt>
          <c:dPt>
            <c:idx val="3"/>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7-528E-41CC-A4CF-8FA8F8AC0BE9}"/>
              </c:ext>
            </c:extLst>
          </c:dPt>
          <c:cat>
            <c:strRef>
              <c:f>Categories!$B$10:$B$13</c:f>
              <c:strCache>
                <c:ptCount val="4"/>
                <c:pt idx="0">
                  <c:v>Monitoring, Mapping &amp; Data Analysis</c:v>
                </c:pt>
                <c:pt idx="1">
                  <c:v>Planning &amp; Technical Assistance</c:v>
                </c:pt>
                <c:pt idx="2">
                  <c:v>Implementation</c:v>
                </c:pt>
                <c:pt idx="3">
                  <c:v>Research &amp; Evaluation</c:v>
                </c:pt>
              </c:strCache>
            </c:strRef>
          </c:cat>
          <c:val>
            <c:numRef>
              <c:f>Categories!$C$10:$C$13</c:f>
              <c:numCache>
                <c:formatCode>_(* #,##0_);_(* \(#,##0\);_(* "-"??_);_(@_)</c:formatCode>
                <c:ptCount val="4"/>
                <c:pt idx="0">
                  <c:v>40758000</c:v>
                </c:pt>
                <c:pt idx="1">
                  <c:v>66653000</c:v>
                </c:pt>
                <c:pt idx="2">
                  <c:v>105145000</c:v>
                </c:pt>
                <c:pt idx="3">
                  <c:v>7858000</c:v>
                </c:pt>
              </c:numCache>
            </c:numRef>
          </c:val>
          <c:extLst>
            <c:ext xmlns:c16="http://schemas.microsoft.com/office/drawing/2014/chart" uri="{C3380CC4-5D6E-409C-BE32-E72D297353CC}">
              <c16:uniqueId val="{00000008-528E-41CC-A4CF-8FA8F8AC0B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noFill/>
              <a:ln w="19050">
                <a:solidFill>
                  <a:schemeClr val="lt1"/>
                </a:solidFill>
              </a:ln>
              <a:effectLst/>
            </c:spPr>
            <c:extLst>
              <c:ext xmlns:c16="http://schemas.microsoft.com/office/drawing/2014/chart" uri="{C3380CC4-5D6E-409C-BE32-E72D297353CC}">
                <c16:uniqueId val="{00000001-836D-4877-8FD4-800C76E3022D}"/>
              </c:ext>
            </c:extLst>
          </c:dPt>
          <c:dPt>
            <c:idx val="1"/>
            <c:bubble3D val="0"/>
            <c:spPr>
              <a:noFill/>
              <a:ln w="19050">
                <a:solidFill>
                  <a:schemeClr val="lt1"/>
                </a:solidFill>
              </a:ln>
              <a:effectLst/>
            </c:spPr>
            <c:extLst>
              <c:ext xmlns:c16="http://schemas.microsoft.com/office/drawing/2014/chart" uri="{C3380CC4-5D6E-409C-BE32-E72D297353CC}">
                <c16:uniqueId val="{00000003-836D-4877-8FD4-800C76E3022D}"/>
              </c:ext>
            </c:extLst>
          </c:dPt>
          <c:dPt>
            <c:idx val="2"/>
            <c:bubble3D val="0"/>
            <c:spPr>
              <a:solidFill>
                <a:srgbClr val="FFCC99"/>
              </a:solidFill>
              <a:ln w="19050">
                <a:solidFill>
                  <a:schemeClr val="lt1"/>
                </a:solidFill>
              </a:ln>
              <a:effectLst/>
            </c:spPr>
            <c:extLst>
              <c:ext xmlns:c16="http://schemas.microsoft.com/office/drawing/2014/chart" uri="{C3380CC4-5D6E-409C-BE32-E72D297353CC}">
                <c16:uniqueId val="{00000005-836D-4877-8FD4-800C76E3022D}"/>
              </c:ext>
            </c:extLst>
          </c:dPt>
          <c:dPt>
            <c:idx val="3"/>
            <c:bubble3D val="0"/>
            <c:spPr>
              <a:noFill/>
              <a:ln w="19050">
                <a:solidFill>
                  <a:schemeClr val="lt1"/>
                </a:solidFill>
              </a:ln>
              <a:effectLst/>
            </c:spPr>
            <c:extLst>
              <c:ext xmlns:c16="http://schemas.microsoft.com/office/drawing/2014/chart" uri="{C3380CC4-5D6E-409C-BE32-E72D297353CC}">
                <c16:uniqueId val="{00000007-836D-4877-8FD4-800C76E3022D}"/>
              </c:ext>
            </c:extLst>
          </c:dPt>
          <c:cat>
            <c:strRef>
              <c:f>Categories!$B$10:$B$13</c:f>
              <c:strCache>
                <c:ptCount val="4"/>
                <c:pt idx="0">
                  <c:v>Monitoring, Mapping &amp; Data Analysis</c:v>
                </c:pt>
                <c:pt idx="1">
                  <c:v>Planning &amp; Technical Assistance</c:v>
                </c:pt>
                <c:pt idx="2">
                  <c:v>Implementation</c:v>
                </c:pt>
                <c:pt idx="3">
                  <c:v>Research &amp; Evaluation</c:v>
                </c:pt>
              </c:strCache>
            </c:strRef>
          </c:cat>
          <c:val>
            <c:numRef>
              <c:f>Categories!$C$10:$C$13</c:f>
              <c:numCache>
                <c:formatCode>_(* #,##0_);_(* \(#,##0\);_(* "-"??_);_(@_)</c:formatCode>
                <c:ptCount val="4"/>
                <c:pt idx="0">
                  <c:v>40758000</c:v>
                </c:pt>
                <c:pt idx="1">
                  <c:v>66653000</c:v>
                </c:pt>
                <c:pt idx="2">
                  <c:v>105145000</c:v>
                </c:pt>
                <c:pt idx="3">
                  <c:v>7858000</c:v>
                </c:pt>
              </c:numCache>
            </c:numRef>
          </c:val>
          <c:extLst>
            <c:ext xmlns:c16="http://schemas.microsoft.com/office/drawing/2014/chart" uri="{C3380CC4-5D6E-409C-BE32-E72D297353CC}">
              <c16:uniqueId val="{00000008-836D-4877-8FD4-800C76E3022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noFill/>
              <a:ln w="19050">
                <a:solidFill>
                  <a:schemeClr val="lt1"/>
                </a:solidFill>
              </a:ln>
              <a:effectLst/>
            </c:spPr>
            <c:extLst>
              <c:ext xmlns:c16="http://schemas.microsoft.com/office/drawing/2014/chart" uri="{C3380CC4-5D6E-409C-BE32-E72D297353CC}">
                <c16:uniqueId val="{00000001-528E-41CC-A4CF-8FA8F8AC0BE9}"/>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528E-41CC-A4CF-8FA8F8AC0BE9}"/>
              </c:ext>
            </c:extLst>
          </c:dPt>
          <c:dPt>
            <c:idx val="2"/>
            <c:bubble3D val="0"/>
            <c:spPr>
              <a:noFill/>
              <a:ln w="19050">
                <a:solidFill>
                  <a:schemeClr val="lt1"/>
                </a:solidFill>
              </a:ln>
              <a:effectLst/>
            </c:spPr>
            <c:extLst>
              <c:ext xmlns:c16="http://schemas.microsoft.com/office/drawing/2014/chart" uri="{C3380CC4-5D6E-409C-BE32-E72D297353CC}">
                <c16:uniqueId val="{00000005-528E-41CC-A4CF-8FA8F8AC0BE9}"/>
              </c:ext>
            </c:extLst>
          </c:dPt>
          <c:dPt>
            <c:idx val="3"/>
            <c:bubble3D val="0"/>
            <c:spPr>
              <a:noFill/>
              <a:ln w="19050">
                <a:solidFill>
                  <a:schemeClr val="lt1"/>
                </a:solidFill>
              </a:ln>
              <a:effectLst/>
            </c:spPr>
            <c:extLst>
              <c:ext xmlns:c16="http://schemas.microsoft.com/office/drawing/2014/chart" uri="{C3380CC4-5D6E-409C-BE32-E72D297353CC}">
                <c16:uniqueId val="{00000007-528E-41CC-A4CF-8FA8F8AC0BE9}"/>
              </c:ext>
            </c:extLst>
          </c:dPt>
          <c:cat>
            <c:strRef>
              <c:f>Categories!$B$10:$B$13</c:f>
              <c:strCache>
                <c:ptCount val="4"/>
                <c:pt idx="0">
                  <c:v>Monitoring, Mapping &amp; Data Analysis</c:v>
                </c:pt>
                <c:pt idx="1">
                  <c:v>Planning &amp; Technical Assistance</c:v>
                </c:pt>
                <c:pt idx="2">
                  <c:v>Implementation</c:v>
                </c:pt>
                <c:pt idx="3">
                  <c:v>Research &amp; Evaluation</c:v>
                </c:pt>
              </c:strCache>
            </c:strRef>
          </c:cat>
          <c:val>
            <c:numRef>
              <c:f>Categories!$C$10:$C$13</c:f>
              <c:numCache>
                <c:formatCode>_(* #,##0_);_(* \(#,##0\);_(* "-"??_);_(@_)</c:formatCode>
                <c:ptCount val="4"/>
                <c:pt idx="0">
                  <c:v>40758000</c:v>
                </c:pt>
                <c:pt idx="1">
                  <c:v>66653000</c:v>
                </c:pt>
                <c:pt idx="2">
                  <c:v>105145000</c:v>
                </c:pt>
                <c:pt idx="3">
                  <c:v>7858000</c:v>
                </c:pt>
              </c:numCache>
            </c:numRef>
          </c:val>
          <c:extLst>
            <c:ext xmlns:c16="http://schemas.microsoft.com/office/drawing/2014/chart" uri="{C3380CC4-5D6E-409C-BE32-E72D297353CC}">
              <c16:uniqueId val="{00000008-528E-41CC-A4CF-8FA8F8AC0B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tx1">
                  <a:lumMod val="75000"/>
                </a:schemeClr>
              </a:solidFill>
              <a:ln w="19050">
                <a:solidFill>
                  <a:schemeClr val="lt1"/>
                </a:solidFill>
              </a:ln>
              <a:effectLst/>
            </c:spPr>
            <c:extLst>
              <c:ext xmlns:c16="http://schemas.microsoft.com/office/drawing/2014/chart" uri="{C3380CC4-5D6E-409C-BE32-E72D297353CC}">
                <c16:uniqueId val="{00000001-7B84-4F8A-934E-44346EC2A07D}"/>
              </c:ext>
            </c:extLst>
          </c:dPt>
          <c:dPt>
            <c:idx val="1"/>
            <c:bubble3D val="0"/>
            <c:spPr>
              <a:noFill/>
              <a:ln w="19050">
                <a:solidFill>
                  <a:schemeClr val="lt1"/>
                </a:solidFill>
              </a:ln>
              <a:effectLst/>
            </c:spPr>
            <c:extLst>
              <c:ext xmlns:c16="http://schemas.microsoft.com/office/drawing/2014/chart" uri="{C3380CC4-5D6E-409C-BE32-E72D297353CC}">
                <c16:uniqueId val="{00000003-7B84-4F8A-934E-44346EC2A07D}"/>
              </c:ext>
            </c:extLst>
          </c:dPt>
          <c:dPt>
            <c:idx val="2"/>
            <c:bubble3D val="0"/>
            <c:spPr>
              <a:noFill/>
              <a:ln w="19050">
                <a:solidFill>
                  <a:schemeClr val="lt1"/>
                </a:solidFill>
              </a:ln>
              <a:effectLst/>
            </c:spPr>
            <c:extLst>
              <c:ext xmlns:c16="http://schemas.microsoft.com/office/drawing/2014/chart" uri="{C3380CC4-5D6E-409C-BE32-E72D297353CC}">
                <c16:uniqueId val="{00000005-7B84-4F8A-934E-44346EC2A07D}"/>
              </c:ext>
            </c:extLst>
          </c:dPt>
          <c:dPt>
            <c:idx val="3"/>
            <c:bubble3D val="0"/>
            <c:spPr>
              <a:noFill/>
              <a:ln w="19050">
                <a:solidFill>
                  <a:schemeClr val="lt1"/>
                </a:solidFill>
              </a:ln>
              <a:effectLst/>
            </c:spPr>
            <c:extLst>
              <c:ext xmlns:c16="http://schemas.microsoft.com/office/drawing/2014/chart" uri="{C3380CC4-5D6E-409C-BE32-E72D297353CC}">
                <c16:uniqueId val="{00000007-7B84-4F8A-934E-44346EC2A07D}"/>
              </c:ext>
            </c:extLst>
          </c:dPt>
          <c:cat>
            <c:strRef>
              <c:f>Categories!$B$10:$B$13</c:f>
              <c:strCache>
                <c:ptCount val="4"/>
                <c:pt idx="0">
                  <c:v>Monitoring, Mapping &amp; Data Analysis</c:v>
                </c:pt>
                <c:pt idx="1">
                  <c:v>Planning &amp; Technical Assistance</c:v>
                </c:pt>
                <c:pt idx="2">
                  <c:v>Implementation</c:v>
                </c:pt>
                <c:pt idx="3">
                  <c:v>Research &amp; Evaluation</c:v>
                </c:pt>
              </c:strCache>
            </c:strRef>
          </c:cat>
          <c:val>
            <c:numRef>
              <c:f>Categories!$C$10:$C$13</c:f>
              <c:numCache>
                <c:formatCode>_(* #,##0_);_(* \(#,##0\);_(* "-"??_);_(@_)</c:formatCode>
                <c:ptCount val="4"/>
                <c:pt idx="0">
                  <c:v>40758000</c:v>
                </c:pt>
                <c:pt idx="1">
                  <c:v>66653000</c:v>
                </c:pt>
                <c:pt idx="2">
                  <c:v>105145000</c:v>
                </c:pt>
                <c:pt idx="3">
                  <c:v>7858000</c:v>
                </c:pt>
              </c:numCache>
            </c:numRef>
          </c:val>
          <c:extLst>
            <c:ext xmlns:c16="http://schemas.microsoft.com/office/drawing/2014/chart" uri="{C3380CC4-5D6E-409C-BE32-E72D297353CC}">
              <c16:uniqueId val="{00000008-7B84-4F8A-934E-44346EC2A07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sz="1000" b="0" i="0" u="none" strike="noStrike" baseline="0">
                <a:solidFill>
                  <a:srgbClr val="000000"/>
                </a:solidFill>
                <a:latin typeface="Calibri"/>
                <a:ea typeface="Calibri"/>
                <a:cs typeface="Calibri"/>
              </a:defRPr>
            </a:pPr>
            <a:r>
              <a:rPr lang="en-US" sz="1800" b="1" i="0" u="none" strike="noStrike" baseline="0" dirty="0">
                <a:solidFill>
                  <a:srgbClr val="000000"/>
                </a:solidFill>
                <a:latin typeface="Calibri"/>
                <a:ea typeface="Calibri"/>
                <a:cs typeface="Calibri"/>
              </a:rPr>
              <a:t>2016 Proposed Inventory of Impaired Waters</a:t>
            </a:r>
          </a:p>
          <a:p>
            <a:pPr>
              <a:defRPr sz="1000" b="0" i="0" u="none" strike="noStrike" baseline="0">
                <a:solidFill>
                  <a:srgbClr val="000000"/>
                </a:solidFill>
                <a:latin typeface="Calibri"/>
                <a:ea typeface="Calibri"/>
                <a:cs typeface="Calibri"/>
              </a:defRPr>
            </a:pPr>
            <a:r>
              <a:rPr lang="en-US" sz="1400" b="1" i="0" u="none" strike="noStrike" baseline="0" dirty="0">
                <a:solidFill>
                  <a:srgbClr val="000000"/>
                </a:solidFill>
                <a:latin typeface="Calibri"/>
                <a:ea typeface="Calibri"/>
                <a:cs typeface="Calibri"/>
              </a:rPr>
              <a:t>total = 4607</a:t>
            </a:r>
          </a:p>
        </c:rich>
      </c:tx>
      <c:layout/>
      <c:overlay val="0"/>
      <c:spPr>
        <a:noFill/>
        <a:ln w="25400">
          <a:noFill/>
        </a:ln>
      </c:spPr>
    </c:title>
    <c:autoTitleDeleted val="0"/>
    <c:view3D>
      <c:rotX val="40"/>
      <c:rotY val="80"/>
      <c:rAngAx val="0"/>
      <c:perspective val="0"/>
    </c:view3D>
    <c:floor>
      <c:thickness val="0"/>
    </c:floor>
    <c:sideWall>
      <c:thickness val="0"/>
    </c:sideWall>
    <c:backWall>
      <c:thickness val="0"/>
    </c:backWall>
    <c:plotArea>
      <c:layout/>
      <c:pie3DChart>
        <c:varyColors val="1"/>
        <c:ser>
          <c:idx val="0"/>
          <c:order val="0"/>
          <c:spPr>
            <a:solidFill>
              <a:srgbClr val="4F81BD"/>
            </a:solidFill>
            <a:ln w="25400">
              <a:noFill/>
            </a:ln>
          </c:spPr>
          <c:explosion val="25"/>
          <c:dPt>
            <c:idx val="0"/>
            <c:bubble3D val="0"/>
            <c:spPr>
              <a:solidFill>
                <a:srgbClr val="4572A7"/>
              </a:solidFill>
              <a:ln w="25400">
                <a:noFill/>
              </a:ln>
            </c:spPr>
            <c:extLst>
              <c:ext xmlns:c16="http://schemas.microsoft.com/office/drawing/2014/chart" uri="{C3380CC4-5D6E-409C-BE32-E72D297353CC}">
                <c16:uniqueId val="{00000001-C972-4526-8470-5C3FC4CC95E1}"/>
              </c:ext>
            </c:extLst>
          </c:dPt>
          <c:dPt>
            <c:idx val="1"/>
            <c:bubble3D val="0"/>
            <c:spPr>
              <a:solidFill>
                <a:srgbClr val="AA4643"/>
              </a:solidFill>
              <a:ln w="25400">
                <a:noFill/>
              </a:ln>
            </c:spPr>
            <c:extLst>
              <c:ext xmlns:c16="http://schemas.microsoft.com/office/drawing/2014/chart" uri="{C3380CC4-5D6E-409C-BE32-E72D297353CC}">
                <c16:uniqueId val="{00000003-C972-4526-8470-5C3FC4CC95E1}"/>
              </c:ext>
            </c:extLst>
          </c:dPt>
          <c:dPt>
            <c:idx val="2"/>
            <c:bubble3D val="0"/>
            <c:spPr>
              <a:solidFill>
                <a:srgbClr val="89A54E"/>
              </a:solidFill>
              <a:ln w="25400">
                <a:noFill/>
              </a:ln>
            </c:spPr>
            <c:extLst>
              <c:ext xmlns:c16="http://schemas.microsoft.com/office/drawing/2014/chart" uri="{C3380CC4-5D6E-409C-BE32-E72D297353CC}">
                <c16:uniqueId val="{00000005-C972-4526-8470-5C3FC4CC95E1}"/>
              </c:ext>
            </c:extLst>
          </c:dPt>
          <c:dPt>
            <c:idx val="3"/>
            <c:bubble3D val="0"/>
            <c:spPr>
              <a:solidFill>
                <a:srgbClr val="71588F"/>
              </a:solidFill>
              <a:ln w="25400">
                <a:noFill/>
              </a:ln>
            </c:spPr>
            <c:extLst>
              <c:ext xmlns:c16="http://schemas.microsoft.com/office/drawing/2014/chart" uri="{C3380CC4-5D6E-409C-BE32-E72D297353CC}">
                <c16:uniqueId val="{00000007-C972-4526-8470-5C3FC4CC95E1}"/>
              </c:ext>
            </c:extLst>
          </c:dPt>
          <c:dPt>
            <c:idx val="4"/>
            <c:bubble3D val="0"/>
            <c:spPr>
              <a:solidFill>
                <a:srgbClr val="4198AF"/>
              </a:solidFill>
              <a:ln w="25400">
                <a:noFill/>
              </a:ln>
            </c:spPr>
            <c:extLst>
              <c:ext xmlns:c16="http://schemas.microsoft.com/office/drawing/2014/chart" uri="{C3380CC4-5D6E-409C-BE32-E72D297353CC}">
                <c16:uniqueId val="{00000009-C972-4526-8470-5C3FC4CC95E1}"/>
              </c:ext>
            </c:extLst>
          </c:dPt>
          <c:dPt>
            <c:idx val="5"/>
            <c:bubble3D val="0"/>
            <c:spPr>
              <a:solidFill>
                <a:srgbClr val="DB843D"/>
              </a:solidFill>
              <a:ln w="25400">
                <a:noFill/>
              </a:ln>
            </c:spPr>
            <c:extLst>
              <c:ext xmlns:c16="http://schemas.microsoft.com/office/drawing/2014/chart" uri="{C3380CC4-5D6E-409C-BE32-E72D297353CC}">
                <c16:uniqueId val="{0000000B-C972-4526-8470-5C3FC4CC95E1}"/>
              </c:ext>
            </c:extLst>
          </c:dPt>
          <c:dPt>
            <c:idx val="6"/>
            <c:bubble3D val="0"/>
            <c:spPr>
              <a:solidFill>
                <a:srgbClr val="93A9CF"/>
              </a:solidFill>
              <a:ln w="25400">
                <a:noFill/>
              </a:ln>
            </c:spPr>
            <c:extLst>
              <c:ext xmlns:c16="http://schemas.microsoft.com/office/drawing/2014/chart" uri="{C3380CC4-5D6E-409C-BE32-E72D297353CC}">
                <c16:uniqueId val="{0000000D-C972-4526-8470-5C3FC4CC95E1}"/>
              </c:ext>
            </c:extLst>
          </c:dPt>
          <c:dPt>
            <c:idx val="7"/>
            <c:bubble3D val="0"/>
            <c:spPr>
              <a:solidFill>
                <a:srgbClr val="D19392"/>
              </a:solidFill>
              <a:ln w="25400">
                <a:noFill/>
              </a:ln>
            </c:spPr>
            <c:extLst>
              <c:ext xmlns:c16="http://schemas.microsoft.com/office/drawing/2014/chart" uri="{C3380CC4-5D6E-409C-BE32-E72D297353CC}">
                <c16:uniqueId val="{0000000F-C972-4526-8470-5C3FC4CC95E1}"/>
              </c:ext>
            </c:extLst>
          </c:dPt>
          <c:dPt>
            <c:idx val="8"/>
            <c:bubble3D val="0"/>
            <c:spPr>
              <a:solidFill>
                <a:srgbClr val="B9CD96"/>
              </a:solidFill>
              <a:ln w="25400">
                <a:noFill/>
              </a:ln>
            </c:spPr>
            <c:extLst>
              <c:ext xmlns:c16="http://schemas.microsoft.com/office/drawing/2014/chart" uri="{C3380CC4-5D6E-409C-BE32-E72D297353CC}">
                <c16:uniqueId val="{00000011-C972-4526-8470-5C3FC4CC95E1}"/>
              </c:ext>
            </c:extLst>
          </c:dPt>
          <c:dLbls>
            <c:dLbl>
              <c:idx val="0"/>
              <c:layout>
                <c:manualLayout>
                  <c:x val="-3.6563064280362101E-2"/>
                  <c:y val="2.857142857142850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972-4526-8470-5C3FC4CC95E1}"/>
                </c:ext>
              </c:extLst>
            </c:dLbl>
            <c:dLbl>
              <c:idx val="1"/>
              <c:layout/>
              <c:tx>
                <c:rich>
                  <a:bodyPr/>
                  <a:lstStyle/>
                  <a:p>
                    <a:pPr>
                      <a:defRPr sz="1000" b="0" i="0" u="none" strike="noStrike" baseline="0">
                        <a:solidFill>
                          <a:srgbClr val="000000"/>
                        </a:solidFill>
                        <a:latin typeface="Calibri"/>
                        <a:ea typeface="Calibri"/>
                        <a:cs typeface="Calibri"/>
                      </a:defRPr>
                    </a:pPr>
                    <a:r>
                      <a:rPr lang="en-US" sz="1050" b="1" i="0" u="none" strike="noStrike" baseline="0" dirty="0">
                        <a:solidFill>
                          <a:srgbClr val="000000"/>
                        </a:solidFill>
                        <a:latin typeface="Calibri"/>
                        <a:ea typeface="Calibri"/>
                        <a:cs typeface="Calibri"/>
                      </a:rPr>
                      <a:t>Nutrients/</a:t>
                    </a:r>
                  </a:p>
                  <a:p>
                    <a:pPr>
                      <a:defRPr sz="1000" b="0" i="0" u="none" strike="noStrike" baseline="0">
                        <a:solidFill>
                          <a:srgbClr val="000000"/>
                        </a:solidFill>
                        <a:latin typeface="Calibri"/>
                        <a:ea typeface="Calibri"/>
                        <a:cs typeface="Calibri"/>
                      </a:defRPr>
                    </a:pPr>
                    <a:r>
                      <a:rPr lang="en-US" sz="1050" b="1" i="0" u="none" strike="noStrike" baseline="0" dirty="0">
                        <a:solidFill>
                          <a:srgbClr val="000000"/>
                        </a:solidFill>
                        <a:latin typeface="Calibri"/>
                        <a:ea typeface="Calibri"/>
                        <a:cs typeface="Calibri"/>
                      </a:rPr>
                      <a:t>eutrophication</a:t>
                    </a:r>
                  </a:p>
                  <a:p>
                    <a:pPr>
                      <a:defRPr sz="1000" b="0" i="0" u="none" strike="noStrike" baseline="0">
                        <a:solidFill>
                          <a:srgbClr val="000000"/>
                        </a:solidFill>
                        <a:latin typeface="Calibri"/>
                        <a:ea typeface="Calibri"/>
                        <a:cs typeface="Calibri"/>
                      </a:defRPr>
                    </a:pPr>
                    <a:r>
                      <a:rPr lang="en-US" sz="1050" b="1" i="0" u="none" strike="noStrike" baseline="0" dirty="0">
                        <a:solidFill>
                          <a:srgbClr val="000000"/>
                        </a:solidFill>
                        <a:latin typeface="Calibri"/>
                        <a:ea typeface="Calibri"/>
                        <a:cs typeface="Calibri"/>
                      </a:rPr>
                      <a:t>14%</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972-4526-8470-5C3FC4CC95E1}"/>
                </c:ext>
              </c:extLst>
            </c:dLbl>
            <c:dLbl>
              <c:idx val="3"/>
              <c:layout>
                <c:manualLayout>
                  <c:x val="6.7453625632377702E-3"/>
                  <c:y val="4.7619047619047597E-3"/>
                </c:manualLayout>
              </c:layout>
              <c:tx>
                <c:rich>
                  <a:bodyPr/>
                  <a:lstStyle/>
                  <a:p>
                    <a:pPr>
                      <a:defRPr sz="1000" b="0" i="0" u="none" strike="noStrike" baseline="0">
                        <a:solidFill>
                          <a:srgbClr val="000000"/>
                        </a:solidFill>
                        <a:latin typeface="Calibri"/>
                        <a:ea typeface="Calibri"/>
                        <a:cs typeface="Calibri"/>
                      </a:defRPr>
                    </a:pPr>
                    <a:r>
                      <a:rPr lang="en-US" sz="1050" b="1" i="0" u="none" strike="noStrike" baseline="0" dirty="0">
                        <a:solidFill>
                          <a:srgbClr val="000000"/>
                        </a:solidFill>
                        <a:latin typeface="Calibri"/>
                        <a:ea typeface="Calibri"/>
                        <a:cs typeface="Calibri"/>
                      </a:rPr>
                      <a:t>Aquatic macro</a:t>
                    </a:r>
                  </a:p>
                  <a:p>
                    <a:pPr>
                      <a:defRPr sz="1000" b="0" i="0" u="none" strike="noStrike" baseline="0">
                        <a:solidFill>
                          <a:srgbClr val="000000"/>
                        </a:solidFill>
                        <a:latin typeface="Calibri"/>
                        <a:ea typeface="Calibri"/>
                        <a:cs typeface="Calibri"/>
                      </a:defRPr>
                    </a:pPr>
                    <a:r>
                      <a:rPr lang="en-US" sz="1050" b="1" i="0" u="none" strike="noStrike" baseline="0" dirty="0">
                        <a:solidFill>
                          <a:srgbClr val="000000"/>
                        </a:solidFill>
                        <a:latin typeface="Calibri"/>
                        <a:ea typeface="Calibri"/>
                        <a:cs typeface="Calibri"/>
                      </a:rPr>
                      <a:t>invertebrate bioassessments</a:t>
                    </a:r>
                  </a:p>
                  <a:p>
                    <a:pPr>
                      <a:defRPr sz="1000" b="0" i="0" u="none" strike="noStrike" baseline="0">
                        <a:solidFill>
                          <a:srgbClr val="000000"/>
                        </a:solidFill>
                        <a:latin typeface="Calibri"/>
                        <a:ea typeface="Calibri"/>
                        <a:cs typeface="Calibri"/>
                      </a:defRPr>
                    </a:pPr>
                    <a:r>
                      <a:rPr lang="en-US" sz="1050" b="1" i="0" u="none" strike="noStrike" baseline="0" dirty="0">
                        <a:solidFill>
                          <a:srgbClr val="000000"/>
                        </a:solidFill>
                        <a:latin typeface="Calibri"/>
                        <a:ea typeface="Calibri"/>
                        <a:cs typeface="Calibri"/>
                      </a:rPr>
                      <a:t>10%</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972-4526-8470-5C3FC4CC95E1}"/>
                </c:ext>
              </c:extLst>
            </c:dLbl>
            <c:dLbl>
              <c:idx val="5"/>
              <c:layout>
                <c:manualLayout>
                  <c:x val="-6.74536256323785E-3"/>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C972-4526-8470-5C3FC4CC95E1}"/>
                </c:ext>
              </c:extLst>
            </c:dLbl>
            <c:dLbl>
              <c:idx val="6"/>
              <c:layout>
                <c:manualLayout>
                  <c:x val="0"/>
                  <c:y val="1.190476190476190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C972-4526-8470-5C3FC4CC95E1}"/>
                </c:ext>
              </c:extLst>
            </c:dLbl>
            <c:dLbl>
              <c:idx val="7"/>
              <c:layout>
                <c:manualLayout>
                  <c:x val="0"/>
                  <c:y val="2.6190476190476202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C972-4526-8470-5C3FC4CC95E1}"/>
                </c:ext>
              </c:extLst>
            </c:dLbl>
            <c:dLbl>
              <c:idx val="8"/>
              <c:layout>
                <c:manualLayout>
                  <c:x val="6.7453625632377702E-3"/>
                  <c:y val="3.571428571428569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C972-4526-8470-5C3FC4CC95E1}"/>
                </c:ext>
              </c:extLst>
            </c:dLbl>
            <c:spPr>
              <a:noFill/>
              <a:ln w="25400">
                <a:noFill/>
              </a:ln>
            </c:spPr>
            <c:txPr>
              <a:bodyPr/>
              <a:lstStyle/>
              <a:p>
                <a:pPr>
                  <a:defRPr sz="1050" b="1" i="0" u="none" strike="noStrike" baseline="0">
                    <a:solidFill>
                      <a:srgbClr val="000000"/>
                    </a:solidFill>
                    <a:latin typeface="Calibri"/>
                    <a:ea typeface="Calibri"/>
                    <a:cs typeface="Calibri"/>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'2016 List Summary'!$B$5:$B$13</c:f>
              <c:strCache>
                <c:ptCount val="9"/>
                <c:pt idx="0">
                  <c:v>Mercury in fish/water</c:v>
                </c:pt>
                <c:pt idx="1">
                  <c:v>Nutrients/eutrophication</c:v>
                </c:pt>
                <c:pt idx="2">
                  <c:v>E. coli/fecal coliform</c:v>
                </c:pt>
                <c:pt idx="3">
                  <c:v>Aquatic macroinvertebrate bioassessments</c:v>
                </c:pt>
                <c:pt idx="4">
                  <c:v>Fishes bioassessments</c:v>
                </c:pt>
                <c:pt idx="5">
                  <c:v>Total suspended solids/turbidity</c:v>
                </c:pt>
                <c:pt idx="6">
                  <c:v>PCB in fish/water</c:v>
                </c:pt>
                <c:pt idx="7">
                  <c:v>Dissolved oxygen</c:v>
                </c:pt>
                <c:pt idx="8">
                  <c:v>Other</c:v>
                </c:pt>
              </c:strCache>
            </c:strRef>
          </c:cat>
          <c:val>
            <c:numRef>
              <c:f>'2016 List Summary'!$E$5:$E$13</c:f>
              <c:numCache>
                <c:formatCode>General</c:formatCode>
                <c:ptCount val="9"/>
                <c:pt idx="0">
                  <c:v>1668</c:v>
                </c:pt>
                <c:pt idx="1">
                  <c:v>647</c:v>
                </c:pt>
                <c:pt idx="2">
                  <c:v>618</c:v>
                </c:pt>
                <c:pt idx="3">
                  <c:v>456</c:v>
                </c:pt>
                <c:pt idx="4">
                  <c:v>435</c:v>
                </c:pt>
                <c:pt idx="5">
                  <c:v>371</c:v>
                </c:pt>
                <c:pt idx="6">
                  <c:v>148</c:v>
                </c:pt>
                <c:pt idx="7">
                  <c:v>132</c:v>
                </c:pt>
                <c:pt idx="8">
                  <c:v>131</c:v>
                </c:pt>
              </c:numCache>
            </c:numRef>
          </c:val>
          <c:extLst>
            <c:ext xmlns:c16="http://schemas.microsoft.com/office/drawing/2014/chart" uri="{C3380CC4-5D6E-409C-BE32-E72D297353CC}">
              <c16:uniqueId val="{00000012-C972-4526-8470-5C3FC4CC95E1}"/>
            </c:ext>
          </c:extLst>
        </c:ser>
        <c:dLbls>
          <c:showLegendKey val="0"/>
          <c:showVal val="0"/>
          <c:showCatName val="0"/>
          <c:showSerName val="0"/>
          <c:showPercent val="0"/>
          <c:showBubbleSize val="0"/>
          <c:showLeaderLines val="0"/>
        </c:dLbls>
      </c:pie3DChart>
      <c:spPr>
        <a:noFill/>
        <a:ln w="25400">
          <a:noFill/>
        </a:ln>
      </c:spPr>
    </c:plotArea>
    <c:plotVisOnly val="0"/>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noFill/>
          </c:spPr>
          <c:dPt>
            <c:idx val="0"/>
            <c:bubble3D val="0"/>
            <c:spPr>
              <a:noFill/>
              <a:ln w="19050">
                <a:solidFill>
                  <a:schemeClr val="lt1"/>
                </a:solidFill>
              </a:ln>
              <a:effectLst/>
            </c:spPr>
            <c:extLst>
              <c:ext xmlns:c16="http://schemas.microsoft.com/office/drawing/2014/chart" uri="{C3380CC4-5D6E-409C-BE32-E72D297353CC}">
                <c16:uniqueId val="{00000001-7B84-4F8A-934E-44346EC2A07D}"/>
              </c:ext>
            </c:extLst>
          </c:dPt>
          <c:dPt>
            <c:idx val="1"/>
            <c:bubble3D val="0"/>
            <c:spPr>
              <a:noFill/>
              <a:ln w="19050">
                <a:solidFill>
                  <a:schemeClr val="lt1"/>
                </a:solidFill>
              </a:ln>
              <a:effectLst/>
            </c:spPr>
            <c:extLst>
              <c:ext xmlns:c16="http://schemas.microsoft.com/office/drawing/2014/chart" uri="{C3380CC4-5D6E-409C-BE32-E72D297353CC}">
                <c16:uniqueId val="{00000003-7B84-4F8A-934E-44346EC2A07D}"/>
              </c:ext>
            </c:extLst>
          </c:dPt>
          <c:dPt>
            <c:idx val="2"/>
            <c:bubble3D val="0"/>
            <c:spPr>
              <a:noFill/>
              <a:ln w="19050">
                <a:solidFill>
                  <a:schemeClr val="lt1"/>
                </a:solidFill>
              </a:ln>
              <a:effectLst/>
            </c:spPr>
            <c:extLst>
              <c:ext xmlns:c16="http://schemas.microsoft.com/office/drawing/2014/chart" uri="{C3380CC4-5D6E-409C-BE32-E72D297353CC}">
                <c16:uniqueId val="{00000005-7B84-4F8A-934E-44346EC2A07D}"/>
              </c:ext>
            </c:extLst>
          </c:dPt>
          <c:dPt>
            <c:idx val="3"/>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7-7B84-4F8A-934E-44346EC2A07D}"/>
              </c:ext>
            </c:extLst>
          </c:dPt>
          <c:cat>
            <c:strRef>
              <c:f>Categories!$B$10:$B$13</c:f>
              <c:strCache>
                <c:ptCount val="4"/>
                <c:pt idx="0">
                  <c:v>Monitoring, Mapping &amp; Data Analysis</c:v>
                </c:pt>
                <c:pt idx="1">
                  <c:v>Planning &amp; Technical Assistance</c:v>
                </c:pt>
                <c:pt idx="2">
                  <c:v>Implementation</c:v>
                </c:pt>
                <c:pt idx="3">
                  <c:v>Research &amp; Evaluation</c:v>
                </c:pt>
              </c:strCache>
            </c:strRef>
          </c:cat>
          <c:val>
            <c:numRef>
              <c:f>Categories!$C$10:$C$13</c:f>
              <c:numCache>
                <c:formatCode>_(* #,##0_);_(* \(#,##0\);_(* "-"??_);_(@_)</c:formatCode>
                <c:ptCount val="4"/>
                <c:pt idx="0">
                  <c:v>40758000</c:v>
                </c:pt>
                <c:pt idx="1">
                  <c:v>66653000</c:v>
                </c:pt>
                <c:pt idx="2">
                  <c:v>105145000</c:v>
                </c:pt>
                <c:pt idx="3">
                  <c:v>7858000</c:v>
                </c:pt>
              </c:numCache>
            </c:numRef>
          </c:val>
          <c:extLst>
            <c:ext xmlns:c16="http://schemas.microsoft.com/office/drawing/2014/chart" uri="{C3380CC4-5D6E-409C-BE32-E72D297353CC}">
              <c16:uniqueId val="{00000008-7B84-4F8A-934E-44346EC2A07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0.10526</cdr:x>
      <cdr:y>0.34783</cdr:y>
    </cdr:from>
    <cdr:to>
      <cdr:x>0.52469</cdr:x>
      <cdr:y>0.79335</cdr:y>
    </cdr:to>
    <cdr:sp macro="" textlink="">
      <cdr:nvSpPr>
        <cdr:cNvPr id="2" name="Text Box 2"/>
        <cdr:cNvSpPr txBox="1">
          <a:spLocks xmlns:a="http://schemas.openxmlformats.org/drawingml/2006/main" noChangeArrowheads="1"/>
        </cdr:cNvSpPr>
      </cdr:nvSpPr>
      <cdr:spPr bwMode="auto">
        <a:xfrm xmlns:a="http://schemas.openxmlformats.org/drawingml/2006/main">
          <a:off x="457200" y="1219200"/>
          <a:ext cx="1821748" cy="15616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algn="ctr">
            <a:lnSpc>
              <a:spcPct val="118000"/>
            </a:lnSpc>
            <a:spcBef>
              <a:spcPts val="0"/>
            </a:spcBef>
            <a:spcAft>
              <a:spcPts val="600"/>
            </a:spcAft>
          </a:pPr>
          <a:r>
            <a:rPr lang="en-US" sz="1600" kern="1400" dirty="0" smtClean="0">
              <a:solidFill>
                <a:srgbClr val="000000"/>
              </a:solidFill>
              <a:effectLst/>
              <a:latin typeface="Calibri"/>
              <a:ea typeface="Times New Roman"/>
              <a:cs typeface="Times New Roman"/>
            </a:rPr>
            <a:t>Implementation Activities</a:t>
          </a:r>
        </a:p>
        <a:p xmlns:a="http://schemas.openxmlformats.org/drawingml/2006/main">
          <a:pPr marL="0" marR="0" algn="ctr">
            <a:lnSpc>
              <a:spcPct val="118000"/>
            </a:lnSpc>
            <a:spcBef>
              <a:spcPts val="0"/>
            </a:spcBef>
            <a:spcAft>
              <a:spcPts val="600"/>
            </a:spcAft>
          </a:pPr>
          <a:r>
            <a:rPr lang="en-US" sz="1600" kern="1400" dirty="0" smtClean="0">
              <a:solidFill>
                <a:srgbClr val="000000"/>
              </a:solidFill>
              <a:effectLst/>
              <a:latin typeface="Calibri"/>
              <a:ea typeface="Times New Roman"/>
              <a:cs typeface="Times New Roman"/>
            </a:rPr>
            <a:t>(</a:t>
          </a:r>
          <a:r>
            <a:rPr lang="en-US" sz="1600" kern="1400" dirty="0" smtClean="0">
              <a:solidFill>
                <a:srgbClr val="000000"/>
              </a:solidFill>
              <a:latin typeface="Calibri"/>
              <a:ea typeface="Times New Roman"/>
              <a:cs typeface="Times New Roman"/>
            </a:rPr>
            <a:t>48</a:t>
          </a:r>
          <a:r>
            <a:rPr lang="en-US" sz="1600" kern="1400" dirty="0" smtClean="0">
              <a:solidFill>
                <a:srgbClr val="000000"/>
              </a:solidFill>
              <a:effectLst/>
              <a:latin typeface="Calibri"/>
              <a:ea typeface="Times New Roman"/>
              <a:cs typeface="Times New Roman"/>
            </a:rPr>
            <a:t>%)</a:t>
          </a:r>
          <a:endParaRPr lang="en-US" sz="1400" kern="1400" dirty="0">
            <a:solidFill>
              <a:srgbClr val="000000"/>
            </a:solidFill>
            <a:effectLst/>
            <a:latin typeface="Calibri"/>
            <a:ea typeface="Times New Roman"/>
            <a:cs typeface="Times New Roman"/>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fld id="{C7CE3708-8B70-4EF6-B702-AA69C3D1ED6F}" type="datetimeFigureOut">
              <a:rPr lang="en-US" smtClean="0"/>
              <a:t>1/24/2017</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a:lvl1pPr>
          </a:lstStyle>
          <a:p>
            <a:fld id="{8BFD76F8-8688-4CAC-B39D-9C68D2CA530F}" type="slidenum">
              <a:rPr lang="en-US" smtClean="0"/>
              <a:t>‹#›</a:t>
            </a:fld>
            <a:endParaRPr lang="en-US" dirty="0"/>
          </a:p>
        </p:txBody>
      </p:sp>
    </p:spTree>
    <p:extLst>
      <p:ext uri="{BB962C8B-B14F-4D97-AF65-F5344CB8AC3E}">
        <p14:creationId xmlns:p14="http://schemas.microsoft.com/office/powerpoint/2010/main" val="87391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30AD223-2A02-483F-A184-77605AB8D63F}" type="datetimeFigureOut">
              <a:rPr lang="en-US" smtClean="0"/>
              <a:t>1/24/2017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81BA1F2-9A27-48C8-A888-FA4D80999DBC}" type="slidenum">
              <a:rPr lang="en-US" smtClean="0"/>
              <a:t>‹#›</a:t>
            </a:fld>
            <a:endParaRPr lang="en-US" dirty="0"/>
          </a:p>
        </p:txBody>
      </p:sp>
    </p:spTree>
    <p:extLst>
      <p:ext uri="{BB962C8B-B14F-4D97-AF65-F5344CB8AC3E}">
        <p14:creationId xmlns:p14="http://schemas.microsoft.com/office/powerpoint/2010/main" val="405466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a:p>
            <a:endParaRPr lang="en-US" sz="1400" baseline="0" dirty="0" smtClean="0"/>
          </a:p>
          <a:p>
            <a:endParaRPr lang="en-US" sz="1400" baseline="0" dirty="0" smtClean="0"/>
          </a:p>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1</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sz="1400" b="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10</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11</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12</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13</a:t>
            </a:fld>
            <a:endParaRPr lang="en-US" dirty="0"/>
          </a:p>
        </p:txBody>
      </p:sp>
    </p:spTree>
    <p:extLst>
      <p:ext uri="{BB962C8B-B14F-4D97-AF65-F5344CB8AC3E}">
        <p14:creationId xmlns:p14="http://schemas.microsoft.com/office/powerpoint/2010/main" val="847492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14</a:t>
            </a:fld>
            <a:endParaRPr lang="en-US" dirty="0"/>
          </a:p>
        </p:txBody>
      </p:sp>
    </p:spTree>
    <p:extLst>
      <p:ext uri="{BB962C8B-B14F-4D97-AF65-F5344CB8AC3E}">
        <p14:creationId xmlns:p14="http://schemas.microsoft.com/office/powerpoint/2010/main" val="1909486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15</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1BA1F2-9A27-48C8-A888-FA4D80999DBC}" type="slidenum">
              <a:rPr lang="en-US" smtClean="0"/>
              <a:t>16</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1BA1F2-9A27-48C8-A888-FA4D80999DBC}" type="slidenum">
              <a:rPr lang="en-US" smtClean="0"/>
              <a:t>17</a:t>
            </a:fld>
            <a:endParaRPr lang="en-US" dirty="0"/>
          </a:p>
        </p:txBody>
      </p:sp>
    </p:spTree>
    <p:extLst>
      <p:ext uri="{BB962C8B-B14F-4D97-AF65-F5344CB8AC3E}">
        <p14:creationId xmlns:p14="http://schemas.microsoft.com/office/powerpoint/2010/main" val="2023969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18</a:t>
            </a:fld>
            <a:endParaRPr lang="en-US" dirty="0"/>
          </a:p>
        </p:txBody>
      </p:sp>
    </p:spTree>
    <p:extLst>
      <p:ext uri="{BB962C8B-B14F-4D97-AF65-F5344CB8AC3E}">
        <p14:creationId xmlns:p14="http://schemas.microsoft.com/office/powerpoint/2010/main" val="3089385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19</a:t>
            </a:fld>
            <a:endParaRPr lang="en-US" dirty="0"/>
          </a:p>
        </p:txBody>
      </p:sp>
    </p:spTree>
    <p:extLst>
      <p:ext uri="{BB962C8B-B14F-4D97-AF65-F5344CB8AC3E}">
        <p14:creationId xmlns:p14="http://schemas.microsoft.com/office/powerpoint/2010/main" val="3089385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2</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20</a:t>
            </a:fld>
            <a:endParaRPr lang="en-US" dirty="0"/>
          </a:p>
        </p:txBody>
      </p:sp>
    </p:spTree>
    <p:extLst>
      <p:ext uri="{BB962C8B-B14F-4D97-AF65-F5344CB8AC3E}">
        <p14:creationId xmlns:p14="http://schemas.microsoft.com/office/powerpoint/2010/main" val="3089385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21</a:t>
            </a:fld>
            <a:endParaRPr lang="en-US" dirty="0"/>
          </a:p>
        </p:txBody>
      </p:sp>
    </p:spTree>
    <p:extLst>
      <p:ext uri="{BB962C8B-B14F-4D97-AF65-F5344CB8AC3E}">
        <p14:creationId xmlns:p14="http://schemas.microsoft.com/office/powerpoint/2010/main" val="3677559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22</a:t>
            </a:fld>
            <a:endParaRPr lang="en-US" dirty="0"/>
          </a:p>
        </p:txBody>
      </p:sp>
    </p:spTree>
    <p:extLst>
      <p:ext uri="{BB962C8B-B14F-4D97-AF65-F5344CB8AC3E}">
        <p14:creationId xmlns:p14="http://schemas.microsoft.com/office/powerpoint/2010/main" val="3089385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23</a:t>
            </a:fld>
            <a:endParaRPr lang="en-US" dirty="0"/>
          </a:p>
        </p:txBody>
      </p:sp>
    </p:spTree>
    <p:extLst>
      <p:ext uri="{BB962C8B-B14F-4D97-AF65-F5344CB8AC3E}">
        <p14:creationId xmlns:p14="http://schemas.microsoft.com/office/powerpoint/2010/main" val="3728219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24</a:t>
            </a:fld>
            <a:endParaRPr lang="en-US" dirty="0"/>
          </a:p>
        </p:txBody>
      </p:sp>
    </p:spTree>
    <p:extLst>
      <p:ext uri="{BB962C8B-B14F-4D97-AF65-F5344CB8AC3E}">
        <p14:creationId xmlns:p14="http://schemas.microsoft.com/office/powerpoint/2010/main" val="3728219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25</a:t>
            </a:fld>
            <a:endParaRPr lang="en-US" dirty="0"/>
          </a:p>
        </p:txBody>
      </p:sp>
    </p:spTree>
    <p:extLst>
      <p:ext uri="{BB962C8B-B14F-4D97-AF65-F5344CB8AC3E}">
        <p14:creationId xmlns:p14="http://schemas.microsoft.com/office/powerpoint/2010/main" val="3000945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26</a:t>
            </a:fld>
            <a:endParaRPr lang="en-US" dirty="0"/>
          </a:p>
        </p:txBody>
      </p:sp>
    </p:spTree>
    <p:extLst>
      <p:ext uri="{BB962C8B-B14F-4D97-AF65-F5344CB8AC3E}">
        <p14:creationId xmlns:p14="http://schemas.microsoft.com/office/powerpoint/2010/main" val="3346240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27</a:t>
            </a:fld>
            <a:endParaRPr lang="en-US" dirty="0"/>
          </a:p>
        </p:txBody>
      </p:sp>
    </p:spTree>
    <p:extLst>
      <p:ext uri="{BB962C8B-B14F-4D97-AF65-F5344CB8AC3E}">
        <p14:creationId xmlns:p14="http://schemas.microsoft.com/office/powerpoint/2010/main" val="1256875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28</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29</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3</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endParaRPr lang="en-US" sz="1400" i="1" dirty="0"/>
          </a:p>
        </p:txBody>
      </p:sp>
      <p:sp>
        <p:nvSpPr>
          <p:cNvPr id="4" name="Slide Number Placeholder 3"/>
          <p:cNvSpPr>
            <a:spLocks noGrp="1"/>
          </p:cNvSpPr>
          <p:nvPr>
            <p:ph type="sldNum" sz="quarter" idx="10"/>
          </p:nvPr>
        </p:nvSpPr>
        <p:spPr/>
        <p:txBody>
          <a:bodyPr/>
          <a:lstStyle/>
          <a:p>
            <a:fld id="{881BA1F2-9A27-48C8-A888-FA4D80999DBC}" type="slidenum">
              <a:rPr lang="en-US" smtClean="0"/>
              <a:t>4</a:t>
            </a:fld>
            <a:endParaRPr lang="en-US" dirty="0"/>
          </a:p>
        </p:txBody>
      </p:sp>
    </p:spTree>
    <p:extLst>
      <p:ext uri="{BB962C8B-B14F-4D97-AF65-F5344CB8AC3E}">
        <p14:creationId xmlns:p14="http://schemas.microsoft.com/office/powerpoint/2010/main" val="253916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5</a:t>
            </a:fld>
            <a:endParaRPr lang="en-US" dirty="0"/>
          </a:p>
        </p:txBody>
      </p:sp>
    </p:spTree>
    <p:extLst>
      <p:ext uri="{BB962C8B-B14F-4D97-AF65-F5344CB8AC3E}">
        <p14:creationId xmlns:p14="http://schemas.microsoft.com/office/powerpoint/2010/main" val="1309273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6</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81BA1F2-9A27-48C8-A888-FA4D80999DBC}" type="slidenum">
              <a:rPr lang="en-US" smtClean="0"/>
              <a:t>7</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p:txBody>
      </p:sp>
      <p:sp>
        <p:nvSpPr>
          <p:cNvPr id="4" name="Slide Number Placeholder 3"/>
          <p:cNvSpPr>
            <a:spLocks noGrp="1"/>
          </p:cNvSpPr>
          <p:nvPr>
            <p:ph type="sldNum" sz="quarter" idx="10"/>
          </p:nvPr>
        </p:nvSpPr>
        <p:spPr/>
        <p:txBody>
          <a:bodyPr/>
          <a:lstStyle/>
          <a:p>
            <a:fld id="{881BA1F2-9A27-48C8-A888-FA4D80999DBC}" type="slidenum">
              <a:rPr lang="en-US" smtClean="0"/>
              <a:t>8</a:t>
            </a:fld>
            <a:endParaRPr lang="en-US" dirty="0"/>
          </a:p>
        </p:txBody>
      </p:sp>
    </p:spTree>
    <p:extLst>
      <p:ext uri="{BB962C8B-B14F-4D97-AF65-F5344CB8AC3E}">
        <p14:creationId xmlns:p14="http://schemas.microsoft.com/office/powerpoint/2010/main" val="173577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smtClean="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81BA1F2-9A27-48C8-A888-FA4D80999DBC}" type="slidenum">
              <a:rPr lang="en-US" smtClean="0"/>
              <a:t>9</a:t>
            </a:fld>
            <a:endParaRPr lang="en-US" dirty="0"/>
          </a:p>
        </p:txBody>
      </p:sp>
    </p:spTree>
    <p:extLst>
      <p:ext uri="{BB962C8B-B14F-4D97-AF65-F5344CB8AC3E}">
        <p14:creationId xmlns:p14="http://schemas.microsoft.com/office/powerpoint/2010/main" val="173577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1" name="Rectangle 10"/>
          <p:cNvSpPr/>
          <p:nvPr/>
        </p:nvSpPr>
        <p:spPr>
          <a:xfrm>
            <a:off x="0" y="8092"/>
            <a:ext cx="9144000" cy="982508"/>
          </a:xfrm>
          <a:prstGeom prst="rect">
            <a:avLst/>
          </a:prstGeom>
          <a:solidFill>
            <a:schemeClr val="accent3">
              <a:lumMod val="60000"/>
              <a:lumOff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514600" y="1066800"/>
            <a:ext cx="6705600" cy="411237"/>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a:xfrm>
            <a:off x="76200" y="6476999"/>
            <a:ext cx="2057400" cy="277499"/>
          </a:xfrm>
        </p:spPr>
        <p:txBody>
          <a:bodyPr>
            <a:noAutofit/>
          </a:bodyPr>
          <a:lstStyle>
            <a:lvl1pPr algn="ctr">
              <a:defRPr sz="2000">
                <a:solidFill>
                  <a:srgbClr val="FFFFFF"/>
                </a:solidFill>
              </a:defRPr>
            </a:lvl1pPr>
          </a:lstStyle>
          <a:p>
            <a:fld id="{3FEBD4F5-6D73-4F67-9285-49F09C668F80}" type="datetimeFigureOut">
              <a:rPr lang="en-US" smtClean="0"/>
              <a:t>1/24/2017</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66D2EF9-4272-4E58-BE3F-1204CAAA931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EBD4F5-6D73-4F67-9285-49F09C668F80}"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6D2EF9-4272-4E58-BE3F-1204CAAA931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FEBD4F5-6D73-4F67-9285-49F09C668F80}" type="datetimeFigureOut">
              <a:rPr lang="en-US" smtClean="0"/>
              <a:t>1/24/2017</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566D2EF9-4272-4E58-BE3F-1204CAAA9317}"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FEBD4F5-6D73-4F67-9285-49F09C668F80}"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66D2EF9-4272-4E58-BE3F-1204CAAA9317}"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FEBD4F5-6D73-4F67-9285-49F09C668F80}" type="datetimeFigureOut">
              <a:rPr lang="en-US" smtClean="0"/>
              <a:t>1/24/2017</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66D2EF9-4272-4E58-BE3F-1204CAAA9317}"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FEBD4F5-6D73-4F67-9285-49F09C668F80}" type="datetimeFigureOut">
              <a:rPr lang="en-US" smtClean="0"/>
              <a:t>1/24/2017</a:t>
            </a:fld>
            <a:endParaRPr lang="en-US" dirty="0"/>
          </a:p>
        </p:txBody>
      </p:sp>
      <p:sp>
        <p:nvSpPr>
          <p:cNvPr id="10" name="Slide Number Placeholder 9"/>
          <p:cNvSpPr>
            <a:spLocks noGrp="1"/>
          </p:cNvSpPr>
          <p:nvPr>
            <p:ph type="sldNum" sz="quarter" idx="16"/>
          </p:nvPr>
        </p:nvSpPr>
        <p:spPr/>
        <p:txBody>
          <a:bodyPr rtlCol="0"/>
          <a:lstStyle/>
          <a:p>
            <a:fld id="{566D2EF9-4272-4E58-BE3F-1204CAAA9317}"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FEBD4F5-6D73-4F67-9285-49F09C668F80}" type="datetimeFigureOut">
              <a:rPr lang="en-US" smtClean="0"/>
              <a:t>1/24/2017</a:t>
            </a:fld>
            <a:endParaRPr lang="en-US" dirty="0"/>
          </a:p>
        </p:txBody>
      </p:sp>
      <p:sp>
        <p:nvSpPr>
          <p:cNvPr id="12" name="Slide Number Placeholder 11"/>
          <p:cNvSpPr>
            <a:spLocks noGrp="1"/>
          </p:cNvSpPr>
          <p:nvPr>
            <p:ph type="sldNum" sz="quarter" idx="16"/>
          </p:nvPr>
        </p:nvSpPr>
        <p:spPr/>
        <p:txBody>
          <a:bodyPr rtlCol="0"/>
          <a:lstStyle/>
          <a:p>
            <a:fld id="{566D2EF9-4272-4E58-BE3F-1204CAAA9317}"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FEBD4F5-6D73-4F67-9285-49F09C668F80}" type="datetimeFigureOut">
              <a:rPr lang="en-US" smtClean="0"/>
              <a:t>1/24/2017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66D2EF9-4272-4E58-BE3F-1204CAAA931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BD4F5-6D73-4F67-9285-49F09C668F80}" type="datetimeFigureOut">
              <a:rPr lang="en-US" smtClean="0"/>
              <a:t>1/24/2017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566D2EF9-4272-4E58-BE3F-1204CAAA931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FEBD4F5-6D73-4F67-9285-49F09C668F80}" type="datetimeFigureOut">
              <a:rPr lang="en-US" smtClean="0"/>
              <a:t>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66D2EF9-4272-4E58-BE3F-1204CAAA9317}"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3FEBD4F5-6D73-4F67-9285-49F09C668F80}" type="datetimeFigureOut">
              <a:rPr lang="en-US" smtClean="0"/>
              <a:t>1/24/2017</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566D2EF9-4272-4E58-BE3F-1204CAAA9317}"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FEBD4F5-6D73-4F67-9285-49F09C668F80}" type="datetimeFigureOut">
              <a:rPr lang="en-US" smtClean="0"/>
              <a:t>1/24/2017</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66D2EF9-4272-4E58-BE3F-1204CAAA931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jpeg"/><Relationship Id="rId7"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187" y="152400"/>
            <a:ext cx="8991600" cy="762000"/>
          </a:xfrm>
        </p:spPr>
        <p:txBody>
          <a:bodyPr>
            <a:normAutofit/>
          </a:bodyPr>
          <a:lstStyle/>
          <a:p>
            <a:pPr algn="ctr"/>
            <a:r>
              <a:rPr lang="en-US" b="1" dirty="0" smtClean="0">
                <a:solidFill>
                  <a:schemeClr val="bg1"/>
                </a:solidFill>
              </a:rPr>
              <a:t>Clean Water Council</a:t>
            </a:r>
            <a:endParaRPr lang="en-US" b="1" dirty="0">
              <a:solidFill>
                <a:schemeClr val="bg1"/>
              </a:solidFill>
            </a:endParaRPr>
          </a:p>
        </p:txBody>
      </p:sp>
      <p:sp>
        <p:nvSpPr>
          <p:cNvPr id="6" name="TextBox 5"/>
          <p:cNvSpPr txBox="1"/>
          <p:nvPr/>
        </p:nvSpPr>
        <p:spPr>
          <a:xfrm>
            <a:off x="8001001" y="6488668"/>
            <a:ext cx="1142999" cy="369332"/>
          </a:xfrm>
          <a:prstGeom prst="rect">
            <a:avLst/>
          </a:prstGeom>
          <a:noFill/>
        </p:spPr>
        <p:txBody>
          <a:bodyPr wrap="square" rtlCol="0">
            <a:spAutoFit/>
          </a:bodyPr>
          <a:lstStyle/>
          <a:p>
            <a:pPr algn="ctr"/>
            <a:r>
              <a:rPr lang="en-US" dirty="0" smtClean="0"/>
              <a:t>SLIDE 1</a:t>
            </a:r>
            <a:endParaRPr lang="en-US" dirty="0"/>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r="19819"/>
          <a:stretch/>
        </p:blipFill>
        <p:spPr>
          <a:xfrm>
            <a:off x="5680215" y="900508"/>
            <a:ext cx="3463785" cy="2879966"/>
          </a:xfrm>
          <a:prstGeom prst="rect">
            <a:avLst/>
          </a:prstGeom>
        </p:spPr>
      </p:pic>
      <p:pic>
        <p:nvPicPr>
          <p:cNvPr id="17" name="Picture 16"/>
          <p:cNvPicPr>
            <a:picLocks noChangeAspect="1"/>
          </p:cNvPicPr>
          <p:nvPr/>
        </p:nvPicPr>
        <p:blipFill rotWithShape="1">
          <a:blip r:embed="rId4" cstate="hqprint">
            <a:extLst>
              <a:ext uri="{28A0092B-C50C-407E-A947-70E740481C1C}">
                <a14:useLocalDpi xmlns:a14="http://schemas.microsoft.com/office/drawing/2010/main"/>
              </a:ext>
            </a:extLst>
          </a:blip>
          <a:srcRect l="-23515"/>
          <a:stretch/>
        </p:blipFill>
        <p:spPr>
          <a:xfrm>
            <a:off x="-736190" y="914137"/>
            <a:ext cx="3866944" cy="2900208"/>
          </a:xfrm>
          <a:prstGeom prst="rect">
            <a:avLst/>
          </a:prstGeom>
        </p:spPr>
      </p:pic>
      <p:pic>
        <p:nvPicPr>
          <p:cNvPr id="20" name="Picture 19"/>
          <p:cNvPicPr>
            <a:picLocks noChangeAspect="1"/>
          </p:cNvPicPr>
          <p:nvPr/>
        </p:nvPicPr>
        <p:blipFill rotWithShape="1">
          <a:blip r:embed="rId5" cstate="email">
            <a:extLst>
              <a:ext uri="{28A0092B-C50C-407E-A947-70E740481C1C}">
                <a14:useLocalDpi xmlns:a14="http://schemas.microsoft.com/office/drawing/2010/main"/>
              </a:ext>
            </a:extLst>
          </a:blip>
          <a:srcRect r="8929"/>
          <a:stretch/>
        </p:blipFill>
        <p:spPr>
          <a:xfrm>
            <a:off x="2743200" y="900342"/>
            <a:ext cx="3905026" cy="2861451"/>
          </a:xfrm>
          <a:prstGeom prst="rect">
            <a:avLst/>
          </a:prstGeom>
        </p:spPr>
      </p:pic>
      <p:pic>
        <p:nvPicPr>
          <p:cNvPr id="21" name="Picture 20"/>
          <p:cNvPicPr>
            <a:picLocks noChangeAspect="1"/>
          </p:cNvPicPr>
          <p:nvPr/>
        </p:nvPicPr>
        <p:blipFill rotWithShape="1">
          <a:blip r:embed="rId6" cstate="email">
            <a:extLst>
              <a:ext uri="{28A0092B-C50C-407E-A947-70E740481C1C}">
                <a14:useLocalDpi xmlns:a14="http://schemas.microsoft.com/office/drawing/2010/main"/>
              </a:ext>
            </a:extLst>
          </a:blip>
          <a:srcRect l="13496"/>
          <a:stretch/>
        </p:blipFill>
        <p:spPr>
          <a:xfrm>
            <a:off x="0" y="3700631"/>
            <a:ext cx="3240944" cy="2809943"/>
          </a:xfrm>
          <a:prstGeom prst="rect">
            <a:avLst/>
          </a:prstGeom>
        </p:spPr>
      </p:pic>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43200" y="3693446"/>
            <a:ext cx="4211348" cy="2802757"/>
          </a:xfrm>
          <a:prstGeom prst="rect">
            <a:avLst/>
          </a:prstGeom>
        </p:spPr>
      </p:pic>
      <p:pic>
        <p:nvPicPr>
          <p:cNvPr id="23" name="Picture 22"/>
          <p:cNvPicPr>
            <a:picLocks noChangeAspect="1"/>
          </p:cNvPicPr>
          <p:nvPr/>
        </p:nvPicPr>
        <p:blipFill rotWithShape="1">
          <a:blip r:embed="rId8" cstate="email">
            <a:extLst>
              <a:ext uri="{28A0092B-C50C-407E-A947-70E740481C1C}">
                <a14:useLocalDpi xmlns:a14="http://schemas.microsoft.com/office/drawing/2010/main"/>
              </a:ext>
            </a:extLst>
          </a:blip>
          <a:srcRect l="10075" r="30550"/>
          <a:stretch/>
        </p:blipFill>
        <p:spPr>
          <a:xfrm>
            <a:off x="6650553" y="3693446"/>
            <a:ext cx="2502634" cy="2809942"/>
          </a:xfrm>
          <a:prstGeom prst="rect">
            <a:avLst/>
          </a:prstGeom>
        </p:spPr>
      </p:pic>
    </p:spTree>
    <p:extLst>
      <p:ext uri="{BB962C8B-B14F-4D97-AF65-F5344CB8AC3E}">
        <p14:creationId xmlns:p14="http://schemas.microsoft.com/office/powerpoint/2010/main" val="3353194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9658"/>
            <a:ext cx="8839200" cy="830997"/>
          </a:xfrm>
          <a:prstGeom prst="rect">
            <a:avLst/>
          </a:prstGeom>
          <a:noFill/>
        </p:spPr>
        <p:txBody>
          <a:bodyPr wrap="square" rtlCol="0">
            <a:spAutoFit/>
          </a:bodyPr>
          <a:lstStyle/>
          <a:p>
            <a:pPr algn="ctr">
              <a:buClr>
                <a:schemeClr val="tx1"/>
              </a:buClr>
            </a:pPr>
            <a:r>
              <a:rPr lang="en-US" sz="2400" b="1" dirty="0" smtClean="0">
                <a:solidFill>
                  <a:schemeClr val="bg1"/>
                </a:solidFill>
                <a:latin typeface="+mj-lt"/>
              </a:rPr>
              <a:t>FY18-19 </a:t>
            </a:r>
            <a:r>
              <a:rPr lang="en-US" sz="2400" b="1" dirty="0">
                <a:solidFill>
                  <a:schemeClr val="bg1"/>
                </a:solidFill>
                <a:latin typeface="+mj-lt"/>
              </a:rPr>
              <a:t>Clean Water Fund </a:t>
            </a:r>
            <a:r>
              <a:rPr lang="en-US" sz="2400" b="1" dirty="0" smtClean="0">
                <a:solidFill>
                  <a:schemeClr val="bg1"/>
                </a:solidFill>
                <a:latin typeface="+mj-lt"/>
              </a:rPr>
              <a:t>Recommendations </a:t>
            </a:r>
          </a:p>
          <a:p>
            <a:pPr algn="ctr">
              <a:buClr>
                <a:schemeClr val="tx1"/>
              </a:buClr>
            </a:pPr>
            <a:r>
              <a:rPr lang="en-US" sz="2400" b="1" dirty="0" smtClean="0">
                <a:solidFill>
                  <a:schemeClr val="bg1"/>
                </a:solidFill>
                <a:latin typeface="+mj-lt"/>
              </a:rPr>
              <a:t>($220.514 million)</a:t>
            </a:r>
            <a:endParaRPr lang="en-US" sz="2400" b="1" dirty="0">
              <a:solidFill>
                <a:schemeClr val="bg1"/>
              </a:solidFill>
              <a:latin typeface="+mj-lt"/>
            </a:endParaRPr>
          </a:p>
        </p:txBody>
      </p:sp>
      <p:sp>
        <p:nvSpPr>
          <p:cNvPr id="18" name="TextBox 17"/>
          <p:cNvSpPr txBox="1"/>
          <p:nvPr/>
        </p:nvSpPr>
        <p:spPr>
          <a:xfrm>
            <a:off x="7620000" y="6414876"/>
            <a:ext cx="1447799" cy="369332"/>
          </a:xfrm>
          <a:prstGeom prst="rect">
            <a:avLst/>
          </a:prstGeom>
          <a:noFill/>
        </p:spPr>
        <p:txBody>
          <a:bodyPr wrap="square" rtlCol="0">
            <a:spAutoFit/>
          </a:bodyPr>
          <a:lstStyle/>
          <a:p>
            <a:pPr algn="ctr"/>
            <a:r>
              <a:rPr lang="en-US" dirty="0" smtClean="0"/>
              <a:t>SLIDE 10</a:t>
            </a:r>
            <a:endParaRPr lang="en-US" dirty="0"/>
          </a:p>
        </p:txBody>
      </p:sp>
      <p:graphicFrame>
        <p:nvGraphicFramePr>
          <p:cNvPr id="19" name="Chart 18"/>
          <p:cNvGraphicFramePr>
            <a:graphicFrameLocks/>
          </p:cNvGraphicFramePr>
          <p:nvPr>
            <p:extLst>
              <p:ext uri="{D42A27DB-BD31-4B8C-83A1-F6EECF244321}">
                <p14:modId xmlns:p14="http://schemas.microsoft.com/office/powerpoint/2010/main" val="1787672180"/>
              </p:ext>
            </p:extLst>
          </p:nvPr>
        </p:nvGraphicFramePr>
        <p:xfrm>
          <a:off x="-419101" y="1330263"/>
          <a:ext cx="9829799"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 Box 2"/>
          <p:cNvSpPr txBox="1">
            <a:spLocks noChangeArrowheads="1"/>
          </p:cNvSpPr>
          <p:nvPr/>
        </p:nvSpPr>
        <p:spPr bwMode="auto">
          <a:xfrm>
            <a:off x="2348581" y="3657600"/>
            <a:ext cx="1821748" cy="156166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8000"/>
              </a:lnSpc>
              <a:spcBef>
                <a:spcPts val="0"/>
              </a:spcBef>
              <a:spcAft>
                <a:spcPts val="600"/>
              </a:spcAft>
            </a:pPr>
            <a:r>
              <a:rPr lang="en-US" sz="1600" kern="1400" dirty="0" smtClean="0">
                <a:solidFill>
                  <a:srgbClr val="000000"/>
                </a:solidFill>
                <a:effectLst/>
                <a:latin typeface="Calibri"/>
                <a:ea typeface="Times New Roman"/>
                <a:cs typeface="Times New Roman"/>
              </a:rPr>
              <a:t>Implementation Activities</a:t>
            </a:r>
          </a:p>
          <a:p>
            <a:pPr marL="0" marR="0" algn="ctr">
              <a:lnSpc>
                <a:spcPct val="118000"/>
              </a:lnSpc>
              <a:spcBef>
                <a:spcPts val="0"/>
              </a:spcBef>
              <a:spcAft>
                <a:spcPts val="600"/>
              </a:spcAft>
            </a:pPr>
            <a:r>
              <a:rPr lang="en-US" sz="1600" b="1" kern="1400" dirty="0" smtClean="0">
                <a:solidFill>
                  <a:srgbClr val="000000"/>
                </a:solidFill>
                <a:effectLst/>
                <a:latin typeface="Calibri"/>
                <a:ea typeface="Times New Roman"/>
                <a:cs typeface="Times New Roman"/>
              </a:rPr>
              <a:t>$105 </a:t>
            </a:r>
            <a:r>
              <a:rPr lang="en-US" sz="1600" b="1" kern="1400" dirty="0">
                <a:solidFill>
                  <a:srgbClr val="000000"/>
                </a:solidFill>
                <a:effectLst/>
                <a:latin typeface="Calibri"/>
                <a:ea typeface="Times New Roman"/>
                <a:cs typeface="Times New Roman"/>
              </a:rPr>
              <a:t>million</a:t>
            </a:r>
            <a:r>
              <a:rPr lang="en-US" sz="1600" kern="1400" dirty="0">
                <a:solidFill>
                  <a:srgbClr val="000000"/>
                </a:solidFill>
                <a:effectLst/>
                <a:latin typeface="Calibri"/>
                <a:ea typeface="Times New Roman"/>
                <a:cs typeface="Times New Roman"/>
              </a:rPr>
              <a:t> </a:t>
            </a:r>
            <a:r>
              <a:rPr lang="en-US" sz="1600" kern="1400" dirty="0" smtClean="0">
                <a:solidFill>
                  <a:srgbClr val="000000"/>
                </a:solidFill>
                <a:effectLst/>
                <a:latin typeface="Calibri"/>
                <a:ea typeface="Times New Roman"/>
                <a:cs typeface="Times New Roman"/>
              </a:rPr>
              <a:t>(</a:t>
            </a:r>
            <a:r>
              <a:rPr lang="en-US" sz="1600" kern="1400" dirty="0" smtClean="0">
                <a:solidFill>
                  <a:srgbClr val="000000"/>
                </a:solidFill>
                <a:latin typeface="Calibri"/>
                <a:ea typeface="Times New Roman"/>
                <a:cs typeface="Times New Roman"/>
              </a:rPr>
              <a:t>48</a:t>
            </a:r>
            <a:r>
              <a:rPr lang="en-US" sz="1600" kern="1400" dirty="0" smtClean="0">
                <a:solidFill>
                  <a:srgbClr val="000000"/>
                </a:solidFill>
                <a:effectLst/>
                <a:latin typeface="Calibri"/>
                <a:ea typeface="Times New Roman"/>
                <a:cs typeface="Times New Roman"/>
              </a:rPr>
              <a:t>%)</a:t>
            </a:r>
            <a:endParaRPr lang="en-US" sz="1400" kern="1400" dirty="0">
              <a:solidFill>
                <a:srgbClr val="000000"/>
              </a:solidFill>
              <a:effectLst/>
              <a:latin typeface="Calibri"/>
              <a:ea typeface="Times New Roman"/>
              <a:cs typeface="Times New Roman"/>
            </a:endParaRPr>
          </a:p>
        </p:txBody>
      </p:sp>
      <p:sp>
        <p:nvSpPr>
          <p:cNvPr id="21" name="Text Box 2"/>
          <p:cNvSpPr txBox="1">
            <a:spLocks noChangeArrowheads="1"/>
          </p:cNvSpPr>
          <p:nvPr/>
        </p:nvSpPr>
        <p:spPr bwMode="auto">
          <a:xfrm>
            <a:off x="1212039" y="1108839"/>
            <a:ext cx="2649855" cy="122756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8000"/>
              </a:lnSpc>
              <a:spcBef>
                <a:spcPts val="0"/>
              </a:spcBef>
              <a:spcAft>
                <a:spcPts val="0"/>
              </a:spcAft>
            </a:pPr>
            <a:r>
              <a:rPr lang="en-US" sz="1600" kern="1400" dirty="0" smtClean="0">
                <a:effectLst/>
                <a:latin typeface="Calibri"/>
                <a:ea typeface="Times New Roman"/>
                <a:cs typeface="Times New Roman"/>
              </a:rPr>
              <a:t>Research &amp; Evaluation</a:t>
            </a:r>
          </a:p>
          <a:p>
            <a:pPr marL="0" marR="0" algn="ctr">
              <a:lnSpc>
                <a:spcPct val="118000"/>
              </a:lnSpc>
              <a:spcBef>
                <a:spcPts val="0"/>
              </a:spcBef>
              <a:spcAft>
                <a:spcPts val="0"/>
              </a:spcAft>
            </a:pPr>
            <a:r>
              <a:rPr lang="en-US" sz="1600" b="1" kern="1400" dirty="0" smtClean="0">
                <a:effectLst/>
                <a:latin typeface="Calibri"/>
                <a:ea typeface="Times New Roman"/>
                <a:cs typeface="Times New Roman"/>
              </a:rPr>
              <a:t>$8 </a:t>
            </a:r>
            <a:r>
              <a:rPr lang="en-US" sz="1600" b="1" kern="1400" dirty="0">
                <a:effectLst/>
                <a:latin typeface="Calibri"/>
                <a:ea typeface="Times New Roman"/>
                <a:cs typeface="Times New Roman"/>
              </a:rPr>
              <a:t>million </a:t>
            </a:r>
            <a:r>
              <a:rPr lang="en-US" sz="1600" kern="1400" dirty="0" smtClean="0">
                <a:effectLst/>
                <a:latin typeface="Calibri"/>
                <a:ea typeface="Times New Roman"/>
                <a:cs typeface="Times New Roman"/>
              </a:rPr>
              <a:t>(</a:t>
            </a:r>
            <a:r>
              <a:rPr lang="en-US" sz="1600" kern="1400" dirty="0">
                <a:latin typeface="Calibri"/>
                <a:ea typeface="Times New Roman"/>
                <a:cs typeface="Times New Roman"/>
              </a:rPr>
              <a:t>4</a:t>
            </a:r>
            <a:r>
              <a:rPr lang="en-US" sz="1600" kern="1400" dirty="0" smtClean="0">
                <a:effectLst/>
                <a:latin typeface="Calibri"/>
                <a:ea typeface="Times New Roman"/>
                <a:cs typeface="Times New Roman"/>
              </a:rPr>
              <a:t>%) </a:t>
            </a:r>
            <a:endParaRPr lang="en-US" sz="1600" kern="1400" dirty="0">
              <a:effectLst/>
              <a:latin typeface="Calibri"/>
              <a:ea typeface="Times New Roman"/>
              <a:cs typeface="Times New Roman"/>
            </a:endParaRPr>
          </a:p>
        </p:txBody>
      </p:sp>
      <p:sp>
        <p:nvSpPr>
          <p:cNvPr id="22" name="Text Box 2"/>
          <p:cNvSpPr txBox="1">
            <a:spLocks noChangeArrowheads="1"/>
          </p:cNvSpPr>
          <p:nvPr/>
        </p:nvSpPr>
        <p:spPr bwMode="auto">
          <a:xfrm>
            <a:off x="4495799" y="2047700"/>
            <a:ext cx="1864940" cy="850265"/>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pPr>
            <a:r>
              <a:rPr lang="en-US" sz="1600" kern="1400" dirty="0" smtClean="0">
                <a:solidFill>
                  <a:srgbClr val="000000"/>
                </a:solidFill>
                <a:effectLst/>
                <a:latin typeface="Calibri"/>
                <a:ea typeface="Times New Roman"/>
                <a:cs typeface="Times New Roman"/>
              </a:rPr>
              <a:t>Monitoring, Mapping &amp; Data Analysis</a:t>
            </a:r>
          </a:p>
          <a:p>
            <a:pPr marL="0" marR="0" algn="ctr">
              <a:spcBef>
                <a:spcPts val="0"/>
              </a:spcBef>
            </a:pPr>
            <a:r>
              <a:rPr lang="en-US" sz="1600" b="1" kern="1400" dirty="0" smtClean="0">
                <a:solidFill>
                  <a:srgbClr val="000000"/>
                </a:solidFill>
                <a:effectLst/>
                <a:latin typeface="Calibri"/>
                <a:ea typeface="Times New Roman"/>
                <a:cs typeface="Times New Roman"/>
              </a:rPr>
              <a:t>$41 </a:t>
            </a:r>
            <a:r>
              <a:rPr lang="en-US" sz="1600" b="1" kern="1400" dirty="0">
                <a:solidFill>
                  <a:srgbClr val="000000"/>
                </a:solidFill>
                <a:effectLst/>
                <a:latin typeface="Calibri"/>
                <a:ea typeface="Times New Roman"/>
                <a:cs typeface="Times New Roman"/>
              </a:rPr>
              <a:t>million</a:t>
            </a:r>
            <a:r>
              <a:rPr lang="en-US" sz="1600" kern="1400" dirty="0">
                <a:solidFill>
                  <a:srgbClr val="000000"/>
                </a:solidFill>
                <a:effectLst/>
                <a:latin typeface="Calibri"/>
                <a:ea typeface="Times New Roman"/>
                <a:cs typeface="Times New Roman"/>
              </a:rPr>
              <a:t> </a:t>
            </a:r>
            <a:r>
              <a:rPr lang="en-US" sz="1600" kern="1400" dirty="0" smtClean="0">
                <a:solidFill>
                  <a:srgbClr val="000000"/>
                </a:solidFill>
                <a:effectLst/>
                <a:latin typeface="Calibri"/>
                <a:ea typeface="Times New Roman"/>
                <a:cs typeface="Times New Roman"/>
              </a:rPr>
              <a:t>(</a:t>
            </a:r>
            <a:r>
              <a:rPr lang="en-US" sz="1600" kern="1400" dirty="0" smtClean="0">
                <a:solidFill>
                  <a:srgbClr val="000000"/>
                </a:solidFill>
                <a:latin typeface="Calibri"/>
                <a:ea typeface="Times New Roman"/>
                <a:cs typeface="Times New Roman"/>
              </a:rPr>
              <a:t>18</a:t>
            </a:r>
            <a:r>
              <a:rPr lang="en-US" sz="1600" kern="1400" dirty="0" smtClean="0">
                <a:solidFill>
                  <a:srgbClr val="000000"/>
                </a:solidFill>
                <a:effectLst/>
                <a:latin typeface="Calibri"/>
                <a:ea typeface="Times New Roman"/>
                <a:cs typeface="Times New Roman"/>
              </a:rPr>
              <a:t>%)</a:t>
            </a:r>
            <a:endParaRPr lang="en-US" sz="1400" kern="1400" dirty="0">
              <a:solidFill>
                <a:srgbClr val="000000"/>
              </a:solidFill>
              <a:effectLst/>
              <a:latin typeface="Calibri"/>
              <a:ea typeface="Times New Roman"/>
              <a:cs typeface="Times New Roman"/>
            </a:endParaRPr>
          </a:p>
        </p:txBody>
      </p:sp>
      <p:sp>
        <p:nvSpPr>
          <p:cNvPr id="23" name="Text Box 2"/>
          <p:cNvSpPr txBox="1">
            <a:spLocks noChangeArrowheads="1"/>
          </p:cNvSpPr>
          <p:nvPr/>
        </p:nvSpPr>
        <p:spPr bwMode="auto">
          <a:xfrm>
            <a:off x="4800600" y="4095116"/>
            <a:ext cx="1951990" cy="1335405"/>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pPr>
            <a:r>
              <a:rPr lang="en-US" sz="1600" kern="1400" dirty="0" smtClean="0">
                <a:solidFill>
                  <a:srgbClr val="000000"/>
                </a:solidFill>
                <a:effectLst/>
                <a:latin typeface="Calibri"/>
                <a:ea typeface="Times New Roman"/>
                <a:cs typeface="Times New Roman"/>
              </a:rPr>
              <a:t>Planning &amp; Technical Assistance</a:t>
            </a:r>
          </a:p>
          <a:p>
            <a:pPr marL="0" marR="0" algn="ctr">
              <a:spcBef>
                <a:spcPts val="0"/>
              </a:spcBef>
            </a:pPr>
            <a:r>
              <a:rPr lang="en-US" sz="1600" b="1" kern="1400" dirty="0" smtClean="0">
                <a:solidFill>
                  <a:srgbClr val="000000"/>
                </a:solidFill>
                <a:effectLst/>
                <a:latin typeface="Calibri"/>
                <a:ea typeface="Times New Roman"/>
                <a:cs typeface="Times New Roman"/>
              </a:rPr>
              <a:t>$67 </a:t>
            </a:r>
            <a:r>
              <a:rPr lang="en-US" sz="1600" b="1" kern="1400" dirty="0">
                <a:solidFill>
                  <a:srgbClr val="000000"/>
                </a:solidFill>
                <a:effectLst/>
                <a:latin typeface="Calibri"/>
                <a:ea typeface="Times New Roman"/>
                <a:cs typeface="Times New Roman"/>
              </a:rPr>
              <a:t>million</a:t>
            </a:r>
            <a:r>
              <a:rPr lang="en-US" sz="1600" kern="1400" dirty="0">
                <a:solidFill>
                  <a:srgbClr val="000000"/>
                </a:solidFill>
                <a:effectLst/>
                <a:latin typeface="Calibri"/>
                <a:ea typeface="Times New Roman"/>
                <a:cs typeface="Times New Roman"/>
              </a:rPr>
              <a:t> </a:t>
            </a:r>
            <a:r>
              <a:rPr lang="en-US" sz="1600" kern="1400" dirty="0" smtClean="0">
                <a:solidFill>
                  <a:srgbClr val="000000"/>
                </a:solidFill>
                <a:effectLst/>
                <a:latin typeface="Calibri"/>
                <a:ea typeface="Times New Roman"/>
                <a:cs typeface="Times New Roman"/>
              </a:rPr>
              <a:t>(</a:t>
            </a:r>
            <a:r>
              <a:rPr lang="en-US" sz="1600" kern="1400" dirty="0" smtClean="0">
                <a:solidFill>
                  <a:srgbClr val="000000"/>
                </a:solidFill>
                <a:latin typeface="Calibri"/>
                <a:ea typeface="Times New Roman"/>
                <a:cs typeface="Times New Roman"/>
              </a:rPr>
              <a:t>30</a:t>
            </a:r>
            <a:r>
              <a:rPr lang="en-US" sz="1600" kern="1400" dirty="0" smtClean="0">
                <a:solidFill>
                  <a:srgbClr val="000000"/>
                </a:solidFill>
                <a:effectLst/>
                <a:latin typeface="Calibri"/>
                <a:ea typeface="Times New Roman"/>
                <a:cs typeface="Times New Roman"/>
              </a:rPr>
              <a:t>%)</a:t>
            </a:r>
            <a:r>
              <a:rPr lang="en-US" sz="1600" kern="1400" dirty="0">
                <a:solidFill>
                  <a:srgbClr val="000000"/>
                </a:solidFill>
                <a:effectLst/>
                <a:latin typeface="Calibri"/>
                <a:ea typeface="Times New Roman"/>
                <a:cs typeface="Times New Roman"/>
              </a:rPr>
              <a:t/>
            </a:r>
            <a:br>
              <a:rPr lang="en-US" sz="1600" kern="1400" dirty="0">
                <a:solidFill>
                  <a:srgbClr val="000000"/>
                </a:solidFill>
                <a:effectLst/>
                <a:latin typeface="Calibri"/>
                <a:ea typeface="Times New Roman"/>
                <a:cs typeface="Times New Roman"/>
              </a:rPr>
            </a:br>
            <a:endParaRPr lang="en-US" sz="1400" kern="1400" dirty="0">
              <a:solidFill>
                <a:srgbClr val="000000"/>
              </a:solidFill>
              <a:effectLst/>
              <a:latin typeface="Calibri"/>
              <a:ea typeface="Times New Roman"/>
              <a:cs typeface="Times New Roman"/>
            </a:endParaRPr>
          </a:p>
        </p:txBody>
      </p:sp>
      <p:cxnSp>
        <p:nvCxnSpPr>
          <p:cNvPr id="8" name="Straight Connector 7"/>
          <p:cNvCxnSpPr/>
          <p:nvPr/>
        </p:nvCxnSpPr>
        <p:spPr>
          <a:xfrm>
            <a:off x="3505200" y="1447800"/>
            <a:ext cx="665129" cy="45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14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7395"/>
            <a:ext cx="7924801" cy="897005"/>
          </a:xfrm>
        </p:spPr>
        <p:txBody>
          <a:bodyPr>
            <a:normAutofit/>
          </a:bodyPr>
          <a:lstStyle/>
          <a:p>
            <a:pPr algn="ctr"/>
            <a:r>
              <a:rPr lang="en-US" sz="2400" b="1" dirty="0" smtClean="0">
                <a:solidFill>
                  <a:schemeClr val="bg1"/>
                </a:solidFill>
                <a:effectLst/>
              </a:rPr>
              <a:t>IMPLEMENTATION ACTIVITIES</a:t>
            </a:r>
            <a:br>
              <a:rPr lang="en-US" sz="2400" b="1" dirty="0" smtClean="0">
                <a:solidFill>
                  <a:schemeClr val="bg1"/>
                </a:solidFill>
                <a:effectLst/>
              </a:rPr>
            </a:br>
            <a:r>
              <a:rPr lang="en-US" sz="2400" b="1" dirty="0" smtClean="0">
                <a:solidFill>
                  <a:schemeClr val="bg1"/>
                </a:solidFill>
                <a:effectLst/>
              </a:rPr>
              <a:t>~</a:t>
            </a:r>
            <a:r>
              <a:rPr lang="en-US" sz="2000" b="1" dirty="0" smtClean="0">
                <a:solidFill>
                  <a:schemeClr val="bg1"/>
                </a:solidFill>
                <a:effectLst/>
              </a:rPr>
              <a:t>$105 million (48%)</a:t>
            </a:r>
            <a:endParaRPr lang="en-US" sz="2000" dirty="0">
              <a:solidFill>
                <a:schemeClr val="bg1"/>
              </a:solidFill>
            </a:endParaRPr>
          </a:p>
        </p:txBody>
      </p:sp>
      <p:sp>
        <p:nvSpPr>
          <p:cNvPr id="7" name="TextBox 6"/>
          <p:cNvSpPr txBox="1"/>
          <p:nvPr/>
        </p:nvSpPr>
        <p:spPr>
          <a:xfrm>
            <a:off x="8001001" y="6488668"/>
            <a:ext cx="1142999" cy="369332"/>
          </a:xfrm>
          <a:prstGeom prst="rect">
            <a:avLst/>
          </a:prstGeom>
          <a:noFill/>
        </p:spPr>
        <p:txBody>
          <a:bodyPr wrap="square" rtlCol="0">
            <a:spAutoFit/>
          </a:bodyPr>
          <a:lstStyle/>
          <a:p>
            <a:pPr algn="ctr"/>
            <a:r>
              <a:rPr lang="en-US" dirty="0" smtClean="0"/>
              <a:t>SLIDE 11</a:t>
            </a:r>
            <a:endParaRPr lang="en-US" dirty="0"/>
          </a:p>
        </p:txBody>
      </p:sp>
      <p:sp>
        <p:nvSpPr>
          <p:cNvPr id="4" name="Control 1"/>
          <p:cNvSpPr>
            <a:spLocks noChangeArrowheads="1" noChangeShapeType="1"/>
          </p:cNvSpPr>
          <p:nvPr/>
        </p:nvSpPr>
        <p:spPr bwMode="auto">
          <a:xfrm>
            <a:off x="2543175" y="3522663"/>
            <a:ext cx="6858000" cy="5959475"/>
          </a:xfrm>
          <a:prstGeom prst="rect">
            <a:avLst/>
          </a:prstGeom>
          <a:noFill/>
          <a:ln>
            <a:noFill/>
          </a:ln>
          <a:effectLst/>
          <a:extLst>
            <a:ext uri="{91240B29-F687-4f45-9708-019B960494DF}">
              <a14:hiddenLine xmlns:a14="http://schemas.microsoft.com/office/drawing/2010/main" xmlns="" w="25400">
                <a:noFill/>
                <a:miter lim="800000"/>
                <a:headEnd/>
                <a:tailEnd/>
              </a14:hiddenLine>
            </a:ext>
            <a:ext uri="{AF507438-7753-43e0-B8FC-AC1667EBCBE1}">
              <a14:hiddenEffects xmlns:a14="http://schemas.microsoft.com/office/drawing/2010/main" xmlns="">
                <a:effectLst>
                  <a:outerShdw dist="35921" dir="2700000" algn="ctr" rotWithShape="0">
                    <a:schemeClr val="bg1"/>
                  </a:outerShdw>
                </a:effectLst>
              </a14:hiddenEffects>
            </a:ext>
          </a:extLst>
        </p:spPr>
        <p:txBody>
          <a:bodyPr vert="horz" wrap="square" lIns="0" tIns="0" rIns="0" bIns="0" numCol="1" anchor="t" anchorCtr="0" compatLnSpc="1">
            <a:prstTxWarp prst="textNoShape">
              <a:avLst/>
            </a:prstTxWarp>
          </a:bodyPr>
          <a:lstStyle/>
          <a:p>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3552900456"/>
              </p:ext>
            </p:extLst>
          </p:nvPr>
        </p:nvGraphicFramePr>
        <p:xfrm>
          <a:off x="152400" y="2438400"/>
          <a:ext cx="4343400" cy="3505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0631" y="2645569"/>
            <a:ext cx="4610100" cy="3073400"/>
          </a:xfrm>
          <a:prstGeom prst="rect">
            <a:avLst/>
          </a:prstGeom>
        </p:spPr>
      </p:pic>
      <p:sp>
        <p:nvSpPr>
          <p:cNvPr id="8" name="Rectangle 7"/>
          <p:cNvSpPr/>
          <p:nvPr/>
        </p:nvSpPr>
        <p:spPr>
          <a:xfrm>
            <a:off x="1104899" y="1199346"/>
            <a:ext cx="7543800" cy="954107"/>
          </a:xfrm>
          <a:prstGeom prst="rect">
            <a:avLst/>
          </a:prstGeom>
        </p:spPr>
        <p:txBody>
          <a:bodyPr wrap="square">
            <a:spAutoFit/>
          </a:bodyPr>
          <a:lstStyle/>
          <a:p>
            <a:pPr algn="ctr"/>
            <a:r>
              <a:rPr lang="en-US" sz="2800" i="1" dirty="0" smtClean="0">
                <a:ea typeface="Tahoma" panose="020B0604030504040204" pitchFamily="34" charset="0"/>
                <a:cs typeface="Tahoma" panose="020B0604030504040204" pitchFamily="34" charset="0"/>
              </a:rPr>
              <a:t>Projects that restore </a:t>
            </a:r>
            <a:r>
              <a:rPr lang="en-US" sz="2800" i="1" dirty="0">
                <a:ea typeface="Tahoma" panose="020B0604030504040204" pitchFamily="34" charset="0"/>
                <a:cs typeface="Tahoma" panose="020B0604030504040204" pitchFamily="34" charset="0"/>
              </a:rPr>
              <a:t>and protect lakes, streams</a:t>
            </a:r>
            <a:r>
              <a:rPr lang="en-US" sz="2800" i="1" dirty="0" smtClean="0">
                <a:ea typeface="Tahoma" panose="020B0604030504040204" pitchFamily="34" charset="0"/>
                <a:cs typeface="Tahoma" panose="020B0604030504040204" pitchFamily="34" charset="0"/>
              </a:rPr>
              <a:t>, drinking water, and groundwater </a:t>
            </a:r>
            <a:endParaRPr lang="en-US" sz="2800" i="1"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9873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395"/>
            <a:ext cx="7848599" cy="785427"/>
          </a:xfrm>
        </p:spPr>
        <p:txBody>
          <a:bodyPr>
            <a:normAutofit fontScale="90000"/>
          </a:bodyPr>
          <a:lstStyle/>
          <a:p>
            <a:pPr algn="ctr"/>
            <a:r>
              <a:rPr lang="en-US" sz="2400" b="1" dirty="0" smtClean="0">
                <a:solidFill>
                  <a:schemeClr val="bg1"/>
                </a:solidFill>
                <a:effectLst/>
              </a:rPr>
              <a:t/>
            </a:r>
            <a:br>
              <a:rPr lang="en-US" sz="2400" b="1" dirty="0" smtClean="0">
                <a:solidFill>
                  <a:schemeClr val="bg1"/>
                </a:solidFill>
                <a:effectLst/>
              </a:rPr>
            </a:br>
            <a:r>
              <a:rPr lang="en-US" sz="2700" b="1" dirty="0" smtClean="0">
                <a:solidFill>
                  <a:schemeClr val="bg1"/>
                </a:solidFill>
                <a:effectLst/>
              </a:rPr>
              <a:t>CLEAN WATER FUND OUTCOMES - IMPLEMENTATION</a:t>
            </a:r>
            <a:endParaRPr lang="en-US" sz="2700" dirty="0">
              <a:solidFill>
                <a:schemeClr val="bg1"/>
              </a:solidFill>
            </a:endParaRPr>
          </a:p>
        </p:txBody>
      </p:sp>
      <p:sp>
        <p:nvSpPr>
          <p:cNvPr id="7" name="TextBox 6"/>
          <p:cNvSpPr txBox="1"/>
          <p:nvPr/>
        </p:nvSpPr>
        <p:spPr>
          <a:xfrm>
            <a:off x="8001001" y="6488668"/>
            <a:ext cx="1142999" cy="369332"/>
          </a:xfrm>
          <a:prstGeom prst="rect">
            <a:avLst/>
          </a:prstGeom>
          <a:noFill/>
        </p:spPr>
        <p:txBody>
          <a:bodyPr wrap="square" rtlCol="0">
            <a:spAutoFit/>
          </a:bodyPr>
          <a:lstStyle/>
          <a:p>
            <a:pPr algn="ctr"/>
            <a:r>
              <a:rPr lang="en-US" dirty="0" smtClean="0"/>
              <a:t>SLIDE 12</a:t>
            </a:r>
            <a:endParaRPr lang="en-US" dirty="0"/>
          </a:p>
        </p:txBody>
      </p:sp>
      <p:sp>
        <p:nvSpPr>
          <p:cNvPr id="4" name="Control 1"/>
          <p:cNvSpPr>
            <a:spLocks noChangeArrowheads="1" noChangeShapeType="1"/>
          </p:cNvSpPr>
          <p:nvPr/>
        </p:nvSpPr>
        <p:spPr bwMode="auto">
          <a:xfrm>
            <a:off x="2543175" y="3522663"/>
            <a:ext cx="6858000" cy="5959475"/>
          </a:xfrm>
          <a:prstGeom prst="rect">
            <a:avLst/>
          </a:prstGeom>
          <a:noFill/>
          <a:ln>
            <a:noFill/>
          </a:ln>
          <a:effectLst/>
          <a:extLst>
            <a:ext uri="{91240B29-F687-4f45-9708-019B960494DF}">
              <a14:hiddenLine xmlns:a14="http://schemas.microsoft.com/office/drawing/2010/main" xmlns="" w="25400">
                <a:noFill/>
                <a:miter lim="800000"/>
                <a:headEnd/>
                <a:tailEnd/>
              </a14:hiddenLine>
            </a:ext>
            <a:ext uri="{AF507438-7753-43e0-B8FC-AC1667EBCBE1}">
              <a14:hiddenEffects xmlns:a14="http://schemas.microsoft.com/office/drawing/2010/main" xmlns="">
                <a:effectLst>
                  <a:outerShdw dist="35921" dir="2700000" algn="ctr" rotWithShape="0">
                    <a:schemeClr val="bg1"/>
                  </a:outerShdw>
                </a:effectLst>
              </a14:hiddenEffects>
            </a:ext>
          </a:extLst>
        </p:spPr>
        <p:txBody>
          <a:bodyPr vert="horz" wrap="square" lIns="0" tIns="0" rIns="0" bIns="0" numCol="1" anchor="t" anchorCtr="0" compatLnSpc="1">
            <a:prstTxWarp prst="textNoShape">
              <a:avLst/>
            </a:prstTxWarp>
          </a:bodyPr>
          <a:lstStyle/>
          <a:p>
            <a:endParaRPr lang="en-US" dirty="0"/>
          </a:p>
        </p:txBody>
      </p:sp>
      <p:sp>
        <p:nvSpPr>
          <p:cNvPr id="12" name="Rectangle 11"/>
          <p:cNvSpPr/>
          <p:nvPr/>
        </p:nvSpPr>
        <p:spPr>
          <a:xfrm>
            <a:off x="174108" y="1058070"/>
            <a:ext cx="8969892" cy="2000548"/>
          </a:xfrm>
          <a:prstGeom prst="rect">
            <a:avLst/>
          </a:prstGeom>
        </p:spPr>
        <p:txBody>
          <a:bodyPr wrap="square">
            <a:spAutoFit/>
          </a:bodyPr>
          <a:lstStyle/>
          <a:p>
            <a:pPr algn="ctr"/>
            <a:r>
              <a:rPr lang="en-US" sz="2400" dirty="0" smtClean="0">
                <a:ea typeface="Tahoma" panose="020B0604030504040204" pitchFamily="34" charset="0"/>
                <a:cs typeface="Tahoma" panose="020B0604030504040204" pitchFamily="34" charset="0"/>
              </a:rPr>
              <a:t>Grants to LGUs installed &gt; 5,000 conservations practices</a:t>
            </a:r>
          </a:p>
          <a:p>
            <a:pPr marL="342900" indent="-342900" algn="ctr">
              <a:buFont typeface="Arial" panose="020B0604020202020204" pitchFamily="34" charset="0"/>
              <a:buChar char="•"/>
            </a:pPr>
            <a:r>
              <a:rPr lang="en-US" sz="2400" i="1" dirty="0" smtClean="0">
                <a:ea typeface="Tahoma" panose="020B0604030504040204" pitchFamily="34" charset="0"/>
                <a:cs typeface="Tahoma" panose="020B0604030504040204" pitchFamily="34" charset="0"/>
              </a:rPr>
              <a:t>Projects reduced sediment by &gt;120,000 tons/year</a:t>
            </a:r>
          </a:p>
          <a:p>
            <a:pPr marL="342900" indent="-342900" algn="ctr">
              <a:buFont typeface="Arial" panose="020B0604020202020204" pitchFamily="34" charset="0"/>
              <a:buChar char="•"/>
            </a:pPr>
            <a:r>
              <a:rPr lang="en-US" sz="2400" i="1" dirty="0" smtClean="0">
                <a:ea typeface="Tahoma" panose="020B0604030504040204" pitchFamily="34" charset="0"/>
                <a:cs typeface="Tahoma" panose="020B0604030504040204" pitchFamily="34" charset="0"/>
              </a:rPr>
              <a:t>Projects reduced phosphorus by &gt;95,000 lbs./year</a:t>
            </a:r>
          </a:p>
          <a:p>
            <a:pPr algn="ctr"/>
            <a:endParaRPr lang="en-US" sz="2400" i="1" dirty="0" smtClean="0">
              <a:solidFill>
                <a:srgbClr val="FFFF00"/>
              </a:solidFill>
              <a:ea typeface="Tahoma" panose="020B0604030504040204" pitchFamily="34" charset="0"/>
              <a:cs typeface="Tahoma" panose="020B0604030504040204" pitchFamily="34" charset="0"/>
            </a:endParaRPr>
          </a:p>
          <a:p>
            <a:endParaRPr lang="en-US" sz="2800" i="1" dirty="0">
              <a:solidFill>
                <a:srgbClr val="FFFF00"/>
              </a:solidFill>
              <a:ea typeface="Tahoma" panose="020B0604030504040204" pitchFamily="34" charset="0"/>
              <a:cs typeface="Tahoma" panose="020B0604030504040204" pitchFamily="34" charset="0"/>
            </a:endParaRPr>
          </a:p>
        </p:txBody>
      </p:sp>
      <p:sp>
        <p:nvSpPr>
          <p:cNvPr id="5" name="TextBox 4"/>
          <p:cNvSpPr txBox="1"/>
          <p:nvPr/>
        </p:nvSpPr>
        <p:spPr>
          <a:xfrm>
            <a:off x="751817" y="6354715"/>
            <a:ext cx="3352401" cy="369332"/>
          </a:xfrm>
          <a:prstGeom prst="rect">
            <a:avLst/>
          </a:prstGeom>
          <a:noFill/>
        </p:spPr>
        <p:txBody>
          <a:bodyPr wrap="square" rtlCol="0">
            <a:spAutoFit/>
          </a:bodyPr>
          <a:lstStyle/>
          <a:p>
            <a:r>
              <a:rPr lang="en-US" dirty="0" smtClean="0"/>
              <a:t>Completed Clean Water Projects</a:t>
            </a:r>
            <a:endParaRPr lang="en-US"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b="3410"/>
          <a:stretch/>
        </p:blipFill>
        <p:spPr>
          <a:xfrm>
            <a:off x="4904061" y="2373548"/>
            <a:ext cx="2842148" cy="1834185"/>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b="11302"/>
          <a:stretch/>
        </p:blipFill>
        <p:spPr>
          <a:xfrm>
            <a:off x="4904061" y="4761229"/>
            <a:ext cx="2839765" cy="1877391"/>
          </a:xfrm>
          <a:prstGeom prst="rect">
            <a:avLst/>
          </a:prstGeom>
        </p:spPr>
      </p:pic>
      <p:sp>
        <p:nvSpPr>
          <p:cNvPr id="11" name="Right Arrow 10"/>
          <p:cNvSpPr/>
          <p:nvPr/>
        </p:nvSpPr>
        <p:spPr>
          <a:xfrm rot="5400000">
            <a:off x="6016794" y="4141483"/>
            <a:ext cx="616680" cy="4652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10" y="2398217"/>
            <a:ext cx="3323709" cy="3951757"/>
          </a:xfrm>
          <a:prstGeom prst="rect">
            <a:avLst/>
          </a:prstGeom>
        </p:spPr>
      </p:pic>
    </p:spTree>
    <p:extLst>
      <p:ext uri="{BB962C8B-B14F-4D97-AF65-F5344CB8AC3E}">
        <p14:creationId xmlns:p14="http://schemas.microsoft.com/office/powerpoint/2010/main" val="210025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395"/>
            <a:ext cx="7848599" cy="853488"/>
          </a:xfrm>
        </p:spPr>
        <p:txBody>
          <a:bodyPr>
            <a:normAutofit fontScale="90000"/>
          </a:bodyPr>
          <a:lstStyle/>
          <a:p>
            <a:pPr algn="ctr"/>
            <a:r>
              <a:rPr lang="en-US" sz="2400" b="1" dirty="0" smtClean="0">
                <a:solidFill>
                  <a:schemeClr val="bg1"/>
                </a:solidFill>
                <a:effectLst/>
              </a:rPr>
              <a:t/>
            </a:r>
            <a:br>
              <a:rPr lang="en-US" sz="2400" b="1" dirty="0" smtClean="0">
                <a:solidFill>
                  <a:schemeClr val="bg1"/>
                </a:solidFill>
                <a:effectLst/>
              </a:rPr>
            </a:br>
            <a:r>
              <a:rPr lang="en-US" sz="2700" b="1" dirty="0" smtClean="0">
                <a:solidFill>
                  <a:schemeClr val="bg1"/>
                </a:solidFill>
                <a:effectLst/>
              </a:rPr>
              <a:t>CLEAN WATER FUND OUTCOMES - IMPLEMENTATION</a:t>
            </a:r>
            <a:endParaRPr lang="en-US" sz="2700" dirty="0">
              <a:solidFill>
                <a:schemeClr val="bg1"/>
              </a:solidFill>
            </a:endParaRPr>
          </a:p>
        </p:txBody>
      </p:sp>
      <p:sp>
        <p:nvSpPr>
          <p:cNvPr id="7" name="TextBox 6"/>
          <p:cNvSpPr txBox="1"/>
          <p:nvPr/>
        </p:nvSpPr>
        <p:spPr>
          <a:xfrm>
            <a:off x="8001001" y="6488668"/>
            <a:ext cx="1142999" cy="369332"/>
          </a:xfrm>
          <a:prstGeom prst="rect">
            <a:avLst/>
          </a:prstGeom>
          <a:noFill/>
        </p:spPr>
        <p:txBody>
          <a:bodyPr wrap="square" rtlCol="0">
            <a:spAutoFit/>
          </a:bodyPr>
          <a:lstStyle/>
          <a:p>
            <a:pPr algn="ctr"/>
            <a:r>
              <a:rPr lang="en-US" dirty="0" smtClean="0"/>
              <a:t>SLIDE 13</a:t>
            </a:r>
            <a:endParaRPr lang="en-US" dirty="0"/>
          </a:p>
        </p:txBody>
      </p:sp>
      <p:sp>
        <p:nvSpPr>
          <p:cNvPr id="4" name="Control 1"/>
          <p:cNvSpPr>
            <a:spLocks noChangeArrowheads="1" noChangeShapeType="1"/>
          </p:cNvSpPr>
          <p:nvPr/>
        </p:nvSpPr>
        <p:spPr bwMode="auto">
          <a:xfrm>
            <a:off x="2543175" y="3522663"/>
            <a:ext cx="6858000" cy="5959475"/>
          </a:xfrm>
          <a:prstGeom prst="rect">
            <a:avLst/>
          </a:prstGeom>
          <a:noFill/>
          <a:ln>
            <a:noFill/>
          </a:ln>
          <a:effectLst/>
          <a:extLst>
            <a:ext uri="{91240B29-F687-4f45-9708-019B960494DF}">
              <a14:hiddenLine xmlns:a14="http://schemas.microsoft.com/office/drawing/2010/main" xmlns="" w="25400">
                <a:noFill/>
                <a:miter lim="800000"/>
                <a:headEnd/>
                <a:tailEnd/>
              </a14:hiddenLine>
            </a:ext>
            <a:ext uri="{AF507438-7753-43e0-B8FC-AC1667EBCBE1}">
              <a14:hiddenEffects xmlns:a14="http://schemas.microsoft.com/office/drawing/2010/main" xmlns="">
                <a:effectLst>
                  <a:outerShdw dist="35921" dir="2700000" algn="ctr" rotWithShape="0">
                    <a:schemeClr val="bg1"/>
                  </a:outerShdw>
                </a:effectLst>
              </a14:hiddenEffects>
            </a:ext>
          </a:extLst>
        </p:spPr>
        <p:txBody>
          <a:bodyPr vert="horz" wrap="square" lIns="0" tIns="0" rIns="0" bIns="0" numCol="1" anchor="t" anchorCtr="0" compatLnSpc="1">
            <a:prstTxWarp prst="textNoShape">
              <a:avLst/>
            </a:prstTxWarp>
          </a:bodyPr>
          <a:lstStyle/>
          <a:p>
            <a:endParaRPr lang="en-US" dirty="0"/>
          </a:p>
        </p:txBody>
      </p:sp>
      <p:sp>
        <p:nvSpPr>
          <p:cNvPr id="11" name="Right Arrow 10"/>
          <p:cNvSpPr/>
          <p:nvPr/>
        </p:nvSpPr>
        <p:spPr>
          <a:xfrm rot="5400000">
            <a:off x="6934673" y="4314866"/>
            <a:ext cx="616680" cy="4652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62606" y="1355874"/>
            <a:ext cx="9506606" cy="1938992"/>
          </a:xfrm>
          <a:prstGeom prst="rect">
            <a:avLst/>
          </a:prstGeom>
        </p:spPr>
        <p:txBody>
          <a:bodyPr wrap="square">
            <a:spAutoFit/>
          </a:bodyPr>
          <a:lstStyle/>
          <a:p>
            <a:pPr algn="ctr"/>
            <a:r>
              <a:rPr lang="en-US" sz="2400" dirty="0"/>
              <a:t>Grants for stormwater/wastewater projects</a:t>
            </a:r>
          </a:p>
          <a:p>
            <a:pPr algn="ctr"/>
            <a:r>
              <a:rPr lang="en-US" sz="2400" i="1" dirty="0" smtClean="0">
                <a:ea typeface="Tahoma" panose="020B0604030504040204" pitchFamily="34" charset="0"/>
                <a:cs typeface="Tahoma" panose="020B0604030504040204" pitchFamily="34" charset="0"/>
              </a:rPr>
              <a:t>Projects reduced </a:t>
            </a:r>
            <a:r>
              <a:rPr lang="en-US" sz="2400" i="1" dirty="0">
                <a:ea typeface="Tahoma" panose="020B0604030504040204" pitchFamily="34" charset="0"/>
                <a:cs typeface="Tahoma" panose="020B0604030504040204" pitchFamily="34" charset="0"/>
              </a:rPr>
              <a:t>phosphorus by over 140,000 lbs./year</a:t>
            </a:r>
          </a:p>
          <a:p>
            <a:pPr algn="ctr"/>
            <a:endParaRPr lang="en-US" sz="2400" i="1" dirty="0">
              <a:ea typeface="Tahoma" panose="020B0604030504040204" pitchFamily="34" charset="0"/>
              <a:cs typeface="Tahoma" panose="020B0604030504040204" pitchFamily="34" charset="0"/>
            </a:endParaRPr>
          </a:p>
          <a:p>
            <a:pPr algn="ctr"/>
            <a:r>
              <a:rPr lang="en-US" sz="2400" dirty="0"/>
              <a:t>Grants/Loans to small communities</a:t>
            </a:r>
          </a:p>
          <a:p>
            <a:pPr algn="ctr"/>
            <a:r>
              <a:rPr lang="en-US" sz="2400" i="1" dirty="0" smtClean="0">
                <a:ea typeface="Tahoma" panose="020B0604030504040204" pitchFamily="34" charset="0"/>
                <a:cs typeface="Tahoma" panose="020B0604030504040204" pitchFamily="34" charset="0"/>
              </a:rPr>
              <a:t>Projects removed </a:t>
            </a:r>
            <a:r>
              <a:rPr lang="en-US" sz="2400" i="1" dirty="0">
                <a:ea typeface="Tahoma" panose="020B0604030504040204" pitchFamily="34" charset="0"/>
                <a:cs typeface="Tahoma" panose="020B0604030504040204" pitchFamily="34" charset="0"/>
              </a:rPr>
              <a:t>231 non-complying septic systems</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38" y="3978257"/>
            <a:ext cx="9144000" cy="2258347"/>
          </a:xfrm>
          <a:prstGeom prst="rect">
            <a:avLst/>
          </a:prstGeom>
        </p:spPr>
      </p:pic>
    </p:spTree>
    <p:extLst>
      <p:ext uri="{BB962C8B-B14F-4D97-AF65-F5344CB8AC3E}">
        <p14:creationId xmlns:p14="http://schemas.microsoft.com/office/powerpoint/2010/main" val="4218599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395"/>
            <a:ext cx="7848599" cy="853488"/>
          </a:xfrm>
        </p:spPr>
        <p:txBody>
          <a:bodyPr>
            <a:normAutofit fontScale="90000"/>
          </a:bodyPr>
          <a:lstStyle/>
          <a:p>
            <a:pPr algn="ctr"/>
            <a:r>
              <a:rPr lang="en-US" sz="2400" b="1" dirty="0" smtClean="0">
                <a:solidFill>
                  <a:schemeClr val="bg1"/>
                </a:solidFill>
                <a:effectLst/>
              </a:rPr>
              <a:t/>
            </a:r>
            <a:br>
              <a:rPr lang="en-US" sz="2400" b="1" dirty="0" smtClean="0">
                <a:solidFill>
                  <a:schemeClr val="bg1"/>
                </a:solidFill>
                <a:effectLst/>
              </a:rPr>
            </a:br>
            <a:r>
              <a:rPr lang="en-US" sz="2700" b="1" dirty="0" smtClean="0">
                <a:solidFill>
                  <a:schemeClr val="bg1"/>
                </a:solidFill>
                <a:effectLst/>
              </a:rPr>
              <a:t>CLEAN WATER FUND OUTCOMES - IMPLEMENTATION</a:t>
            </a:r>
            <a:endParaRPr lang="en-US" sz="2700" dirty="0">
              <a:solidFill>
                <a:schemeClr val="bg1"/>
              </a:solidFill>
            </a:endParaRPr>
          </a:p>
        </p:txBody>
      </p:sp>
      <p:sp>
        <p:nvSpPr>
          <p:cNvPr id="7" name="TextBox 6"/>
          <p:cNvSpPr txBox="1"/>
          <p:nvPr/>
        </p:nvSpPr>
        <p:spPr>
          <a:xfrm>
            <a:off x="8001001" y="6488668"/>
            <a:ext cx="1142999" cy="369332"/>
          </a:xfrm>
          <a:prstGeom prst="rect">
            <a:avLst/>
          </a:prstGeom>
          <a:noFill/>
        </p:spPr>
        <p:txBody>
          <a:bodyPr wrap="square" rtlCol="0">
            <a:spAutoFit/>
          </a:bodyPr>
          <a:lstStyle/>
          <a:p>
            <a:pPr algn="ctr"/>
            <a:r>
              <a:rPr lang="en-US" dirty="0" smtClean="0"/>
              <a:t>SLIDE 14</a:t>
            </a:r>
            <a:endParaRPr lang="en-US" dirty="0"/>
          </a:p>
        </p:txBody>
      </p:sp>
      <p:sp>
        <p:nvSpPr>
          <p:cNvPr id="4" name="Control 1"/>
          <p:cNvSpPr>
            <a:spLocks noChangeArrowheads="1" noChangeShapeType="1"/>
          </p:cNvSpPr>
          <p:nvPr/>
        </p:nvSpPr>
        <p:spPr bwMode="auto">
          <a:xfrm>
            <a:off x="2543175" y="3522663"/>
            <a:ext cx="6858000" cy="5959475"/>
          </a:xfrm>
          <a:prstGeom prst="rect">
            <a:avLst/>
          </a:prstGeom>
          <a:noFill/>
          <a:ln>
            <a:noFill/>
          </a:ln>
          <a:effectLst/>
          <a:extLst>
            <a:ext uri="{91240B29-F687-4f45-9708-019B960494DF}">
              <a14:hiddenLine xmlns:a14="http://schemas.microsoft.com/office/drawing/2010/main" xmlns="" w="25400">
                <a:noFill/>
                <a:miter lim="800000"/>
                <a:headEnd/>
                <a:tailEnd/>
              </a14:hiddenLine>
            </a:ext>
            <a:ext uri="{AF507438-7753-43e0-B8FC-AC1667EBCBE1}">
              <a14:hiddenEffects xmlns:a14="http://schemas.microsoft.com/office/drawing/2010/main" xmlns="">
                <a:effectLst>
                  <a:outerShdw dist="35921" dir="2700000" algn="ctr" rotWithShape="0">
                    <a:schemeClr val="bg1"/>
                  </a:outerShdw>
                </a:effectLst>
              </a14:hiddenEffects>
            </a:ext>
          </a:extLst>
        </p:spPr>
        <p:txBody>
          <a:bodyPr vert="horz" wrap="square" lIns="0" tIns="0" rIns="0" bIns="0" numCol="1" anchor="t" anchorCtr="0" compatLnSpc="1">
            <a:prstTxWarp prst="textNoShape">
              <a:avLst/>
            </a:prstTxWarp>
          </a:bodyPr>
          <a:lstStyle/>
          <a:p>
            <a:endParaRPr lang="en-US" dirty="0"/>
          </a:p>
        </p:txBody>
      </p:sp>
      <p:sp>
        <p:nvSpPr>
          <p:cNvPr id="3" name="Rectangle 2"/>
          <p:cNvSpPr/>
          <p:nvPr/>
        </p:nvSpPr>
        <p:spPr>
          <a:xfrm>
            <a:off x="4572000" y="4128503"/>
            <a:ext cx="4572000" cy="1754326"/>
          </a:xfrm>
          <a:prstGeom prst="rect">
            <a:avLst/>
          </a:prstGeom>
        </p:spPr>
        <p:txBody>
          <a:bodyPr>
            <a:spAutoFit/>
          </a:bodyPr>
          <a:lstStyle/>
          <a:p>
            <a:pPr algn="ctr"/>
            <a:endParaRPr lang="en-US" i="1" dirty="0">
              <a:solidFill>
                <a:srgbClr val="FFFF00"/>
              </a:solidFill>
              <a:ea typeface="Tahoma" panose="020B0604030504040204" pitchFamily="34" charset="0"/>
              <a:cs typeface="Tahoma" panose="020B0604030504040204" pitchFamily="34" charset="0"/>
            </a:endParaRPr>
          </a:p>
          <a:p>
            <a:pPr algn="ctr"/>
            <a:endParaRPr lang="en-US" i="1" dirty="0">
              <a:solidFill>
                <a:srgbClr val="FFFF00"/>
              </a:solidFill>
              <a:ea typeface="Tahoma" panose="020B0604030504040204" pitchFamily="34" charset="0"/>
              <a:cs typeface="Tahoma" panose="020B0604030504040204" pitchFamily="34" charset="0"/>
            </a:endParaRPr>
          </a:p>
          <a:p>
            <a:pPr algn="ctr"/>
            <a:r>
              <a:rPr lang="en-US" sz="2400" dirty="0">
                <a:ea typeface="Tahoma" panose="020B0604030504040204" pitchFamily="34" charset="0"/>
                <a:cs typeface="Tahoma" panose="020B0604030504040204" pitchFamily="34" charset="0"/>
              </a:rPr>
              <a:t>Grants to Municipalities</a:t>
            </a:r>
          </a:p>
          <a:p>
            <a:pPr marL="342900" indent="-342900" algn="ctr">
              <a:buFont typeface="Arial" panose="020B0604020202020204" pitchFamily="34" charset="0"/>
              <a:buChar char="•"/>
            </a:pPr>
            <a:r>
              <a:rPr lang="en-US" sz="2400" i="1" dirty="0"/>
              <a:t>Reduced water use by 86 </a:t>
            </a:r>
            <a:r>
              <a:rPr lang="en-US" sz="2400" i="1" dirty="0">
                <a:ea typeface="Tahoma" panose="020B0604030504040204" pitchFamily="34" charset="0"/>
                <a:cs typeface="Tahoma" panose="020B0604030504040204" pitchFamily="34" charset="0"/>
              </a:rPr>
              <a:t>million</a:t>
            </a:r>
            <a:r>
              <a:rPr lang="en-US" sz="2400" i="1" dirty="0"/>
              <a:t> gallons annually</a:t>
            </a:r>
            <a:endParaRPr lang="en-US" sz="2400" i="1" dirty="0">
              <a:ea typeface="Tahoma" panose="020B0604030504040204" pitchFamily="34" charset="0"/>
              <a:cs typeface="Tahoma" panose="020B0604030504040204" pitchFamily="34" charset="0"/>
            </a:endParaRPr>
          </a:p>
        </p:txBody>
      </p:sp>
      <p:sp>
        <p:nvSpPr>
          <p:cNvPr id="17" name="Rectangle 16"/>
          <p:cNvSpPr/>
          <p:nvPr/>
        </p:nvSpPr>
        <p:spPr>
          <a:xfrm>
            <a:off x="0" y="1589986"/>
            <a:ext cx="4941339" cy="1200329"/>
          </a:xfrm>
          <a:prstGeom prst="rect">
            <a:avLst/>
          </a:prstGeom>
        </p:spPr>
        <p:txBody>
          <a:bodyPr wrap="square">
            <a:spAutoFit/>
          </a:bodyPr>
          <a:lstStyle/>
          <a:p>
            <a:pPr algn="ctr"/>
            <a:r>
              <a:rPr lang="en-US" sz="2400" dirty="0">
                <a:solidFill>
                  <a:srgbClr val="FFFFFF"/>
                </a:solidFill>
                <a:ea typeface="Tahoma" panose="020B0604030504040204" pitchFamily="34" charset="0"/>
                <a:cs typeface="Tahoma" panose="020B0604030504040204" pitchFamily="34" charset="0"/>
              </a:rPr>
              <a:t>Grants to public and </a:t>
            </a:r>
            <a:endParaRPr lang="en-US" sz="2400" dirty="0" smtClean="0">
              <a:solidFill>
                <a:srgbClr val="FFFFFF"/>
              </a:solidFill>
              <a:ea typeface="Tahoma" panose="020B0604030504040204" pitchFamily="34" charset="0"/>
              <a:cs typeface="Tahoma" panose="020B0604030504040204" pitchFamily="34" charset="0"/>
            </a:endParaRPr>
          </a:p>
          <a:p>
            <a:pPr algn="ctr"/>
            <a:r>
              <a:rPr lang="en-US" sz="2400" dirty="0" smtClean="0">
                <a:solidFill>
                  <a:srgbClr val="FFFFFF"/>
                </a:solidFill>
                <a:ea typeface="Tahoma" panose="020B0604030504040204" pitchFamily="34" charset="0"/>
                <a:cs typeface="Tahoma" panose="020B0604030504040204" pitchFamily="34" charset="0"/>
              </a:rPr>
              <a:t>private </a:t>
            </a:r>
            <a:r>
              <a:rPr lang="en-US" sz="2400" dirty="0">
                <a:solidFill>
                  <a:srgbClr val="FFFFFF"/>
                </a:solidFill>
                <a:ea typeface="Tahoma" panose="020B0604030504040204" pitchFamily="34" charset="0"/>
                <a:cs typeface="Tahoma" panose="020B0604030504040204" pitchFamily="34" charset="0"/>
              </a:rPr>
              <a:t>well owners</a:t>
            </a:r>
          </a:p>
          <a:p>
            <a:pPr marL="342900" indent="-342900" algn="ctr">
              <a:buFont typeface="Arial" panose="020B0604020202020204" pitchFamily="34" charset="0"/>
              <a:buChar char="•"/>
            </a:pPr>
            <a:r>
              <a:rPr lang="en-US" sz="2400" i="1" dirty="0">
                <a:ea typeface="Tahoma" panose="020B0604030504040204" pitchFamily="34" charset="0"/>
                <a:cs typeface="Tahoma" panose="020B0604030504040204" pitchFamily="34" charset="0"/>
              </a:rPr>
              <a:t>Sealed &gt;500 unused wells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724" y="3535909"/>
            <a:ext cx="4114800" cy="2986918"/>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l="10721" b="24734"/>
          <a:stretch/>
        </p:blipFill>
        <p:spPr>
          <a:xfrm>
            <a:off x="4557806" y="1284783"/>
            <a:ext cx="4408246" cy="2477546"/>
          </a:xfrm>
          <a:prstGeom prst="rect">
            <a:avLst/>
          </a:prstGeom>
        </p:spPr>
      </p:pic>
    </p:spTree>
    <p:extLst>
      <p:ext uri="{BB962C8B-B14F-4D97-AF65-F5344CB8AC3E}">
        <p14:creationId xmlns:p14="http://schemas.microsoft.com/office/powerpoint/2010/main" val="1262801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1567"/>
            <a:ext cx="9144000" cy="1354217"/>
          </a:xfrm>
          <a:prstGeom prst="rect">
            <a:avLst/>
          </a:prstGeom>
        </p:spPr>
        <p:txBody>
          <a:bodyPr wrap="square">
            <a:spAutoFit/>
          </a:bodyPr>
          <a:lstStyle/>
          <a:p>
            <a:pPr algn="ctr"/>
            <a:r>
              <a:rPr lang="en-US" sz="2400" b="1" dirty="0" smtClean="0">
                <a:solidFill>
                  <a:schemeClr val="bg1"/>
                </a:solidFill>
                <a:latin typeface="+mj-lt"/>
                <a:ea typeface="Tahoma" panose="020B0604030504040204" pitchFamily="34" charset="0"/>
                <a:cs typeface="Tahoma" panose="020B0604030504040204" pitchFamily="34" charset="0"/>
              </a:rPr>
              <a:t>PLANNING &amp; TECHNICAL ASSISTANCE</a:t>
            </a:r>
          </a:p>
          <a:p>
            <a:pPr algn="ctr"/>
            <a:r>
              <a:rPr lang="en-US" sz="2000" b="1" dirty="0" smtClean="0">
                <a:solidFill>
                  <a:schemeClr val="bg1"/>
                </a:solidFill>
                <a:latin typeface="+mj-lt"/>
                <a:ea typeface="Tahoma" panose="020B0604030504040204" pitchFamily="34" charset="0"/>
                <a:cs typeface="Tahoma" panose="020B0604030504040204" pitchFamily="34" charset="0"/>
              </a:rPr>
              <a:t>~$67 million (30%)</a:t>
            </a: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878230" y="6262118"/>
            <a:ext cx="1142999" cy="369332"/>
          </a:xfrm>
          <a:prstGeom prst="rect">
            <a:avLst/>
          </a:prstGeom>
          <a:noFill/>
        </p:spPr>
        <p:txBody>
          <a:bodyPr wrap="square" rtlCol="0">
            <a:spAutoFit/>
          </a:bodyPr>
          <a:lstStyle/>
          <a:p>
            <a:pPr algn="ctr"/>
            <a:r>
              <a:rPr lang="en-US" dirty="0" smtClean="0"/>
              <a:t>SLIDE 15</a:t>
            </a:r>
            <a:endParaRPr lang="en-US" dirty="0"/>
          </a:p>
        </p:txBody>
      </p:sp>
      <p:sp>
        <p:nvSpPr>
          <p:cNvPr id="9" name="Rectangle 8"/>
          <p:cNvSpPr/>
          <p:nvPr/>
        </p:nvSpPr>
        <p:spPr>
          <a:xfrm>
            <a:off x="190500" y="1146107"/>
            <a:ext cx="8763000" cy="1200328"/>
          </a:xfrm>
          <a:prstGeom prst="rect">
            <a:avLst/>
          </a:prstGeom>
        </p:spPr>
        <p:txBody>
          <a:bodyPr wrap="square">
            <a:spAutoFit/>
          </a:bodyPr>
          <a:lstStyle/>
          <a:p>
            <a:pPr marL="342900" indent="-342900">
              <a:buFont typeface="Arial"/>
              <a:buChar char="•"/>
            </a:pPr>
            <a:r>
              <a:rPr lang="en-US" sz="2400" dirty="0" smtClean="0">
                <a:ea typeface="Tahoma" panose="020B0604030504040204" pitchFamily="34" charset="0"/>
                <a:cs typeface="Tahoma" panose="020B0604030504040204" pitchFamily="34" charset="0"/>
              </a:rPr>
              <a:t>Develop clean up and protection plans</a:t>
            </a:r>
          </a:p>
          <a:p>
            <a:pPr marL="342900" indent="-342900">
              <a:buFont typeface="Arial"/>
              <a:buChar char="•"/>
            </a:pPr>
            <a:r>
              <a:rPr lang="en-US" sz="2400" dirty="0" smtClean="0">
                <a:ea typeface="Tahoma" panose="020B0604030504040204" pitchFamily="34" charset="0"/>
                <a:cs typeface="Tahoma" panose="020B0604030504040204" pitchFamily="34" charset="0"/>
              </a:rPr>
              <a:t>Provide </a:t>
            </a:r>
            <a:r>
              <a:rPr lang="en-US" sz="2400" dirty="0">
                <a:ea typeface="Tahoma" panose="020B0604030504040204" pitchFamily="34" charset="0"/>
                <a:cs typeface="Tahoma" panose="020B0604030504040204" pitchFamily="34" charset="0"/>
              </a:rPr>
              <a:t>t</a:t>
            </a:r>
            <a:r>
              <a:rPr lang="en-US" sz="2400" dirty="0" smtClean="0">
                <a:ea typeface="Tahoma" panose="020B0604030504040204" pitchFamily="34" charset="0"/>
                <a:cs typeface="Tahoma" panose="020B0604030504040204" pitchFamily="34" charset="0"/>
              </a:rPr>
              <a:t>echnical assistance to local governments, drinking water suppliers, well owners, permittees, and agricultural producers</a:t>
            </a:r>
            <a:endParaRPr lang="en-US" sz="2400" dirty="0">
              <a:ea typeface="Tahoma" panose="020B0604030504040204" pitchFamily="34" charset="0"/>
              <a:cs typeface="Tahoma" panose="020B060403050404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1444580099"/>
              </p:ext>
            </p:extLst>
          </p:nvPr>
        </p:nvGraphicFramePr>
        <p:xfrm>
          <a:off x="3962400" y="2674883"/>
          <a:ext cx="59436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Box 2"/>
          <p:cNvSpPr txBox="1">
            <a:spLocks noChangeArrowheads="1"/>
          </p:cNvSpPr>
          <p:nvPr/>
        </p:nvSpPr>
        <p:spPr bwMode="auto">
          <a:xfrm>
            <a:off x="6729704" y="4235945"/>
            <a:ext cx="1828800" cy="1402855"/>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algn="ctr">
              <a:spcBef>
                <a:spcPts val="0"/>
              </a:spcBef>
            </a:pPr>
            <a:r>
              <a:rPr lang="en-US" sz="1600" kern="1400" dirty="0" smtClean="0">
                <a:solidFill>
                  <a:srgbClr val="000000"/>
                </a:solidFill>
                <a:effectLst/>
                <a:latin typeface="Calibri"/>
                <a:ea typeface="Times New Roman"/>
                <a:cs typeface="Times New Roman"/>
              </a:rPr>
              <a:t>Planning &amp; Technical Assistance</a:t>
            </a:r>
          </a:p>
          <a:p>
            <a:pPr marL="0" marR="0" algn="ctr">
              <a:spcBef>
                <a:spcPts val="0"/>
              </a:spcBef>
            </a:pPr>
            <a:r>
              <a:rPr lang="en-US" sz="1600" kern="1400" dirty="0" smtClean="0">
                <a:solidFill>
                  <a:srgbClr val="000000"/>
                </a:solidFill>
                <a:effectLst/>
                <a:latin typeface="Calibri"/>
                <a:ea typeface="Times New Roman"/>
                <a:cs typeface="Times New Roman"/>
              </a:rPr>
              <a:t>(</a:t>
            </a:r>
            <a:r>
              <a:rPr lang="en-US" sz="1600" kern="1400" dirty="0" smtClean="0">
                <a:solidFill>
                  <a:srgbClr val="000000"/>
                </a:solidFill>
                <a:latin typeface="Calibri"/>
                <a:ea typeface="Times New Roman"/>
                <a:cs typeface="Times New Roman"/>
              </a:rPr>
              <a:t>30</a:t>
            </a:r>
            <a:r>
              <a:rPr lang="en-US" sz="1600" kern="1400" dirty="0" smtClean="0">
                <a:solidFill>
                  <a:srgbClr val="000000"/>
                </a:solidFill>
                <a:effectLst/>
                <a:latin typeface="Calibri"/>
                <a:ea typeface="Times New Roman"/>
                <a:cs typeface="Times New Roman"/>
              </a:rPr>
              <a:t>%)</a:t>
            </a:r>
            <a:r>
              <a:rPr lang="en-US" sz="1600" kern="1400" dirty="0">
                <a:solidFill>
                  <a:srgbClr val="000000"/>
                </a:solidFill>
                <a:effectLst/>
                <a:latin typeface="Calibri"/>
                <a:ea typeface="Times New Roman"/>
                <a:cs typeface="Times New Roman"/>
              </a:rPr>
              <a:t/>
            </a:r>
            <a:br>
              <a:rPr lang="en-US" sz="1600" kern="1400" dirty="0">
                <a:solidFill>
                  <a:srgbClr val="000000"/>
                </a:solidFill>
                <a:effectLst/>
                <a:latin typeface="Calibri"/>
                <a:ea typeface="Times New Roman"/>
                <a:cs typeface="Times New Roman"/>
              </a:rPr>
            </a:br>
            <a:endParaRPr lang="en-US" sz="1400" kern="1400" dirty="0">
              <a:solidFill>
                <a:srgbClr val="000000"/>
              </a:solidFill>
              <a:effectLst/>
              <a:latin typeface="Calibri"/>
              <a:ea typeface="Times New Roman"/>
              <a:cs typeface="Times New Roman"/>
            </a:endParaRPr>
          </a:p>
        </p:txBody>
      </p:sp>
      <p:pic>
        <p:nvPicPr>
          <p:cNvPr id="10" name="Picture 9" descr="IMG_0529.JPG"/>
          <p:cNvPicPr/>
          <p:nvPr/>
        </p:nvPicPr>
        <p:blipFill>
          <a:blip r:embed="rId4" cstate="email">
            <a:extLst>
              <a:ext uri="{28A0092B-C50C-407E-A947-70E740481C1C}">
                <a14:useLocalDpi xmlns:a14="http://schemas.microsoft.com/office/drawing/2010/main"/>
              </a:ext>
            </a:extLst>
          </a:blip>
          <a:stretch>
            <a:fillRect/>
          </a:stretch>
        </p:blipFill>
        <p:spPr>
          <a:xfrm>
            <a:off x="914400" y="2971800"/>
            <a:ext cx="4058045" cy="2971800"/>
          </a:xfrm>
          <a:prstGeom prst="rect">
            <a:avLst/>
          </a:prstGeom>
          <a:effectLst>
            <a:softEdge rad="0"/>
          </a:effectLst>
        </p:spPr>
      </p:pic>
    </p:spTree>
    <p:extLst>
      <p:ext uri="{BB962C8B-B14F-4D97-AF65-F5344CB8AC3E}">
        <p14:creationId xmlns:p14="http://schemas.microsoft.com/office/powerpoint/2010/main" val="2102301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11696" y="51567"/>
            <a:ext cx="7951304" cy="1415772"/>
          </a:xfrm>
          <a:prstGeom prst="rect">
            <a:avLst/>
          </a:prstGeom>
        </p:spPr>
        <p:txBody>
          <a:bodyPr wrap="square">
            <a:spAutoFit/>
          </a:bodyPr>
          <a:lstStyle/>
          <a:p>
            <a:pPr algn="ctr"/>
            <a:r>
              <a:rPr lang="en-US" sz="2400" b="1" dirty="0">
                <a:solidFill>
                  <a:schemeClr val="bg1"/>
                </a:solidFill>
                <a:ea typeface="Tahoma" panose="020B0604030504040204" pitchFamily="34" charset="0"/>
                <a:cs typeface="Tahoma" panose="020B0604030504040204" pitchFamily="34" charset="0"/>
              </a:rPr>
              <a:t>CLEAN WATER FUND </a:t>
            </a:r>
            <a:r>
              <a:rPr lang="en-US" sz="2400" b="1" dirty="0" smtClean="0">
                <a:solidFill>
                  <a:schemeClr val="bg1"/>
                </a:solidFill>
                <a:ea typeface="Tahoma" panose="020B0604030504040204" pitchFamily="34" charset="0"/>
                <a:cs typeface="Tahoma" panose="020B0604030504040204" pitchFamily="34" charset="0"/>
              </a:rPr>
              <a:t>OUTCOMES – PLANNING </a:t>
            </a:r>
          </a:p>
          <a:p>
            <a:pPr algn="ctr"/>
            <a:r>
              <a:rPr lang="en-US" sz="2400" b="1" dirty="0" smtClean="0">
                <a:solidFill>
                  <a:schemeClr val="bg1"/>
                </a:solidFill>
                <a:ea typeface="Tahoma" panose="020B0604030504040204" pitchFamily="34" charset="0"/>
                <a:cs typeface="Tahoma" panose="020B0604030504040204" pitchFamily="34" charset="0"/>
              </a:rPr>
              <a:t>&amp; TECHNICAL ASSISTANCE</a:t>
            </a:r>
            <a:endParaRPr lang="en-US" sz="2400" b="1" dirty="0" smtClean="0">
              <a:solidFill>
                <a:schemeClr val="bg1"/>
              </a:solidFill>
              <a:latin typeface="+mj-lt"/>
              <a:ea typeface="Tahoma" panose="020B0604030504040204" pitchFamily="34" charset="0"/>
              <a:cs typeface="Tahoma" panose="020B0604030504040204" pitchFamily="34" charset="0"/>
            </a:endParaRP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987005" y="6400800"/>
            <a:ext cx="1142999" cy="369332"/>
          </a:xfrm>
          <a:prstGeom prst="rect">
            <a:avLst/>
          </a:prstGeom>
          <a:noFill/>
        </p:spPr>
        <p:txBody>
          <a:bodyPr wrap="square" rtlCol="0">
            <a:spAutoFit/>
          </a:bodyPr>
          <a:lstStyle/>
          <a:p>
            <a:pPr algn="ctr"/>
            <a:r>
              <a:rPr lang="en-US" dirty="0" smtClean="0"/>
              <a:t>SLIDE 16</a:t>
            </a:r>
            <a:endParaRPr lang="en-US" dirty="0"/>
          </a:p>
        </p:txBody>
      </p:sp>
      <p:sp>
        <p:nvSpPr>
          <p:cNvPr id="11" name="Rectangle 10"/>
          <p:cNvSpPr/>
          <p:nvPr/>
        </p:nvSpPr>
        <p:spPr>
          <a:xfrm>
            <a:off x="152400" y="1181593"/>
            <a:ext cx="8991600" cy="1692771"/>
          </a:xfrm>
          <a:prstGeom prst="rect">
            <a:avLst/>
          </a:prstGeom>
        </p:spPr>
        <p:txBody>
          <a:bodyPr wrap="square">
            <a:spAutoFit/>
          </a:bodyPr>
          <a:lstStyle/>
          <a:p>
            <a:pPr algn="ctr"/>
            <a:r>
              <a:rPr lang="en-US" sz="2400" dirty="0" smtClean="0">
                <a:ea typeface="Tahoma" panose="020B0604030504040204" pitchFamily="34" charset="0"/>
                <a:cs typeface="Tahoma" panose="020B0604030504040204" pitchFamily="34" charset="0"/>
              </a:rPr>
              <a:t>Completed 9 Major Watershed Plans </a:t>
            </a:r>
          </a:p>
          <a:p>
            <a:pPr algn="ctr"/>
            <a:r>
              <a:rPr lang="en-US" sz="2400" i="1" dirty="0" smtClean="0">
                <a:ea typeface="Tahoma" panose="020B0604030504040204" pitchFamily="34" charset="0"/>
                <a:cs typeface="Tahoma" panose="020B0604030504040204" pitchFamily="34" charset="0"/>
              </a:rPr>
              <a:t>Identified sources of pollution to guide implementation efforts</a:t>
            </a:r>
          </a:p>
          <a:p>
            <a:pPr algn="ctr"/>
            <a:endParaRPr lang="en-US" sz="2800" i="1" dirty="0" smtClean="0">
              <a:solidFill>
                <a:srgbClr val="FFFF00"/>
              </a:solidFill>
              <a:ea typeface="Tahoma" panose="020B0604030504040204" pitchFamily="34" charset="0"/>
              <a:cs typeface="Tahoma" panose="020B0604030504040204" pitchFamily="34" charset="0"/>
            </a:endParaRPr>
          </a:p>
          <a:p>
            <a:endParaRPr lang="en-US" sz="2800" i="1" dirty="0">
              <a:solidFill>
                <a:srgbClr val="FFFF00"/>
              </a:solidFill>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62745"/>
            <a:ext cx="8077200" cy="4338055"/>
          </a:xfrm>
          <a:prstGeom prst="rect">
            <a:avLst/>
          </a:prstGeom>
        </p:spPr>
      </p:pic>
    </p:spTree>
    <p:extLst>
      <p:ext uri="{BB962C8B-B14F-4D97-AF65-F5344CB8AC3E}">
        <p14:creationId xmlns:p14="http://schemas.microsoft.com/office/powerpoint/2010/main" val="3142572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11696" y="51567"/>
            <a:ext cx="7951304" cy="1415772"/>
          </a:xfrm>
          <a:prstGeom prst="rect">
            <a:avLst/>
          </a:prstGeom>
        </p:spPr>
        <p:txBody>
          <a:bodyPr wrap="square">
            <a:spAutoFit/>
          </a:bodyPr>
          <a:lstStyle/>
          <a:p>
            <a:pPr algn="ctr"/>
            <a:r>
              <a:rPr lang="en-US" sz="2400" b="1" dirty="0">
                <a:solidFill>
                  <a:schemeClr val="bg1"/>
                </a:solidFill>
                <a:ea typeface="Tahoma" panose="020B0604030504040204" pitchFamily="34" charset="0"/>
                <a:cs typeface="Tahoma" panose="020B0604030504040204" pitchFamily="34" charset="0"/>
              </a:rPr>
              <a:t>CLEAN WATER FUND </a:t>
            </a:r>
            <a:r>
              <a:rPr lang="en-US" sz="2400" b="1" dirty="0" smtClean="0">
                <a:solidFill>
                  <a:schemeClr val="bg1"/>
                </a:solidFill>
                <a:ea typeface="Tahoma" panose="020B0604030504040204" pitchFamily="34" charset="0"/>
                <a:cs typeface="Tahoma" panose="020B0604030504040204" pitchFamily="34" charset="0"/>
              </a:rPr>
              <a:t>OUTCOMES – PLANNING </a:t>
            </a:r>
          </a:p>
          <a:p>
            <a:pPr algn="ctr"/>
            <a:r>
              <a:rPr lang="en-US" sz="2400" b="1" dirty="0" smtClean="0">
                <a:solidFill>
                  <a:schemeClr val="bg1"/>
                </a:solidFill>
                <a:ea typeface="Tahoma" panose="020B0604030504040204" pitchFamily="34" charset="0"/>
                <a:cs typeface="Tahoma" panose="020B0604030504040204" pitchFamily="34" charset="0"/>
              </a:rPr>
              <a:t>&amp; TECHNICAL ASSISTANCE</a:t>
            </a:r>
            <a:endParaRPr lang="en-US" sz="2400" b="1" dirty="0" smtClean="0">
              <a:solidFill>
                <a:schemeClr val="bg1"/>
              </a:solidFill>
              <a:latin typeface="+mj-lt"/>
              <a:ea typeface="Tahoma" panose="020B0604030504040204" pitchFamily="34" charset="0"/>
              <a:cs typeface="Tahoma" panose="020B0604030504040204" pitchFamily="34" charset="0"/>
            </a:endParaRP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987005" y="6400800"/>
            <a:ext cx="1142999" cy="369332"/>
          </a:xfrm>
          <a:prstGeom prst="rect">
            <a:avLst/>
          </a:prstGeom>
          <a:noFill/>
        </p:spPr>
        <p:txBody>
          <a:bodyPr wrap="square" rtlCol="0">
            <a:spAutoFit/>
          </a:bodyPr>
          <a:lstStyle/>
          <a:p>
            <a:pPr algn="ctr"/>
            <a:r>
              <a:rPr lang="en-US" dirty="0" smtClean="0"/>
              <a:t>SLIDE 17</a:t>
            </a:r>
            <a:endParaRPr lang="en-US" dirty="0"/>
          </a:p>
        </p:txBody>
      </p:sp>
      <p:sp>
        <p:nvSpPr>
          <p:cNvPr id="2" name="Rectangle 1"/>
          <p:cNvSpPr/>
          <p:nvPr/>
        </p:nvSpPr>
        <p:spPr>
          <a:xfrm>
            <a:off x="391998" y="1144920"/>
            <a:ext cx="8686800" cy="3416320"/>
          </a:xfrm>
          <a:prstGeom prst="rect">
            <a:avLst/>
          </a:prstGeom>
        </p:spPr>
        <p:txBody>
          <a:bodyPr wrap="square">
            <a:spAutoFit/>
          </a:bodyPr>
          <a:lstStyle/>
          <a:p>
            <a:pPr lvl="0"/>
            <a:r>
              <a:rPr lang="en-US" sz="2400" dirty="0" smtClean="0">
                <a:ea typeface="Tahoma" panose="020B0604030504040204" pitchFamily="34" charset="0"/>
                <a:cs typeface="Tahoma" panose="020B0604030504040204" pitchFamily="34" charset="0"/>
              </a:rPr>
              <a:t>Engaged 3,000+ farmers through 150 outreach events</a:t>
            </a:r>
          </a:p>
          <a:p>
            <a:pPr lvl="0"/>
            <a:r>
              <a:rPr lang="en-US" sz="2400" i="1" dirty="0" smtClean="0">
                <a:ea typeface="Tahoma" panose="020B0604030504040204" pitchFamily="34" charset="0"/>
                <a:cs typeface="Tahoma" panose="020B0604030504040204" pitchFamily="34" charset="0"/>
              </a:rPr>
              <a:t>Improved nutrient and fertilizer management</a:t>
            </a:r>
          </a:p>
          <a:p>
            <a:pPr lvl="0"/>
            <a:endParaRPr lang="en-US" sz="2400" dirty="0" smtClean="0"/>
          </a:p>
          <a:p>
            <a:pPr lvl="0"/>
            <a:r>
              <a:rPr lang="en-US" sz="2400" dirty="0" smtClean="0"/>
              <a:t>Provided grants/technical </a:t>
            </a:r>
            <a:r>
              <a:rPr lang="en-US" sz="2400" dirty="0"/>
              <a:t>assistance to drinking water suppliers</a:t>
            </a:r>
          </a:p>
          <a:p>
            <a:pPr lvl="0"/>
            <a:r>
              <a:rPr lang="en-US" sz="2400" i="1" dirty="0">
                <a:ea typeface="Tahoma" panose="020B0604030504040204" pitchFamily="34" charset="0"/>
                <a:cs typeface="Tahoma" panose="020B0604030504040204" pitchFamily="34" charset="0"/>
              </a:rPr>
              <a:t>~450 approved plans help protect 85% of Minnesotans </a:t>
            </a:r>
          </a:p>
          <a:p>
            <a:pPr lvl="0" algn="ctr"/>
            <a:endParaRPr lang="en-US" sz="2400" i="1" dirty="0">
              <a:ea typeface="Tahoma" panose="020B0604030504040204" pitchFamily="34" charset="0"/>
              <a:cs typeface="Tahoma" panose="020B0604030504040204" pitchFamily="34" charset="0"/>
            </a:endParaRPr>
          </a:p>
          <a:p>
            <a:pPr lvl="0"/>
            <a:r>
              <a:rPr lang="en-US" sz="2400" dirty="0"/>
              <a:t>Provided technical assistance </a:t>
            </a:r>
            <a:r>
              <a:rPr lang="en-US" sz="2400" dirty="0" smtClean="0"/>
              <a:t>to LGUs</a:t>
            </a:r>
            <a:endParaRPr lang="en-US" sz="2400" dirty="0"/>
          </a:p>
          <a:p>
            <a:pPr lvl="0"/>
            <a:r>
              <a:rPr lang="en-US" sz="2400" i="1" dirty="0">
                <a:ea typeface="Tahoma" panose="020B0604030504040204" pitchFamily="34" charset="0"/>
                <a:cs typeface="Tahoma" panose="020B0604030504040204" pitchFamily="34" charset="0"/>
              </a:rPr>
              <a:t>Accelerates implementation efforts</a:t>
            </a:r>
          </a:p>
          <a:p>
            <a:pPr lvl="0" algn="ctr"/>
            <a:endParaRPr lang="en-US" sz="2400" i="1" dirty="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12743"/>
          <a:stretch/>
        </p:blipFill>
        <p:spPr>
          <a:xfrm>
            <a:off x="449608" y="4299317"/>
            <a:ext cx="2659588" cy="2286000"/>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l="11421"/>
          <a:stretch/>
        </p:blipFill>
        <p:spPr>
          <a:xfrm>
            <a:off x="3300776" y="4297376"/>
            <a:ext cx="3021664" cy="2289883"/>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1283" y="3200400"/>
            <a:ext cx="2338672" cy="31182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44038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76200"/>
            <a:ext cx="9144000" cy="1354217"/>
          </a:xfrm>
          <a:prstGeom prst="rect">
            <a:avLst/>
          </a:prstGeom>
        </p:spPr>
        <p:txBody>
          <a:bodyPr wrap="square">
            <a:spAutoFit/>
          </a:bodyPr>
          <a:lstStyle/>
          <a:p>
            <a:pPr algn="ctr"/>
            <a:r>
              <a:rPr lang="en-US" sz="2400" b="1" dirty="0" smtClean="0">
                <a:solidFill>
                  <a:schemeClr val="bg1"/>
                </a:solidFill>
                <a:latin typeface="+mj-lt"/>
                <a:ea typeface="Tahoma" panose="020B0604030504040204" pitchFamily="34" charset="0"/>
                <a:cs typeface="Tahoma" panose="020B0604030504040204" pitchFamily="34" charset="0"/>
              </a:rPr>
              <a:t>MONITORING, MAPPING &amp; DATA ANALYSIS</a:t>
            </a:r>
          </a:p>
          <a:p>
            <a:pPr algn="ctr"/>
            <a:r>
              <a:rPr lang="en-US" sz="2000" b="1" dirty="0" smtClean="0">
                <a:solidFill>
                  <a:schemeClr val="bg1"/>
                </a:solidFill>
                <a:latin typeface="+mj-lt"/>
                <a:ea typeface="Tahoma" panose="020B0604030504040204" pitchFamily="34" charset="0"/>
                <a:cs typeface="Tahoma" panose="020B0604030504040204" pitchFamily="34" charset="0"/>
              </a:rPr>
              <a:t>~$41 million (18%)</a:t>
            </a: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987005" y="6400800"/>
            <a:ext cx="1142999" cy="369332"/>
          </a:xfrm>
          <a:prstGeom prst="rect">
            <a:avLst/>
          </a:prstGeom>
          <a:noFill/>
        </p:spPr>
        <p:txBody>
          <a:bodyPr wrap="square" rtlCol="0">
            <a:spAutoFit/>
          </a:bodyPr>
          <a:lstStyle/>
          <a:p>
            <a:pPr algn="ctr"/>
            <a:r>
              <a:rPr lang="en-US" dirty="0" smtClean="0"/>
              <a:t>SLIDE 18</a:t>
            </a:r>
            <a:endParaRPr lang="en-US" dirty="0"/>
          </a:p>
        </p:txBody>
      </p:sp>
      <p:sp>
        <p:nvSpPr>
          <p:cNvPr id="9" name="Rectangle 8"/>
          <p:cNvSpPr/>
          <p:nvPr/>
        </p:nvSpPr>
        <p:spPr>
          <a:xfrm>
            <a:off x="533400" y="1131654"/>
            <a:ext cx="8305800" cy="1569660"/>
          </a:xfrm>
          <a:prstGeom prst="rect">
            <a:avLst/>
          </a:prstGeom>
        </p:spPr>
        <p:txBody>
          <a:bodyPr wrap="square">
            <a:spAutoFit/>
          </a:bodyPr>
          <a:lstStyle/>
          <a:p>
            <a:pPr marL="342900" indent="-342900">
              <a:buFont typeface="Arial"/>
              <a:buChar char="•"/>
            </a:pPr>
            <a:r>
              <a:rPr lang="en-US" sz="2400" i="1" dirty="0" smtClean="0">
                <a:ea typeface="Tahoma" panose="020B0604030504040204" pitchFamily="34" charset="0"/>
                <a:cs typeface="Tahoma" panose="020B0604030504040204" pitchFamily="34" charset="0"/>
              </a:rPr>
              <a:t>Monitor lakes, streams, groundwater, and wells</a:t>
            </a:r>
          </a:p>
          <a:p>
            <a:pPr marL="342900" indent="-342900">
              <a:buFont typeface="Arial"/>
              <a:buChar char="•"/>
            </a:pPr>
            <a:r>
              <a:rPr lang="en-US" sz="2400" i="1" dirty="0" smtClean="0">
                <a:ea typeface="Tahoma" panose="020B0604030504040204" pitchFamily="34" charset="0"/>
                <a:cs typeface="Tahoma" panose="020B0604030504040204" pitchFamily="34" charset="0"/>
              </a:rPr>
              <a:t>Analyze </a:t>
            </a:r>
            <a:r>
              <a:rPr lang="en-US" sz="2400" i="1" dirty="0">
                <a:ea typeface="Tahoma" panose="020B0604030504040204" pitchFamily="34" charset="0"/>
                <a:cs typeface="Tahoma" panose="020B0604030504040204" pitchFamily="34" charset="0"/>
              </a:rPr>
              <a:t>water quality </a:t>
            </a:r>
            <a:r>
              <a:rPr lang="en-US" sz="2400" i="1" dirty="0" smtClean="0">
                <a:ea typeface="Tahoma" panose="020B0604030504040204" pitchFamily="34" charset="0"/>
                <a:cs typeface="Tahoma" panose="020B0604030504040204" pitchFamily="34" charset="0"/>
              </a:rPr>
              <a:t>and quantity data</a:t>
            </a:r>
          </a:p>
          <a:p>
            <a:pPr marL="342900" indent="-342900">
              <a:buFont typeface="Arial"/>
              <a:buChar char="•"/>
            </a:pPr>
            <a:r>
              <a:rPr lang="en-US" sz="2400" i="1" dirty="0" smtClean="0">
                <a:ea typeface="Tahoma" panose="020B0604030504040204" pitchFamily="34" charset="0"/>
                <a:cs typeface="Tahoma" panose="020B0604030504040204" pitchFamily="34" charset="0"/>
              </a:rPr>
              <a:t>Monitor fish and aquatic plant communities</a:t>
            </a:r>
          </a:p>
          <a:p>
            <a:pPr marL="342900" indent="-342900">
              <a:buFont typeface="Arial"/>
              <a:buChar char="•"/>
            </a:pPr>
            <a:r>
              <a:rPr lang="en-US" sz="2400" i="1" dirty="0" smtClean="0">
                <a:ea typeface="Tahoma" panose="020B0604030504040204" pitchFamily="34" charset="0"/>
                <a:cs typeface="Tahoma" panose="020B0604030504040204" pitchFamily="34" charset="0"/>
              </a:rPr>
              <a:t>Map geology and buffers</a:t>
            </a:r>
          </a:p>
        </p:txBody>
      </p:sp>
      <p:graphicFrame>
        <p:nvGraphicFramePr>
          <p:cNvPr id="11" name="Chart 10"/>
          <p:cNvGraphicFramePr>
            <a:graphicFrameLocks/>
          </p:cNvGraphicFramePr>
          <p:nvPr>
            <p:extLst>
              <p:ext uri="{D42A27DB-BD31-4B8C-83A1-F6EECF244321}">
                <p14:modId xmlns:p14="http://schemas.microsoft.com/office/powerpoint/2010/main" val="801947882"/>
              </p:ext>
            </p:extLst>
          </p:nvPr>
        </p:nvGraphicFramePr>
        <p:xfrm>
          <a:off x="238345" y="2819400"/>
          <a:ext cx="4114800"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2"/>
          <p:cNvSpPr txBox="1">
            <a:spLocks noChangeArrowheads="1"/>
          </p:cNvSpPr>
          <p:nvPr/>
        </p:nvSpPr>
        <p:spPr bwMode="auto">
          <a:xfrm>
            <a:off x="1970782" y="3432570"/>
            <a:ext cx="1905000" cy="121920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pPr>
            <a:r>
              <a:rPr lang="en-US" sz="1600" kern="1400" dirty="0" smtClean="0">
                <a:solidFill>
                  <a:srgbClr val="000000"/>
                </a:solidFill>
                <a:effectLst/>
                <a:latin typeface="Calibri"/>
                <a:ea typeface="Times New Roman"/>
                <a:cs typeface="Times New Roman"/>
              </a:rPr>
              <a:t>Monitoring</a:t>
            </a:r>
          </a:p>
          <a:p>
            <a:pPr marL="0" marR="0" algn="ctr">
              <a:spcBef>
                <a:spcPts val="0"/>
              </a:spcBef>
            </a:pPr>
            <a:r>
              <a:rPr lang="en-US" sz="1600" kern="1400" dirty="0" smtClean="0">
                <a:solidFill>
                  <a:srgbClr val="000000"/>
                </a:solidFill>
                <a:latin typeface="Calibri"/>
                <a:ea typeface="Times New Roman"/>
                <a:cs typeface="Times New Roman"/>
              </a:rPr>
              <a:t>(18%)</a:t>
            </a:r>
            <a:endParaRPr lang="en-US" sz="1600" kern="1400" dirty="0" smtClean="0">
              <a:solidFill>
                <a:srgbClr val="000000"/>
              </a:solidFill>
              <a:effectLst/>
              <a:latin typeface="Calibri"/>
              <a:ea typeface="Times New Roman"/>
              <a:cs typeface="Times New Roman"/>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1944" y="3086100"/>
            <a:ext cx="4572001" cy="3048000"/>
          </a:xfrm>
          <a:prstGeom prst="rect">
            <a:avLst/>
          </a:prstGeom>
        </p:spPr>
      </p:pic>
    </p:spTree>
    <p:extLst>
      <p:ext uri="{BB962C8B-B14F-4D97-AF65-F5344CB8AC3E}">
        <p14:creationId xmlns:p14="http://schemas.microsoft.com/office/powerpoint/2010/main" val="4264514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76200"/>
            <a:ext cx="9144000" cy="1415772"/>
          </a:xfrm>
          <a:prstGeom prst="rect">
            <a:avLst/>
          </a:prstGeom>
        </p:spPr>
        <p:txBody>
          <a:bodyPr wrap="square">
            <a:spAutoFit/>
          </a:bodyPr>
          <a:lstStyle/>
          <a:p>
            <a:pPr algn="ctr"/>
            <a:r>
              <a:rPr lang="en-US" sz="2400" b="1" dirty="0">
                <a:solidFill>
                  <a:schemeClr val="bg1"/>
                </a:solidFill>
                <a:ea typeface="Tahoma" panose="020B0604030504040204" pitchFamily="34" charset="0"/>
                <a:cs typeface="Tahoma" panose="020B0604030504040204" pitchFamily="34" charset="0"/>
              </a:rPr>
              <a:t>CLEAN WATER FUND </a:t>
            </a:r>
            <a:r>
              <a:rPr lang="en-US" sz="2400" b="1" dirty="0" smtClean="0">
                <a:solidFill>
                  <a:schemeClr val="bg1"/>
                </a:solidFill>
                <a:ea typeface="Tahoma" panose="020B0604030504040204" pitchFamily="34" charset="0"/>
                <a:cs typeface="Tahoma" panose="020B0604030504040204" pitchFamily="34" charset="0"/>
              </a:rPr>
              <a:t>OUTCOMES - MONITORING</a:t>
            </a:r>
            <a:r>
              <a:rPr lang="en-US" sz="2400" b="1" dirty="0">
                <a:solidFill>
                  <a:schemeClr val="bg1"/>
                </a:solidFill>
                <a:ea typeface="Tahoma" panose="020B0604030504040204" pitchFamily="34" charset="0"/>
                <a:cs typeface="Tahoma" panose="020B0604030504040204" pitchFamily="34" charset="0"/>
              </a:rPr>
              <a:t>, </a:t>
            </a:r>
            <a:endParaRPr lang="en-US" sz="2400" b="1" dirty="0" smtClean="0">
              <a:solidFill>
                <a:schemeClr val="bg1"/>
              </a:solidFill>
              <a:ea typeface="Tahoma" panose="020B0604030504040204" pitchFamily="34" charset="0"/>
              <a:cs typeface="Tahoma" panose="020B0604030504040204" pitchFamily="34" charset="0"/>
            </a:endParaRPr>
          </a:p>
          <a:p>
            <a:pPr algn="ctr"/>
            <a:r>
              <a:rPr lang="en-US" sz="2400" b="1" dirty="0" smtClean="0">
                <a:solidFill>
                  <a:schemeClr val="bg1"/>
                </a:solidFill>
                <a:ea typeface="Tahoma" panose="020B0604030504040204" pitchFamily="34" charset="0"/>
                <a:cs typeface="Tahoma" panose="020B0604030504040204" pitchFamily="34" charset="0"/>
              </a:rPr>
              <a:t>MAPPING </a:t>
            </a:r>
            <a:r>
              <a:rPr lang="en-US" sz="2400" b="1" dirty="0">
                <a:solidFill>
                  <a:schemeClr val="bg1"/>
                </a:solidFill>
                <a:ea typeface="Tahoma" panose="020B0604030504040204" pitchFamily="34" charset="0"/>
                <a:cs typeface="Tahoma" panose="020B0604030504040204" pitchFamily="34" charset="0"/>
              </a:rPr>
              <a:t>&amp; DATA </a:t>
            </a:r>
            <a:r>
              <a:rPr lang="en-US" sz="2400" b="1" dirty="0" smtClean="0">
                <a:solidFill>
                  <a:schemeClr val="bg1"/>
                </a:solidFill>
                <a:ea typeface="Tahoma" panose="020B0604030504040204" pitchFamily="34" charset="0"/>
                <a:cs typeface="Tahoma" panose="020B0604030504040204" pitchFamily="34" charset="0"/>
              </a:rPr>
              <a:t>ANALYSIS</a:t>
            </a:r>
            <a:endParaRPr lang="en-US" sz="2400" b="1" dirty="0" smtClean="0">
              <a:solidFill>
                <a:schemeClr val="bg1"/>
              </a:solidFill>
              <a:latin typeface="+mj-lt"/>
              <a:ea typeface="Tahoma" panose="020B0604030504040204" pitchFamily="34" charset="0"/>
              <a:cs typeface="Tahoma" panose="020B0604030504040204" pitchFamily="34" charset="0"/>
            </a:endParaRP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987005" y="6400800"/>
            <a:ext cx="1142999" cy="369332"/>
          </a:xfrm>
          <a:prstGeom prst="rect">
            <a:avLst/>
          </a:prstGeom>
          <a:noFill/>
        </p:spPr>
        <p:txBody>
          <a:bodyPr wrap="square" rtlCol="0">
            <a:spAutoFit/>
          </a:bodyPr>
          <a:lstStyle/>
          <a:p>
            <a:pPr algn="ctr"/>
            <a:r>
              <a:rPr lang="en-US" dirty="0" smtClean="0"/>
              <a:t>SLIDE 19</a:t>
            </a:r>
            <a:endParaRPr lang="en-US" dirty="0"/>
          </a:p>
        </p:txBody>
      </p:sp>
      <p:sp>
        <p:nvSpPr>
          <p:cNvPr id="9" name="Rectangle 8"/>
          <p:cNvSpPr/>
          <p:nvPr/>
        </p:nvSpPr>
        <p:spPr>
          <a:xfrm>
            <a:off x="4255684" y="784086"/>
            <a:ext cx="4679958" cy="3108543"/>
          </a:xfrm>
          <a:prstGeom prst="rect">
            <a:avLst/>
          </a:prstGeom>
        </p:spPr>
        <p:txBody>
          <a:bodyPr wrap="square">
            <a:spAutoFit/>
          </a:bodyPr>
          <a:lstStyle/>
          <a:p>
            <a:pPr algn="ctr"/>
            <a:endParaRPr lang="en-US" sz="2800" i="1" dirty="0" smtClean="0">
              <a:solidFill>
                <a:srgbClr val="FFFF00"/>
              </a:solidFill>
              <a:ea typeface="Tahoma" panose="020B0604030504040204" pitchFamily="34" charset="0"/>
              <a:cs typeface="Tahoma" panose="020B0604030504040204" pitchFamily="34" charset="0"/>
            </a:endParaRPr>
          </a:p>
          <a:p>
            <a:pPr algn="ctr"/>
            <a:r>
              <a:rPr lang="en-US" sz="2400" dirty="0" smtClean="0">
                <a:ea typeface="Tahoma" panose="020B0604030504040204" pitchFamily="34" charset="0"/>
                <a:cs typeface="Tahoma" panose="020B0604030504040204" pitchFamily="34" charset="0"/>
              </a:rPr>
              <a:t>13,720 private wells tested</a:t>
            </a:r>
          </a:p>
          <a:p>
            <a:pPr algn="ctr"/>
            <a:r>
              <a:rPr lang="en-US" sz="2400" i="1" dirty="0" smtClean="0">
                <a:ea typeface="Tahoma" panose="020B0604030504040204" pitchFamily="34" charset="0"/>
                <a:cs typeface="Tahoma" panose="020B0604030504040204" pitchFamily="34" charset="0"/>
              </a:rPr>
              <a:t>9.6% found to be over the drinking water standard for nitrate</a:t>
            </a:r>
          </a:p>
          <a:p>
            <a:pPr algn="ctr"/>
            <a:r>
              <a:rPr lang="en-US" sz="2400" dirty="0" smtClean="0">
                <a:ea typeface="Tahoma" panose="020B0604030504040204" pitchFamily="34" charset="0"/>
                <a:cs typeface="Tahoma" panose="020B0604030504040204" pitchFamily="34" charset="0"/>
              </a:rPr>
              <a:t>	</a:t>
            </a:r>
          </a:p>
          <a:p>
            <a:pPr algn="ctr"/>
            <a:r>
              <a:rPr lang="en-US" sz="2400" dirty="0" smtClean="0">
                <a:ea typeface="Tahoma" panose="020B0604030504040204" pitchFamily="34" charset="0"/>
                <a:cs typeface="Tahoma" panose="020B0604030504040204" pitchFamily="34" charset="0"/>
              </a:rPr>
              <a:t>600 additional pesticides sampled</a:t>
            </a:r>
            <a:endParaRPr lang="en-US" sz="2400" dirty="0" smtClean="0"/>
          </a:p>
          <a:p>
            <a:pPr algn="ctr"/>
            <a:r>
              <a:rPr lang="en-US" sz="2400" i="1" dirty="0" smtClean="0"/>
              <a:t>6 pesticide </a:t>
            </a:r>
            <a:r>
              <a:rPr lang="en-US" sz="2400" i="1" dirty="0"/>
              <a:t>impairments </a:t>
            </a:r>
            <a:r>
              <a:rPr lang="en-US" sz="2400" i="1" dirty="0" smtClean="0"/>
              <a:t>identified in </a:t>
            </a:r>
            <a:r>
              <a:rPr lang="en-US" sz="2400" i="1" dirty="0"/>
              <a:t>surface </a:t>
            </a:r>
            <a:r>
              <a:rPr lang="en-US" sz="2400" i="1" dirty="0" smtClean="0"/>
              <a:t>water</a:t>
            </a:r>
            <a:endParaRPr lang="en-US" sz="2400" i="1" dirty="0" smtClean="0">
              <a:ea typeface="Tahoma" panose="020B0604030504040204" pitchFamily="34" charset="0"/>
              <a:cs typeface="Tahoma" panose="020B0604030504040204" pitchFamily="34" charset="0"/>
            </a:endParaRPr>
          </a:p>
        </p:txBody>
      </p:sp>
      <p:sp>
        <p:nvSpPr>
          <p:cNvPr id="8" name="Rounded Rectangle 7"/>
          <p:cNvSpPr/>
          <p:nvPr/>
        </p:nvSpPr>
        <p:spPr>
          <a:xfrm>
            <a:off x="4839271" y="3935448"/>
            <a:ext cx="3690330" cy="2433042"/>
          </a:xfrm>
          <a:prstGeom prst="roundRect">
            <a:avLst/>
          </a:prstGeom>
          <a:blipFill>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63090"/>
            <a:ext cx="39454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46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187" y="152400"/>
            <a:ext cx="8991600" cy="762000"/>
          </a:xfrm>
        </p:spPr>
        <p:txBody>
          <a:bodyPr>
            <a:normAutofit/>
          </a:bodyPr>
          <a:lstStyle/>
          <a:p>
            <a:pPr algn="ctr"/>
            <a:r>
              <a:rPr lang="en-US" b="1" dirty="0" smtClean="0">
                <a:solidFill>
                  <a:schemeClr val="bg1"/>
                </a:solidFill>
              </a:rPr>
              <a:t>Clean Water Council</a:t>
            </a:r>
            <a:endParaRPr lang="en-US" b="1" dirty="0">
              <a:solidFill>
                <a:schemeClr val="bg1"/>
              </a:solidFill>
            </a:endParaRPr>
          </a:p>
        </p:txBody>
      </p:sp>
      <p:sp>
        <p:nvSpPr>
          <p:cNvPr id="7" name="Subtitle 2"/>
          <p:cNvSpPr txBox="1">
            <a:spLocks/>
          </p:cNvSpPr>
          <p:nvPr/>
        </p:nvSpPr>
        <p:spPr>
          <a:xfrm>
            <a:off x="1066800" y="5192514"/>
            <a:ext cx="7239000" cy="12192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buClr>
                <a:schemeClr val="tx1"/>
              </a:buClr>
            </a:pPr>
            <a:r>
              <a:rPr lang="en-US" sz="2200" b="1" dirty="0" smtClean="0">
                <a:latin typeface="+mj-lt"/>
              </a:rPr>
              <a:t>Established in 2006 to advise the Legislature and Governor on the implementation of the Clean Water Legacy Act</a:t>
            </a:r>
            <a:endParaRPr lang="en-US" dirty="0"/>
          </a:p>
        </p:txBody>
      </p:sp>
      <p:sp>
        <p:nvSpPr>
          <p:cNvPr id="6" name="TextBox 5"/>
          <p:cNvSpPr txBox="1"/>
          <p:nvPr/>
        </p:nvSpPr>
        <p:spPr>
          <a:xfrm>
            <a:off x="8001001" y="6488668"/>
            <a:ext cx="1142999" cy="369332"/>
          </a:xfrm>
          <a:prstGeom prst="rect">
            <a:avLst/>
          </a:prstGeom>
          <a:noFill/>
        </p:spPr>
        <p:txBody>
          <a:bodyPr wrap="square" rtlCol="0">
            <a:spAutoFit/>
          </a:bodyPr>
          <a:lstStyle/>
          <a:p>
            <a:pPr algn="ctr"/>
            <a:r>
              <a:rPr lang="en-US" dirty="0" smtClean="0"/>
              <a:t>SLIDE 2</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660" y="1004712"/>
            <a:ext cx="8187280" cy="4039728"/>
          </a:xfrm>
          <a:prstGeom prst="rect">
            <a:avLst/>
          </a:prstGeom>
        </p:spPr>
      </p:pic>
    </p:spTree>
    <p:extLst>
      <p:ext uri="{BB962C8B-B14F-4D97-AF65-F5344CB8AC3E}">
        <p14:creationId xmlns:p14="http://schemas.microsoft.com/office/powerpoint/2010/main" val="340674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76200"/>
            <a:ext cx="9144000" cy="1415772"/>
          </a:xfrm>
          <a:prstGeom prst="rect">
            <a:avLst/>
          </a:prstGeom>
        </p:spPr>
        <p:txBody>
          <a:bodyPr wrap="square">
            <a:spAutoFit/>
          </a:bodyPr>
          <a:lstStyle/>
          <a:p>
            <a:pPr algn="ctr"/>
            <a:r>
              <a:rPr lang="en-US" sz="2400" b="1" dirty="0">
                <a:solidFill>
                  <a:schemeClr val="bg1"/>
                </a:solidFill>
                <a:ea typeface="Tahoma" panose="020B0604030504040204" pitchFamily="34" charset="0"/>
                <a:cs typeface="Tahoma" panose="020B0604030504040204" pitchFamily="34" charset="0"/>
              </a:rPr>
              <a:t>CLEAN WATER FUND OUTCOMES - MONITORING, </a:t>
            </a:r>
          </a:p>
          <a:p>
            <a:pPr algn="ctr"/>
            <a:r>
              <a:rPr lang="en-US" sz="2400" b="1" dirty="0">
                <a:solidFill>
                  <a:schemeClr val="bg1"/>
                </a:solidFill>
                <a:ea typeface="Tahoma" panose="020B0604030504040204" pitchFamily="34" charset="0"/>
                <a:cs typeface="Tahoma" panose="020B0604030504040204" pitchFamily="34" charset="0"/>
              </a:rPr>
              <a:t>MAPPING &amp; DATA ANALYSIS</a:t>
            </a: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779398" y="6488668"/>
            <a:ext cx="1510004" cy="369332"/>
          </a:xfrm>
          <a:prstGeom prst="rect">
            <a:avLst/>
          </a:prstGeom>
          <a:noFill/>
        </p:spPr>
        <p:txBody>
          <a:bodyPr wrap="square" rtlCol="0">
            <a:spAutoFit/>
          </a:bodyPr>
          <a:lstStyle/>
          <a:p>
            <a:pPr algn="ctr"/>
            <a:r>
              <a:rPr lang="en-US" dirty="0" smtClean="0"/>
              <a:t>SLIDE 20</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319136480"/>
              </p:ext>
            </p:extLst>
          </p:nvPr>
        </p:nvGraphicFramePr>
        <p:xfrm>
          <a:off x="1371600" y="1957119"/>
          <a:ext cx="6934200" cy="444951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990600" y="1044088"/>
            <a:ext cx="11339805" cy="830997"/>
          </a:xfrm>
          <a:prstGeom prst="rect">
            <a:avLst/>
          </a:prstGeom>
        </p:spPr>
        <p:txBody>
          <a:bodyPr wrap="square">
            <a:spAutoFit/>
          </a:bodyPr>
          <a:lstStyle/>
          <a:p>
            <a:pPr algn="ctr"/>
            <a:r>
              <a:rPr lang="en-US" sz="2400" dirty="0">
                <a:ea typeface="Tahoma" panose="020B0604030504040204" pitchFamily="34" charset="0"/>
                <a:cs typeface="Tahoma" panose="020B0604030504040204" pitchFamily="34" charset="0"/>
              </a:rPr>
              <a:t>70% of Minnesota’s watersheds </a:t>
            </a:r>
            <a:r>
              <a:rPr lang="en-US" sz="2400" dirty="0" smtClean="0">
                <a:ea typeface="Tahoma" panose="020B0604030504040204" pitchFamily="34" charset="0"/>
                <a:cs typeface="Tahoma" panose="020B0604030504040204" pitchFamily="34" charset="0"/>
              </a:rPr>
              <a:t>now have </a:t>
            </a:r>
            <a:r>
              <a:rPr lang="en-US" sz="2400" dirty="0">
                <a:ea typeface="Tahoma" panose="020B0604030504040204" pitchFamily="34" charset="0"/>
                <a:cs typeface="Tahoma" panose="020B0604030504040204" pitchFamily="34" charset="0"/>
              </a:rPr>
              <a:t>water quality data  </a:t>
            </a:r>
          </a:p>
          <a:p>
            <a:pPr algn="ctr"/>
            <a:r>
              <a:rPr lang="en-US" sz="2400" i="1" dirty="0">
                <a:ea typeface="Tahoma" panose="020B0604030504040204" pitchFamily="34" charset="0"/>
                <a:cs typeface="Tahoma" panose="020B0604030504040204" pitchFamily="34" charset="0"/>
              </a:rPr>
              <a:t>4,607 impaired lakes &amp; streams </a:t>
            </a:r>
          </a:p>
        </p:txBody>
      </p:sp>
    </p:spTree>
    <p:extLst>
      <p:ext uri="{BB962C8B-B14F-4D97-AF65-F5344CB8AC3E}">
        <p14:creationId xmlns:p14="http://schemas.microsoft.com/office/powerpoint/2010/main" val="2516322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151987"/>
            <a:ext cx="9144000" cy="1415772"/>
          </a:xfrm>
          <a:prstGeom prst="rect">
            <a:avLst/>
          </a:prstGeom>
        </p:spPr>
        <p:txBody>
          <a:bodyPr wrap="square">
            <a:spAutoFit/>
          </a:bodyPr>
          <a:lstStyle/>
          <a:p>
            <a:pPr algn="ctr"/>
            <a:r>
              <a:rPr lang="en-US" sz="2400" b="1" dirty="0">
                <a:solidFill>
                  <a:schemeClr val="bg1"/>
                </a:solidFill>
                <a:ea typeface="Tahoma" panose="020B0604030504040204" pitchFamily="34" charset="0"/>
                <a:cs typeface="Tahoma" panose="020B0604030504040204" pitchFamily="34" charset="0"/>
              </a:rPr>
              <a:t>CLEAN WATER FUND OUTCOMES - MONITORING, </a:t>
            </a:r>
          </a:p>
          <a:p>
            <a:pPr algn="ctr"/>
            <a:r>
              <a:rPr lang="en-US" sz="2400" b="1" dirty="0">
                <a:solidFill>
                  <a:schemeClr val="bg1"/>
                </a:solidFill>
                <a:ea typeface="Tahoma" panose="020B0604030504040204" pitchFamily="34" charset="0"/>
                <a:cs typeface="Tahoma" panose="020B0604030504040204" pitchFamily="34" charset="0"/>
              </a:rPr>
              <a:t>MAPPING &amp; DATA ANALYSIS</a:t>
            </a: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779398" y="6488668"/>
            <a:ext cx="1510004" cy="369332"/>
          </a:xfrm>
          <a:prstGeom prst="rect">
            <a:avLst/>
          </a:prstGeom>
          <a:noFill/>
        </p:spPr>
        <p:txBody>
          <a:bodyPr wrap="square" rtlCol="0">
            <a:spAutoFit/>
          </a:bodyPr>
          <a:lstStyle/>
          <a:p>
            <a:pPr algn="ctr"/>
            <a:r>
              <a:rPr lang="en-US" dirty="0" smtClean="0"/>
              <a:t>SLIDE 21</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4107" y="1981200"/>
            <a:ext cx="4683125" cy="3512343"/>
          </a:xfrm>
          <a:prstGeom prst="rect">
            <a:avLst/>
          </a:prstGeom>
        </p:spPr>
      </p:pic>
      <p:grpSp>
        <p:nvGrpSpPr>
          <p:cNvPr id="9" name="Group 8"/>
          <p:cNvGrpSpPr/>
          <p:nvPr/>
        </p:nvGrpSpPr>
        <p:grpSpPr>
          <a:xfrm>
            <a:off x="0" y="1066592"/>
            <a:ext cx="3907767" cy="5454499"/>
            <a:chOff x="-3292441" y="189378"/>
            <a:chExt cx="3907767" cy="5244355"/>
          </a:xfrm>
        </p:grpSpPr>
        <p:sp>
          <p:nvSpPr>
            <p:cNvPr id="10" name="TextBox 9"/>
            <p:cNvSpPr txBox="1"/>
            <p:nvPr/>
          </p:nvSpPr>
          <p:spPr>
            <a:xfrm>
              <a:off x="-3292441" y="189378"/>
              <a:ext cx="2971800" cy="680614"/>
            </a:xfrm>
            <a:prstGeom prst="rect">
              <a:avLst/>
            </a:prstGeom>
            <a:noFill/>
          </p:spPr>
          <p:txBody>
            <a:bodyPr wrap="square" rtlCol="0">
              <a:spAutoFit/>
            </a:bodyPr>
            <a:lstStyle/>
            <a:p>
              <a:r>
                <a:rPr lang="en-US" sz="1600" b="1" dirty="0" smtClean="0">
                  <a:solidFill>
                    <a:srgbClr val="0536B3"/>
                  </a:solidFill>
                </a:rPr>
                <a:t>	</a:t>
              </a:r>
              <a:r>
                <a:rPr lang="en-US" sz="2400" b="1" dirty="0" smtClean="0"/>
                <a:t>Total Nitrogen</a:t>
              </a:r>
              <a:r>
                <a:rPr lang="en-US" sz="1600" b="1" dirty="0" smtClean="0"/>
                <a:t>	</a:t>
              </a:r>
              <a:r>
                <a:rPr lang="en-US" sz="1600" b="1" dirty="0" smtClean="0">
                  <a:solidFill>
                    <a:srgbClr val="0536B3"/>
                  </a:solidFill>
                </a:rPr>
                <a:t>	</a:t>
              </a:r>
              <a:endParaRPr lang="en-US" sz="2200" b="1" dirty="0">
                <a:solidFill>
                  <a:srgbClr val="0536B3"/>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641" y="771069"/>
              <a:ext cx="3602967" cy="4662664"/>
            </a:xfrm>
            <a:prstGeom prst="rect">
              <a:avLst/>
            </a:prstGeom>
          </p:spPr>
        </p:pic>
      </p:grpSp>
    </p:spTree>
    <p:extLst>
      <p:ext uri="{BB962C8B-B14F-4D97-AF65-F5344CB8AC3E}">
        <p14:creationId xmlns:p14="http://schemas.microsoft.com/office/powerpoint/2010/main" val="2976391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76200"/>
            <a:ext cx="9144000" cy="1415772"/>
          </a:xfrm>
          <a:prstGeom prst="rect">
            <a:avLst/>
          </a:prstGeom>
        </p:spPr>
        <p:txBody>
          <a:bodyPr wrap="square">
            <a:spAutoFit/>
          </a:bodyPr>
          <a:lstStyle/>
          <a:p>
            <a:pPr algn="ctr"/>
            <a:r>
              <a:rPr lang="en-US" sz="2400" b="1" dirty="0">
                <a:solidFill>
                  <a:schemeClr val="bg1"/>
                </a:solidFill>
                <a:ea typeface="Tahoma" panose="020B0604030504040204" pitchFamily="34" charset="0"/>
                <a:cs typeface="Tahoma" panose="020B0604030504040204" pitchFamily="34" charset="0"/>
              </a:rPr>
              <a:t>CLEAN WATER FUND OUTCOMES - MONITORING, </a:t>
            </a:r>
          </a:p>
          <a:p>
            <a:pPr algn="ctr"/>
            <a:r>
              <a:rPr lang="en-US" sz="2400" b="1" dirty="0">
                <a:solidFill>
                  <a:schemeClr val="bg1"/>
                </a:solidFill>
                <a:ea typeface="Tahoma" panose="020B0604030504040204" pitchFamily="34" charset="0"/>
                <a:cs typeface="Tahoma" panose="020B0604030504040204" pitchFamily="34" charset="0"/>
              </a:rPr>
              <a:t>MAPPING &amp; DATA ANALYSIS</a:t>
            </a: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987005" y="6400800"/>
            <a:ext cx="1142999" cy="369332"/>
          </a:xfrm>
          <a:prstGeom prst="rect">
            <a:avLst/>
          </a:prstGeom>
          <a:noFill/>
        </p:spPr>
        <p:txBody>
          <a:bodyPr wrap="square" rtlCol="0">
            <a:spAutoFit/>
          </a:bodyPr>
          <a:lstStyle/>
          <a:p>
            <a:pPr algn="ctr"/>
            <a:r>
              <a:rPr lang="en-US" dirty="0" smtClean="0"/>
              <a:t>SLIDE 22</a:t>
            </a:r>
            <a:endParaRPr lang="en-US" dirty="0"/>
          </a:p>
        </p:txBody>
      </p:sp>
      <p:sp>
        <p:nvSpPr>
          <p:cNvPr id="4" name="Rectangle 3"/>
          <p:cNvSpPr/>
          <p:nvPr/>
        </p:nvSpPr>
        <p:spPr>
          <a:xfrm>
            <a:off x="4612062" y="3429000"/>
            <a:ext cx="4379537" cy="2123658"/>
          </a:xfrm>
          <a:prstGeom prst="rect">
            <a:avLst/>
          </a:prstGeom>
          <a:ln w="15875">
            <a:solidFill>
              <a:schemeClr val="tx1">
                <a:lumMod val="85000"/>
              </a:schemeClr>
            </a:solidFill>
          </a:ln>
        </p:spPr>
        <p:txBody>
          <a:bodyPr wrap="square">
            <a:spAutoFit/>
          </a:bodyPr>
          <a:lstStyle/>
          <a:p>
            <a:r>
              <a:rPr lang="en-US" sz="2400" b="1" i="1" dirty="0" smtClean="0">
                <a:solidFill>
                  <a:srgbClr val="99FFCC"/>
                </a:solidFill>
                <a:latin typeface="Bodoni MT" panose="02070603080606020203" pitchFamily="18" charset="0"/>
              </a:rPr>
              <a:t>“New </a:t>
            </a:r>
            <a:r>
              <a:rPr lang="en-US" sz="2400" b="1" i="1" dirty="0">
                <a:solidFill>
                  <a:srgbClr val="99FFCC"/>
                </a:solidFill>
                <a:latin typeface="Bodoni MT" panose="02070603080606020203" pitchFamily="18" charset="0"/>
              </a:rPr>
              <a:t>contaminant found in New Brighton drinking water</a:t>
            </a:r>
          </a:p>
          <a:p>
            <a:r>
              <a:rPr lang="en-US" sz="2000" i="1" dirty="0">
                <a:solidFill>
                  <a:srgbClr val="99FFCC"/>
                </a:solidFill>
                <a:latin typeface="Bodoni MT" panose="02070603080606020203" pitchFamily="18" charset="0"/>
              </a:rPr>
              <a:t>While levels of new contaminant are not considered dangerous, city will use water from deeper wells</a:t>
            </a:r>
            <a:r>
              <a:rPr lang="en-US" sz="2000" i="1" dirty="0" smtClean="0">
                <a:solidFill>
                  <a:srgbClr val="99FFCC"/>
                </a:solidFill>
                <a:latin typeface="Bodoni MT" panose="02070603080606020203" pitchFamily="18" charset="0"/>
              </a:rPr>
              <a:t>.” </a:t>
            </a:r>
          </a:p>
          <a:p>
            <a:r>
              <a:rPr lang="en-US" sz="2400" i="1" dirty="0" smtClean="0">
                <a:solidFill>
                  <a:srgbClr val="99FFCC"/>
                </a:solidFill>
                <a:latin typeface="Bodoni MT" panose="02070603080606020203" pitchFamily="18" charset="0"/>
              </a:rPr>
              <a:t>- Star Tribune, April </a:t>
            </a:r>
            <a:r>
              <a:rPr lang="en-US" sz="2400" i="1" dirty="0">
                <a:solidFill>
                  <a:srgbClr val="99FFCC"/>
                </a:solidFill>
                <a:latin typeface="Bodoni MT" panose="02070603080606020203" pitchFamily="18" charset="0"/>
              </a:rPr>
              <a:t>17, </a:t>
            </a:r>
            <a:r>
              <a:rPr lang="en-US" sz="2400" i="1" dirty="0" smtClean="0">
                <a:solidFill>
                  <a:srgbClr val="99FFCC"/>
                </a:solidFill>
                <a:latin typeface="Bodoni MT" panose="02070603080606020203" pitchFamily="18" charset="0"/>
              </a:rPr>
              <a:t>2015</a:t>
            </a:r>
            <a:endParaRPr lang="en-US" sz="2400" i="1" dirty="0">
              <a:solidFill>
                <a:srgbClr val="99FFCC"/>
              </a:solidFill>
              <a:latin typeface="Bodoni MT" panose="02070603080606020203" pitchFamily="18" charset="0"/>
            </a:endParaRPr>
          </a:p>
        </p:txBody>
      </p:sp>
      <p:sp>
        <p:nvSpPr>
          <p:cNvPr id="6" name="Rectangle 5"/>
          <p:cNvSpPr/>
          <p:nvPr/>
        </p:nvSpPr>
        <p:spPr>
          <a:xfrm>
            <a:off x="381000" y="1292886"/>
            <a:ext cx="4876800" cy="1200329"/>
          </a:xfrm>
          <a:prstGeom prst="rect">
            <a:avLst/>
          </a:prstGeom>
        </p:spPr>
        <p:txBody>
          <a:bodyPr wrap="square">
            <a:spAutoFit/>
          </a:bodyPr>
          <a:lstStyle/>
          <a:p>
            <a:pPr algn="ctr"/>
            <a:r>
              <a:rPr lang="en-US" sz="2400" dirty="0" smtClean="0">
                <a:ea typeface="Tahoma" panose="020B0604030504040204" pitchFamily="34" charset="0"/>
                <a:cs typeface="Tahoma" panose="020B0604030504040204" pitchFamily="34" charset="0"/>
              </a:rPr>
              <a:t>Provided health-based guidance for 32 drinking water contaminants that raise new concern for human health</a:t>
            </a:r>
            <a:endParaRPr lang="en-US" sz="2400" dirty="0">
              <a:solidFill>
                <a:srgbClr val="FFFF00"/>
              </a:solidFill>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1443" y="1092201"/>
            <a:ext cx="2995904" cy="1828070"/>
          </a:xfrm>
          <a:prstGeom prst="rect">
            <a:avLst/>
          </a:prstGeom>
        </p:spPr>
      </p:pic>
      <p:pic>
        <p:nvPicPr>
          <p:cNvPr id="2" name="Picture 1"/>
          <p:cNvPicPr>
            <a:picLocks noChangeAspect="1"/>
          </p:cNvPicPr>
          <p:nvPr/>
        </p:nvPicPr>
        <p:blipFill>
          <a:blip r:embed="rId4"/>
          <a:stretch>
            <a:fillRect/>
          </a:stretch>
        </p:blipFill>
        <p:spPr>
          <a:xfrm rot="225936">
            <a:off x="247829" y="2873733"/>
            <a:ext cx="3990867" cy="5357852"/>
          </a:xfrm>
          <a:prstGeom prst="rect">
            <a:avLst/>
          </a:prstGeom>
        </p:spPr>
      </p:pic>
    </p:spTree>
    <p:extLst>
      <p:ext uri="{BB962C8B-B14F-4D97-AF65-F5344CB8AC3E}">
        <p14:creationId xmlns:p14="http://schemas.microsoft.com/office/powerpoint/2010/main" val="2483060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6200" y="76200"/>
            <a:ext cx="9053803" cy="1354217"/>
          </a:xfrm>
          <a:prstGeom prst="rect">
            <a:avLst/>
          </a:prstGeom>
        </p:spPr>
        <p:txBody>
          <a:bodyPr wrap="square">
            <a:spAutoFit/>
          </a:bodyPr>
          <a:lstStyle/>
          <a:p>
            <a:pPr algn="ctr"/>
            <a:r>
              <a:rPr lang="en-US" sz="2400" b="1" dirty="0" smtClean="0">
                <a:solidFill>
                  <a:schemeClr val="bg1"/>
                </a:solidFill>
                <a:latin typeface="+mj-lt"/>
                <a:ea typeface="Tahoma" panose="020B0604030504040204" pitchFamily="34" charset="0"/>
                <a:cs typeface="Tahoma" panose="020B0604030504040204" pitchFamily="34" charset="0"/>
              </a:rPr>
              <a:t>RESEARCH &amp; EVALUATION</a:t>
            </a:r>
          </a:p>
          <a:p>
            <a:pPr algn="ctr"/>
            <a:r>
              <a:rPr lang="en-US" sz="2000" b="1" dirty="0" smtClean="0">
                <a:solidFill>
                  <a:schemeClr val="bg1"/>
                </a:solidFill>
                <a:latin typeface="+mj-lt"/>
                <a:ea typeface="Tahoma" panose="020B0604030504040204" pitchFamily="34" charset="0"/>
                <a:cs typeface="Tahoma" panose="020B0604030504040204" pitchFamily="34" charset="0"/>
              </a:rPr>
              <a:t>~$8 million (4%)</a:t>
            </a: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987005" y="6400800"/>
            <a:ext cx="1142999" cy="369332"/>
          </a:xfrm>
          <a:prstGeom prst="rect">
            <a:avLst/>
          </a:prstGeom>
          <a:noFill/>
        </p:spPr>
        <p:txBody>
          <a:bodyPr wrap="square" rtlCol="0">
            <a:spAutoFit/>
          </a:bodyPr>
          <a:lstStyle/>
          <a:p>
            <a:pPr algn="ctr"/>
            <a:r>
              <a:rPr lang="en-US" dirty="0" smtClean="0"/>
              <a:t>SLIDE 23</a:t>
            </a:r>
            <a:endParaRPr lang="en-US" dirty="0"/>
          </a:p>
        </p:txBody>
      </p:sp>
      <p:sp>
        <p:nvSpPr>
          <p:cNvPr id="9" name="Rectangle 8"/>
          <p:cNvSpPr/>
          <p:nvPr/>
        </p:nvSpPr>
        <p:spPr>
          <a:xfrm>
            <a:off x="76200" y="1131654"/>
            <a:ext cx="9067800" cy="1200329"/>
          </a:xfrm>
          <a:prstGeom prst="rect">
            <a:avLst/>
          </a:prstGeom>
        </p:spPr>
        <p:txBody>
          <a:bodyPr wrap="square">
            <a:spAutoFit/>
          </a:bodyPr>
          <a:lstStyle/>
          <a:p>
            <a:pPr marL="342900" indent="-342900" algn="ctr">
              <a:buFont typeface="Arial" panose="020B0604020202020204" pitchFamily="34" charset="0"/>
              <a:buChar char="•"/>
            </a:pPr>
            <a:r>
              <a:rPr lang="en-US" sz="2400" dirty="0" smtClean="0">
                <a:ea typeface="Tahoma" panose="020B0604030504040204" pitchFamily="34" charset="0"/>
                <a:cs typeface="Tahoma" panose="020B0604030504040204" pitchFamily="34" charset="0"/>
              </a:rPr>
              <a:t>Conduct agricultural and stormwater research</a:t>
            </a:r>
          </a:p>
          <a:p>
            <a:pPr marL="342900" indent="-342900" algn="ctr">
              <a:buFont typeface="Arial" panose="020B0604020202020204" pitchFamily="34" charset="0"/>
              <a:buChar char="•"/>
            </a:pPr>
            <a:r>
              <a:rPr lang="en-US" sz="2400" dirty="0" smtClean="0">
                <a:ea typeface="Tahoma" panose="020B0604030504040204" pitchFamily="34" charset="0"/>
                <a:cs typeface="Tahoma" panose="020B0604030504040204" pitchFamily="34" charset="0"/>
              </a:rPr>
              <a:t>Evaluate projects and programs</a:t>
            </a:r>
          </a:p>
          <a:p>
            <a:pPr marL="342900" indent="-342900" algn="ctr">
              <a:buFont typeface="Arial" panose="020B0604020202020204" pitchFamily="34" charset="0"/>
              <a:buChar char="•"/>
            </a:pPr>
            <a:r>
              <a:rPr lang="en-US" sz="2400" dirty="0">
                <a:ea typeface="Tahoma" panose="020B0604030504040204" pitchFamily="34" charset="0"/>
                <a:cs typeface="Tahoma" panose="020B0604030504040204" pitchFamily="34" charset="0"/>
              </a:rPr>
              <a:t>R</a:t>
            </a:r>
            <a:r>
              <a:rPr lang="en-US" sz="2400" dirty="0" smtClean="0">
                <a:ea typeface="Tahoma" panose="020B0604030504040204" pitchFamily="34" charset="0"/>
                <a:cs typeface="Tahoma" panose="020B0604030504040204" pitchFamily="34" charset="0"/>
              </a:rPr>
              <a:t>eport results </a:t>
            </a:r>
            <a:endParaRPr lang="en-US" sz="2400" dirty="0">
              <a:ea typeface="Tahoma" panose="020B0604030504040204" pitchFamily="34" charset="0"/>
              <a:cs typeface="Tahoma" panose="020B060403050404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76474398"/>
              </p:ext>
            </p:extLst>
          </p:nvPr>
        </p:nvGraphicFramePr>
        <p:xfrm>
          <a:off x="1095461" y="2971800"/>
          <a:ext cx="3306128" cy="3252952"/>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8200" y="3276600"/>
            <a:ext cx="3653359" cy="2743201"/>
          </a:xfrm>
          <a:prstGeom prst="rect">
            <a:avLst/>
          </a:prstGeom>
        </p:spPr>
      </p:pic>
      <p:sp>
        <p:nvSpPr>
          <p:cNvPr id="14" name="Text Box 2"/>
          <p:cNvSpPr txBox="1">
            <a:spLocks noChangeArrowheads="1"/>
          </p:cNvSpPr>
          <p:nvPr/>
        </p:nvSpPr>
        <p:spPr bwMode="auto">
          <a:xfrm>
            <a:off x="1423597" y="2358019"/>
            <a:ext cx="2649855" cy="122756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8000"/>
              </a:lnSpc>
              <a:spcBef>
                <a:spcPts val="0"/>
              </a:spcBef>
              <a:spcAft>
                <a:spcPts val="0"/>
              </a:spcAft>
            </a:pPr>
            <a:r>
              <a:rPr lang="en-US" sz="1600" kern="1400" dirty="0" smtClean="0">
                <a:effectLst/>
                <a:latin typeface="Calibri"/>
                <a:ea typeface="Times New Roman"/>
                <a:cs typeface="Times New Roman"/>
              </a:rPr>
              <a:t>Research &amp; Evaluation</a:t>
            </a:r>
          </a:p>
          <a:p>
            <a:pPr marL="0" marR="0" algn="ctr">
              <a:lnSpc>
                <a:spcPct val="118000"/>
              </a:lnSpc>
              <a:spcBef>
                <a:spcPts val="0"/>
              </a:spcBef>
              <a:spcAft>
                <a:spcPts val="0"/>
              </a:spcAft>
            </a:pPr>
            <a:r>
              <a:rPr lang="en-US" sz="1600" kern="1400" dirty="0" smtClean="0">
                <a:effectLst/>
                <a:latin typeface="Calibri"/>
                <a:ea typeface="Times New Roman"/>
                <a:cs typeface="Times New Roman"/>
              </a:rPr>
              <a:t>(</a:t>
            </a:r>
            <a:r>
              <a:rPr lang="en-US" sz="1600" kern="1400" dirty="0">
                <a:latin typeface="Calibri"/>
                <a:ea typeface="Times New Roman"/>
                <a:cs typeface="Times New Roman"/>
              </a:rPr>
              <a:t>4</a:t>
            </a:r>
            <a:r>
              <a:rPr lang="en-US" sz="1600" kern="1400" dirty="0" smtClean="0">
                <a:effectLst/>
                <a:latin typeface="Calibri"/>
                <a:ea typeface="Times New Roman"/>
                <a:cs typeface="Times New Roman"/>
              </a:rPr>
              <a:t>%) </a:t>
            </a:r>
            <a:endParaRPr lang="en-US" sz="1600" kern="1400" dirty="0">
              <a:effectLst/>
              <a:latin typeface="Calibri"/>
              <a:ea typeface="Times New Roman"/>
              <a:cs typeface="Times New Roman"/>
            </a:endParaRPr>
          </a:p>
        </p:txBody>
      </p:sp>
    </p:spTree>
    <p:extLst>
      <p:ext uri="{BB962C8B-B14F-4D97-AF65-F5344CB8AC3E}">
        <p14:creationId xmlns:p14="http://schemas.microsoft.com/office/powerpoint/2010/main" val="2246076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6200" y="76200"/>
            <a:ext cx="9067799" cy="1415772"/>
          </a:xfrm>
          <a:prstGeom prst="rect">
            <a:avLst/>
          </a:prstGeom>
        </p:spPr>
        <p:txBody>
          <a:bodyPr wrap="square">
            <a:spAutoFit/>
          </a:bodyPr>
          <a:lstStyle/>
          <a:p>
            <a:pPr algn="ctr"/>
            <a:r>
              <a:rPr lang="en-US" sz="2400" b="1" dirty="0">
                <a:solidFill>
                  <a:schemeClr val="bg1"/>
                </a:solidFill>
                <a:ea typeface="Tahoma" panose="020B0604030504040204" pitchFamily="34" charset="0"/>
                <a:cs typeface="Tahoma" panose="020B0604030504040204" pitchFamily="34" charset="0"/>
              </a:rPr>
              <a:t>CLEAN WATER FUND OUTCOMES </a:t>
            </a:r>
            <a:r>
              <a:rPr lang="en-US" sz="2400" b="1" dirty="0" smtClean="0">
                <a:solidFill>
                  <a:schemeClr val="bg1"/>
                </a:solidFill>
                <a:ea typeface="Tahoma" panose="020B0604030504040204" pitchFamily="34" charset="0"/>
                <a:cs typeface="Tahoma" panose="020B0604030504040204" pitchFamily="34" charset="0"/>
              </a:rPr>
              <a:t>– RESEARCH </a:t>
            </a:r>
          </a:p>
          <a:p>
            <a:pPr algn="ctr"/>
            <a:r>
              <a:rPr lang="en-US" sz="2400" b="1" dirty="0" smtClean="0">
                <a:solidFill>
                  <a:schemeClr val="bg1"/>
                </a:solidFill>
                <a:ea typeface="Tahoma" panose="020B0604030504040204" pitchFamily="34" charset="0"/>
                <a:cs typeface="Tahoma" panose="020B0604030504040204" pitchFamily="34" charset="0"/>
              </a:rPr>
              <a:t>&amp; EVALUATION</a:t>
            </a:r>
            <a:endParaRPr lang="en-US" sz="2400" b="1" dirty="0">
              <a:solidFill>
                <a:schemeClr val="bg1"/>
              </a:solidFill>
              <a:ea typeface="Tahoma" panose="020B0604030504040204" pitchFamily="34" charset="0"/>
              <a:cs typeface="Tahoma" panose="020B0604030504040204" pitchFamily="34" charset="0"/>
            </a:endParaRPr>
          </a:p>
          <a:p>
            <a:pPr algn="ct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a:p>
            <a:endParaRPr lang="en-US" sz="20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772400" y="6324600"/>
            <a:ext cx="1142999" cy="369332"/>
          </a:xfrm>
          <a:prstGeom prst="rect">
            <a:avLst/>
          </a:prstGeom>
          <a:noFill/>
        </p:spPr>
        <p:txBody>
          <a:bodyPr wrap="square" rtlCol="0">
            <a:spAutoFit/>
          </a:bodyPr>
          <a:lstStyle/>
          <a:p>
            <a:pPr algn="ctr"/>
            <a:r>
              <a:rPr lang="en-US" dirty="0" smtClean="0"/>
              <a:t>SLIDE 24</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8450" y="1612881"/>
            <a:ext cx="5456208" cy="3640374"/>
          </a:xfrm>
          <a:prstGeom prst="rect">
            <a:avLst/>
          </a:prstGeom>
        </p:spPr>
      </p:pic>
      <p:sp>
        <p:nvSpPr>
          <p:cNvPr id="4" name="TextBox 3"/>
          <p:cNvSpPr txBox="1"/>
          <p:nvPr/>
        </p:nvSpPr>
        <p:spPr>
          <a:xfrm>
            <a:off x="1295400" y="5373429"/>
            <a:ext cx="7162800" cy="1200329"/>
          </a:xfrm>
          <a:prstGeom prst="rect">
            <a:avLst/>
          </a:prstGeom>
          <a:noFill/>
        </p:spPr>
        <p:txBody>
          <a:bodyPr wrap="square" rtlCol="0">
            <a:spAutoFit/>
          </a:bodyPr>
          <a:lstStyle/>
          <a:p>
            <a:r>
              <a:rPr lang="en-US" sz="2400" dirty="0" smtClean="0"/>
              <a:t>Develops </a:t>
            </a:r>
            <a:r>
              <a:rPr lang="en-US" sz="2400" dirty="0"/>
              <a:t>new crops that have commercial value and improve water quality by keeping plant cover on the landscape for an extended period </a:t>
            </a:r>
            <a:r>
              <a:rPr lang="en-US" sz="2400" dirty="0" smtClean="0"/>
              <a:t>of the </a:t>
            </a:r>
            <a:r>
              <a:rPr lang="en-US" sz="2400" dirty="0"/>
              <a:t>year</a:t>
            </a:r>
          </a:p>
        </p:txBody>
      </p:sp>
      <p:sp>
        <p:nvSpPr>
          <p:cNvPr id="6" name="Rectangle 5"/>
          <p:cNvSpPr/>
          <p:nvPr/>
        </p:nvSpPr>
        <p:spPr>
          <a:xfrm>
            <a:off x="1141222" y="1066155"/>
            <a:ext cx="7202677" cy="523220"/>
          </a:xfrm>
          <a:prstGeom prst="rect">
            <a:avLst/>
          </a:prstGeom>
        </p:spPr>
        <p:txBody>
          <a:bodyPr wrap="none">
            <a:spAutoFit/>
          </a:bodyPr>
          <a:lstStyle/>
          <a:p>
            <a:r>
              <a:rPr lang="en-US" sz="2800" dirty="0" smtClean="0"/>
              <a:t>Forever </a:t>
            </a:r>
            <a:r>
              <a:rPr lang="en-US" sz="2800" dirty="0"/>
              <a:t>Green Initiative </a:t>
            </a:r>
            <a:r>
              <a:rPr lang="en-US" sz="2800" dirty="0" smtClean="0"/>
              <a:t>(University of Minnesota)</a:t>
            </a:r>
            <a:endParaRPr lang="en-US" sz="2800" dirty="0"/>
          </a:p>
        </p:txBody>
      </p:sp>
    </p:spTree>
    <p:extLst>
      <p:ext uri="{BB962C8B-B14F-4D97-AF65-F5344CB8AC3E}">
        <p14:creationId xmlns:p14="http://schemas.microsoft.com/office/powerpoint/2010/main" val="975618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152400" y="152400"/>
            <a:ext cx="5486400" cy="762000"/>
          </a:xfrm>
        </p:spPr>
        <p:txBody>
          <a:bodyPr>
            <a:noAutofit/>
          </a:bodyPr>
          <a:lstStyle/>
          <a:p>
            <a:pPr algn="ctr"/>
            <a:r>
              <a:rPr lang="en-US" sz="2400" b="1" dirty="0">
                <a:solidFill>
                  <a:schemeClr val="bg1"/>
                </a:solidFill>
              </a:rPr>
              <a:t>Process </a:t>
            </a:r>
            <a:r>
              <a:rPr lang="en-US" sz="2400" b="1" dirty="0" smtClean="0">
                <a:solidFill>
                  <a:schemeClr val="bg1"/>
                </a:solidFill>
              </a:rPr>
              <a:t>used to </a:t>
            </a:r>
            <a:r>
              <a:rPr lang="en-US" sz="2400" b="1" dirty="0">
                <a:solidFill>
                  <a:schemeClr val="bg1"/>
                </a:solidFill>
              </a:rPr>
              <a:t>Develop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Policy Recommendations</a:t>
            </a:r>
            <a:endParaRPr lang="en-US" sz="2400" b="1" dirty="0">
              <a:solidFill>
                <a:schemeClr val="bg1"/>
              </a:solidFill>
            </a:endParaRPr>
          </a:p>
        </p:txBody>
      </p:sp>
      <p:sp>
        <p:nvSpPr>
          <p:cNvPr id="4" name="Subtitle 3"/>
          <p:cNvSpPr>
            <a:spLocks noGrp="1"/>
          </p:cNvSpPr>
          <p:nvPr>
            <p:ph type="subTitle" idx="1"/>
          </p:nvPr>
        </p:nvSpPr>
        <p:spPr>
          <a:xfrm>
            <a:off x="-19692" y="1143000"/>
            <a:ext cx="9163692" cy="5562600"/>
          </a:xfrm>
        </p:spPr>
        <p:txBody>
          <a:bodyPr>
            <a:normAutofit/>
          </a:bodyPr>
          <a:lstStyle/>
          <a:p>
            <a:pPr marL="800100" lvl="1" indent="-342900" algn="l">
              <a:buClr>
                <a:schemeClr val="tx1"/>
              </a:buClr>
              <a:buFont typeface="Wingdings" panose="05000000000000000000" pitchFamily="2" charset="2"/>
              <a:buChar char="Ø"/>
            </a:pPr>
            <a:r>
              <a:rPr lang="en-US" sz="2400" b="1" dirty="0" smtClean="0">
                <a:latin typeface="+mj-lt"/>
              </a:rPr>
              <a:t>Policy Committee</a:t>
            </a:r>
            <a:endParaRPr lang="en-US" sz="2400" b="1" dirty="0">
              <a:latin typeface="+mj-lt"/>
            </a:endParaRPr>
          </a:p>
          <a:p>
            <a:pPr marL="800100" lvl="1" indent="-342900" algn="l">
              <a:buClr>
                <a:schemeClr val="tx1"/>
              </a:buClr>
              <a:buFont typeface="Arial" panose="020B0604020202020204" pitchFamily="34" charset="0"/>
              <a:buChar char="•"/>
            </a:pPr>
            <a:r>
              <a:rPr lang="en-US" sz="2400" dirty="0" smtClean="0">
                <a:latin typeface="+mj-lt"/>
              </a:rPr>
              <a:t>7 members </a:t>
            </a:r>
            <a:r>
              <a:rPr lang="en-US" sz="2400" dirty="0">
                <a:latin typeface="+mj-lt"/>
              </a:rPr>
              <a:t>met once/month </a:t>
            </a:r>
            <a:r>
              <a:rPr lang="en-US" sz="2400" dirty="0" smtClean="0">
                <a:latin typeface="+mj-lt"/>
              </a:rPr>
              <a:t>from Dec. 2015 – Oct. 2016</a:t>
            </a:r>
            <a:endParaRPr lang="en-US" sz="2400" dirty="0">
              <a:latin typeface="+mj-lt"/>
            </a:endParaRPr>
          </a:p>
          <a:p>
            <a:pPr marL="800100" lvl="1" indent="-342900" algn="l">
              <a:buClr>
                <a:schemeClr val="tx1"/>
              </a:buClr>
              <a:buFont typeface="Arial" panose="020B0604020202020204" pitchFamily="34" charset="0"/>
              <a:buChar char="•"/>
            </a:pPr>
            <a:r>
              <a:rPr lang="en-US" sz="2400" dirty="0"/>
              <a:t>Solicited ideas from </a:t>
            </a:r>
            <a:r>
              <a:rPr lang="en-US" sz="2400" u="sng" dirty="0"/>
              <a:t>stakeholder</a:t>
            </a:r>
            <a:r>
              <a:rPr lang="en-US" sz="2400" dirty="0"/>
              <a:t> groups and </a:t>
            </a:r>
            <a:r>
              <a:rPr lang="en-US" sz="2400" dirty="0" smtClean="0"/>
              <a:t>agencies</a:t>
            </a:r>
          </a:p>
          <a:p>
            <a:pPr marL="800100" lvl="1" indent="-342900" algn="l">
              <a:buClr>
                <a:schemeClr val="tx1"/>
              </a:buClr>
              <a:buFont typeface="Arial" panose="020B0604020202020204" pitchFamily="34" charset="0"/>
              <a:buChar char="•"/>
            </a:pPr>
            <a:r>
              <a:rPr lang="en-US" sz="2400" dirty="0" smtClean="0"/>
              <a:t>Discussed water policy ideas related to over ~20 topics </a:t>
            </a:r>
          </a:p>
          <a:p>
            <a:pPr marL="800100" lvl="1" indent="-342900" algn="l">
              <a:buClr>
                <a:schemeClr val="tx1"/>
              </a:buClr>
              <a:buFont typeface="Arial" panose="020B0604020202020204" pitchFamily="34" charset="0"/>
              <a:buChar char="•"/>
            </a:pPr>
            <a:r>
              <a:rPr lang="en-US" sz="2400" dirty="0" smtClean="0">
                <a:latin typeface="+mj-lt"/>
              </a:rPr>
              <a:t>Developed </a:t>
            </a:r>
            <a:r>
              <a:rPr lang="en-US" sz="2400" dirty="0">
                <a:latin typeface="+mj-lt"/>
              </a:rPr>
              <a:t>draft </a:t>
            </a:r>
            <a:r>
              <a:rPr lang="en-US" sz="2400" dirty="0" smtClean="0">
                <a:latin typeface="+mj-lt"/>
              </a:rPr>
              <a:t>policy </a:t>
            </a:r>
            <a:r>
              <a:rPr lang="en-US" sz="2400" dirty="0">
                <a:latin typeface="+mj-lt"/>
              </a:rPr>
              <a:t>recommendations for </a:t>
            </a:r>
            <a:r>
              <a:rPr lang="en-US" sz="2400" dirty="0" smtClean="0">
                <a:latin typeface="+mj-lt"/>
              </a:rPr>
              <a:t>the full </a:t>
            </a:r>
            <a:r>
              <a:rPr lang="en-US" sz="2400" dirty="0">
                <a:latin typeface="+mj-lt"/>
              </a:rPr>
              <a:t>Council</a:t>
            </a:r>
          </a:p>
          <a:p>
            <a:pPr lvl="1" algn="l">
              <a:buClr>
                <a:schemeClr val="tx1"/>
              </a:buClr>
            </a:pPr>
            <a:endParaRPr lang="en-US" sz="2400" dirty="0">
              <a:latin typeface="+mj-lt"/>
            </a:endParaRPr>
          </a:p>
          <a:p>
            <a:pPr marL="800100" lvl="1" indent="-342900" algn="l">
              <a:buClr>
                <a:schemeClr val="tx1"/>
              </a:buClr>
              <a:buFont typeface="Wingdings" panose="05000000000000000000" pitchFamily="2" charset="2"/>
              <a:buChar char="Ø"/>
            </a:pPr>
            <a:r>
              <a:rPr lang="en-US" sz="2400" b="1" dirty="0" smtClean="0">
                <a:latin typeface="+mj-lt"/>
              </a:rPr>
              <a:t>Council passed 2 Policy Recommendations (Sept. 2016)</a:t>
            </a:r>
          </a:p>
          <a:p>
            <a:pPr lvl="1" algn="l">
              <a:buClr>
                <a:schemeClr val="tx1"/>
              </a:buClr>
            </a:pPr>
            <a:endParaRPr lang="en-US" sz="900" dirty="0" smtClean="0">
              <a:latin typeface="+mj-lt"/>
            </a:endParaRPr>
          </a:p>
          <a:p>
            <a:endParaRPr lang="en-US" dirty="0"/>
          </a:p>
        </p:txBody>
      </p:sp>
      <p:sp>
        <p:nvSpPr>
          <p:cNvPr id="5" name="TextBox 4"/>
          <p:cNvSpPr txBox="1"/>
          <p:nvPr/>
        </p:nvSpPr>
        <p:spPr>
          <a:xfrm>
            <a:off x="8001001" y="6488668"/>
            <a:ext cx="1142999" cy="369332"/>
          </a:xfrm>
          <a:prstGeom prst="rect">
            <a:avLst/>
          </a:prstGeom>
          <a:noFill/>
        </p:spPr>
        <p:txBody>
          <a:bodyPr wrap="square" rtlCol="0">
            <a:spAutoFit/>
          </a:bodyPr>
          <a:lstStyle/>
          <a:p>
            <a:pPr algn="ctr"/>
            <a:r>
              <a:rPr lang="en-US" dirty="0" smtClean="0"/>
              <a:t>SLIDE 25</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7600" y="0"/>
            <a:ext cx="2946400" cy="2209800"/>
          </a:xfrm>
          <a:prstGeom prst="rect">
            <a:avLst/>
          </a:prstGeom>
        </p:spPr>
      </p:pic>
    </p:spTree>
    <p:extLst>
      <p:ext uri="{BB962C8B-B14F-4D97-AF65-F5344CB8AC3E}">
        <p14:creationId xmlns:p14="http://schemas.microsoft.com/office/powerpoint/2010/main" val="2126416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91741"/>
            <a:ext cx="6729703" cy="584775"/>
          </a:xfrm>
          <a:prstGeom prst="rect">
            <a:avLst/>
          </a:prstGeom>
        </p:spPr>
        <p:txBody>
          <a:bodyPr wrap="square">
            <a:spAutoFit/>
          </a:bodyPr>
          <a:lstStyle/>
          <a:p>
            <a:pPr algn="ctr"/>
            <a:r>
              <a:rPr lang="en-US" sz="2400" b="1" cap="all" dirty="0" smtClean="0">
                <a:solidFill>
                  <a:schemeClr val="bg1"/>
                </a:solidFill>
                <a:latin typeface="+mj-lt"/>
                <a:ea typeface="Tahoma" panose="020B0604030504040204" pitchFamily="34" charset="0"/>
                <a:cs typeface="Tahoma" panose="020B0604030504040204" pitchFamily="34" charset="0"/>
              </a:rPr>
              <a:t>Advancing Drinking Water Protection</a:t>
            </a:r>
            <a:endParaRPr lang="en-US" sz="1000" b="1" u="sng" cap="all"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987005" y="6400800"/>
            <a:ext cx="1142999" cy="369332"/>
          </a:xfrm>
          <a:prstGeom prst="rect">
            <a:avLst/>
          </a:prstGeom>
          <a:noFill/>
        </p:spPr>
        <p:txBody>
          <a:bodyPr wrap="square" rtlCol="0">
            <a:spAutoFit/>
          </a:bodyPr>
          <a:lstStyle/>
          <a:p>
            <a:pPr algn="ctr"/>
            <a:r>
              <a:rPr lang="en-US" dirty="0" smtClean="0"/>
              <a:t>SLIDE 26</a:t>
            </a:r>
            <a:endParaRPr lang="en-US" dirty="0"/>
          </a:p>
        </p:txBody>
      </p:sp>
      <p:sp>
        <p:nvSpPr>
          <p:cNvPr id="9" name="Rectangle 8"/>
          <p:cNvSpPr/>
          <p:nvPr/>
        </p:nvSpPr>
        <p:spPr>
          <a:xfrm>
            <a:off x="990600" y="1371600"/>
            <a:ext cx="9220200" cy="4678204"/>
          </a:xfrm>
          <a:prstGeom prst="rect">
            <a:avLst/>
          </a:prstGeom>
        </p:spPr>
        <p:txBody>
          <a:bodyPr wrap="square">
            <a:spAutoFit/>
          </a:bodyPr>
          <a:lstStyle/>
          <a:p>
            <a:r>
              <a:rPr lang="en-US" dirty="0"/>
              <a:t> </a:t>
            </a:r>
          </a:p>
          <a:p>
            <a:pPr marL="457200" lvl="0" indent="-457200">
              <a:buFont typeface="+mj-lt"/>
              <a:buAutoNum type="arabicPeriod"/>
            </a:pPr>
            <a:r>
              <a:rPr lang="en-US" sz="2800" dirty="0" smtClean="0"/>
              <a:t>Drinking Water Think Tank</a:t>
            </a:r>
          </a:p>
          <a:p>
            <a:pPr lvl="0"/>
            <a:endParaRPr lang="en-US" sz="2800" dirty="0" smtClean="0"/>
          </a:p>
          <a:p>
            <a:pPr marL="457200" lvl="0" indent="-457200">
              <a:buFont typeface="+mj-lt"/>
              <a:buAutoNum type="arabicPeriod" startAt="2"/>
            </a:pPr>
            <a:r>
              <a:rPr lang="en-US" sz="2800" dirty="0" smtClean="0"/>
              <a:t>Lead Issues</a:t>
            </a:r>
          </a:p>
          <a:p>
            <a:pPr marL="457200" lvl="0" indent="-457200">
              <a:buFont typeface="+mj-lt"/>
              <a:buAutoNum type="arabicPeriod" startAt="2"/>
            </a:pPr>
            <a:endParaRPr lang="en-US" sz="2800" dirty="0"/>
          </a:p>
          <a:p>
            <a:pPr marL="457200" lvl="0" indent="-457200">
              <a:buFont typeface="+mj-lt"/>
              <a:buAutoNum type="arabicPeriod" startAt="2"/>
            </a:pPr>
            <a:r>
              <a:rPr lang="en-US" sz="2800" dirty="0" smtClean="0"/>
              <a:t>Economic Incentives</a:t>
            </a:r>
          </a:p>
          <a:p>
            <a:pPr marL="457200" lvl="0" indent="-457200">
              <a:buFont typeface="+mj-lt"/>
              <a:buAutoNum type="arabicPeriod" startAt="2"/>
            </a:pPr>
            <a:endParaRPr lang="en-US" sz="2800" dirty="0"/>
          </a:p>
          <a:p>
            <a:pPr marL="457200" lvl="0" indent="-457200">
              <a:buFont typeface="+mj-lt"/>
              <a:buAutoNum type="arabicPeriod" startAt="2"/>
            </a:pPr>
            <a:r>
              <a:rPr lang="en-US" sz="2800" dirty="0" smtClean="0"/>
              <a:t>Private Well Testing</a:t>
            </a:r>
            <a:r>
              <a:rPr lang="en-US" sz="2800" dirty="0"/>
              <a:t> </a:t>
            </a:r>
            <a:endParaRPr lang="en-US" sz="2800" dirty="0" smtClean="0"/>
          </a:p>
          <a:p>
            <a:pPr marL="457200" lvl="0" indent="-457200">
              <a:buFont typeface="+mj-lt"/>
              <a:buAutoNum type="arabicPeriod" startAt="2"/>
            </a:pPr>
            <a:endParaRPr lang="en-US" sz="2800" dirty="0"/>
          </a:p>
          <a:p>
            <a:pPr marL="457200" lvl="0" indent="-457200">
              <a:buFont typeface="+mj-lt"/>
              <a:buAutoNum type="arabicPeriod" startAt="2"/>
            </a:pPr>
            <a:r>
              <a:rPr lang="en-US" sz="2800" dirty="0" smtClean="0"/>
              <a:t>Protection Plans for Surface </a:t>
            </a:r>
            <a:r>
              <a:rPr lang="en-US" sz="2800" dirty="0"/>
              <a:t>W</a:t>
            </a:r>
            <a:r>
              <a:rPr lang="en-US" sz="2800" dirty="0" smtClean="0"/>
              <a:t>aters</a:t>
            </a:r>
            <a:endParaRPr lang="en-US" sz="2800" dirty="0"/>
          </a:p>
          <a:p>
            <a:r>
              <a:rPr lang="en-US" sz="2800" i="1" dirty="0" smtClean="0">
                <a:ea typeface="Tahoma" panose="020B0604030504040204" pitchFamily="34" charset="0"/>
                <a:cs typeface="Tahoma" panose="020B0604030504040204" pitchFamily="34" charset="0"/>
              </a:rPr>
              <a:t> </a:t>
            </a:r>
            <a:endParaRPr lang="en-US" sz="2800" i="1" dirty="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2555" y="0"/>
            <a:ext cx="2628900" cy="1752600"/>
          </a:xfrm>
          <a:prstGeom prst="rect">
            <a:avLst/>
          </a:prstGeom>
        </p:spPr>
      </p:pic>
    </p:spTree>
    <p:extLst>
      <p:ext uri="{BB962C8B-B14F-4D97-AF65-F5344CB8AC3E}">
        <p14:creationId xmlns:p14="http://schemas.microsoft.com/office/powerpoint/2010/main" val="21362976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91741"/>
            <a:ext cx="7033061" cy="584775"/>
          </a:xfrm>
          <a:prstGeom prst="rect">
            <a:avLst/>
          </a:prstGeom>
        </p:spPr>
        <p:txBody>
          <a:bodyPr wrap="square">
            <a:spAutoFit/>
          </a:bodyPr>
          <a:lstStyle/>
          <a:p>
            <a:pPr algn="ctr"/>
            <a:r>
              <a:rPr lang="en-US" sz="2400" b="1" dirty="0" smtClean="0">
                <a:solidFill>
                  <a:schemeClr val="bg1"/>
                </a:solidFill>
                <a:latin typeface="+mj-lt"/>
                <a:ea typeface="Tahoma" panose="020B0604030504040204" pitchFamily="34" charset="0"/>
                <a:cs typeface="Tahoma" panose="020B0604030504040204" pitchFamily="34" charset="0"/>
              </a:rPr>
              <a:t>LIVING COVER FOR DRINKING WATER PROTECTION</a:t>
            </a:r>
            <a:endParaRPr lang="en-US" sz="1000" b="1" u="sng" dirty="0" smtClean="0">
              <a:latin typeface="+mj-lt"/>
              <a:ea typeface="Tahoma" panose="020B0604030504040204" pitchFamily="34" charset="0"/>
              <a:cs typeface="Tahoma" panose="020B0604030504040204" pitchFamily="34" charset="0"/>
            </a:endParaRPr>
          </a:p>
          <a:p>
            <a:endParaRPr lang="en-US" sz="800" dirty="0" smtClean="0">
              <a:latin typeface="+mj-lt"/>
              <a:ea typeface="Tahoma" panose="020B0604030504040204" pitchFamily="34" charset="0"/>
              <a:cs typeface="Tahoma" panose="020B0604030504040204" pitchFamily="34" charset="0"/>
            </a:endParaRPr>
          </a:p>
        </p:txBody>
      </p:sp>
      <p:sp>
        <p:nvSpPr>
          <p:cNvPr id="5" name="TextBox 4"/>
          <p:cNvSpPr txBox="1"/>
          <p:nvPr/>
        </p:nvSpPr>
        <p:spPr>
          <a:xfrm>
            <a:off x="7987005" y="6400800"/>
            <a:ext cx="1142999" cy="369332"/>
          </a:xfrm>
          <a:prstGeom prst="rect">
            <a:avLst/>
          </a:prstGeom>
          <a:noFill/>
        </p:spPr>
        <p:txBody>
          <a:bodyPr wrap="square" rtlCol="0">
            <a:spAutoFit/>
          </a:bodyPr>
          <a:lstStyle/>
          <a:p>
            <a:pPr algn="ctr"/>
            <a:r>
              <a:rPr lang="en-US" dirty="0" smtClean="0"/>
              <a:t>SLIDE 27</a:t>
            </a:r>
            <a:endParaRPr lang="en-US" dirty="0"/>
          </a:p>
        </p:txBody>
      </p:sp>
      <p:sp>
        <p:nvSpPr>
          <p:cNvPr id="9" name="Rectangle 8"/>
          <p:cNvSpPr/>
          <p:nvPr/>
        </p:nvSpPr>
        <p:spPr>
          <a:xfrm>
            <a:off x="1238813" y="2388757"/>
            <a:ext cx="6858000" cy="3108543"/>
          </a:xfrm>
          <a:prstGeom prst="rect">
            <a:avLst/>
          </a:prstGeom>
        </p:spPr>
        <p:txBody>
          <a:bodyPr wrap="square">
            <a:spAutoFit/>
          </a:bodyPr>
          <a:lstStyle/>
          <a:p>
            <a:r>
              <a:rPr lang="en-US" sz="2800" b="1" dirty="0" smtClean="0">
                <a:ea typeface="Tahoma" panose="020B0604030504040204" pitchFamily="34" charset="0"/>
                <a:cs typeface="Tahoma" panose="020B0604030504040204" pitchFamily="34" charset="0"/>
              </a:rPr>
              <a:t>Policy Statement: </a:t>
            </a:r>
            <a:r>
              <a:rPr lang="en-US" sz="2800" dirty="0" smtClean="0">
                <a:ea typeface="Tahoma" panose="020B0604030504040204" pitchFamily="34" charset="0"/>
                <a:cs typeface="Tahoma" panose="020B0604030504040204" pitchFamily="34" charset="0"/>
              </a:rPr>
              <a:t>The Clean Water Council recommends that the State require the establishment of living cover or equivalent practices in vulnerable areas as identified in wellhead and surface water intake protection plans to protect public and private drinking water sources.</a:t>
            </a:r>
            <a:endParaRPr lang="en-US" sz="2800" dirty="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3061" y="1"/>
            <a:ext cx="2127504" cy="1671306"/>
          </a:xfrm>
          <a:prstGeom prst="rect">
            <a:avLst/>
          </a:prstGeom>
        </p:spPr>
      </p:pic>
    </p:spTree>
    <p:extLst>
      <p:ext uri="{BB962C8B-B14F-4D97-AF65-F5344CB8AC3E}">
        <p14:creationId xmlns:p14="http://schemas.microsoft.com/office/powerpoint/2010/main" val="2939348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2067123"/>
            <a:ext cx="8077200" cy="4462760"/>
          </a:xfrm>
          <a:prstGeom prst="rect">
            <a:avLst/>
          </a:prstGeom>
          <a:noFill/>
        </p:spPr>
        <p:txBody>
          <a:bodyPr wrap="square" rtlCol="0">
            <a:spAutoFit/>
          </a:bodyPr>
          <a:lstStyle/>
          <a:p>
            <a:r>
              <a:rPr lang="en-US" sz="2400" dirty="0" smtClean="0">
                <a:solidFill>
                  <a:prstClr val="white"/>
                </a:solidFill>
                <a:latin typeface="Calibri"/>
              </a:rPr>
              <a:t>Minnesota voters approved the Legacy Amendment with a belief that an increase in funds could improve and protect Minnesota’s lakes, rivers, and groundwater supplies. </a:t>
            </a:r>
          </a:p>
          <a:p>
            <a:endParaRPr lang="en-US" sz="2400" dirty="0">
              <a:solidFill>
                <a:prstClr val="white"/>
              </a:solidFill>
              <a:latin typeface="Calibri"/>
            </a:endParaRPr>
          </a:p>
          <a:p>
            <a:r>
              <a:rPr lang="en-US" sz="2400" dirty="0" smtClean="0">
                <a:solidFill>
                  <a:prstClr val="white"/>
                </a:solidFill>
                <a:latin typeface="Calibri"/>
              </a:rPr>
              <a:t>The Council’s FY18-19 Budget and Policy </a:t>
            </a:r>
            <a:r>
              <a:rPr lang="en-US" sz="2400" dirty="0">
                <a:solidFill>
                  <a:prstClr val="white"/>
                </a:solidFill>
                <a:latin typeface="Calibri"/>
              </a:rPr>
              <a:t>R</a:t>
            </a:r>
            <a:r>
              <a:rPr lang="en-US" sz="2400" dirty="0" smtClean="0">
                <a:solidFill>
                  <a:prstClr val="white"/>
                </a:solidFill>
                <a:latin typeface="Calibri"/>
              </a:rPr>
              <a:t>ecommendations reflect our best ideas for the protection and restoration of Minnesota’s water resources. </a:t>
            </a:r>
          </a:p>
          <a:p>
            <a:endParaRPr lang="en-US" sz="2400" dirty="0">
              <a:solidFill>
                <a:prstClr val="white"/>
              </a:solidFill>
              <a:latin typeface="Calibri"/>
            </a:endParaRPr>
          </a:p>
          <a:p>
            <a:r>
              <a:rPr lang="en-US" sz="2400" dirty="0" smtClean="0">
                <a:solidFill>
                  <a:prstClr val="white"/>
                </a:solidFill>
                <a:latin typeface="Calibri"/>
              </a:rPr>
              <a:t>But we also acknowledge that the amount of </a:t>
            </a:r>
            <a:r>
              <a:rPr lang="en-US" sz="2400" u="sng" dirty="0" smtClean="0">
                <a:solidFill>
                  <a:prstClr val="white"/>
                </a:solidFill>
                <a:latin typeface="Calibri"/>
              </a:rPr>
              <a:t>Clean Water Fund dollars available will not meet all the needs</a:t>
            </a:r>
            <a:r>
              <a:rPr lang="en-US" sz="2400" dirty="0" smtClean="0">
                <a:solidFill>
                  <a:prstClr val="white"/>
                </a:solidFill>
                <a:latin typeface="Calibri"/>
              </a:rPr>
              <a:t> and expectations of citizens.</a:t>
            </a:r>
            <a:endParaRPr lang="en-US" sz="2400" dirty="0">
              <a:solidFill>
                <a:prstClr val="white"/>
              </a:solidFill>
              <a:latin typeface="Calibri"/>
            </a:endParaRPr>
          </a:p>
          <a:p>
            <a:endParaRPr lang="en-US" sz="2000" dirty="0">
              <a:solidFill>
                <a:prstClr val="white"/>
              </a:solidFill>
              <a:latin typeface="Calibri"/>
            </a:endParaRPr>
          </a:p>
        </p:txBody>
      </p:sp>
      <p:sp>
        <p:nvSpPr>
          <p:cNvPr id="9" name="Title 1"/>
          <p:cNvSpPr txBox="1">
            <a:spLocks/>
          </p:cNvSpPr>
          <p:nvPr/>
        </p:nvSpPr>
        <p:spPr>
          <a:xfrm>
            <a:off x="228600" y="127000"/>
            <a:ext cx="6324600" cy="787400"/>
          </a:xfrm>
          <a:prstGeom prst="rect">
            <a:avLst/>
          </a:prstGeom>
        </p:spPr>
        <p:txBody>
          <a:bodyPr vert="horz" anchor="b">
            <a:normAutofit fontScale="97500"/>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r>
              <a:rPr lang="en-US" sz="3600" b="1" dirty="0" smtClean="0">
                <a:solidFill>
                  <a:schemeClr val="bg1"/>
                </a:solidFill>
              </a:rPr>
              <a:t>CLOSING THOUGHTS</a:t>
            </a:r>
            <a:endParaRPr lang="en-US" sz="2400" b="1" dirty="0">
              <a:solidFill>
                <a:schemeClr val="bg1"/>
              </a:solidFill>
            </a:endParaRPr>
          </a:p>
        </p:txBody>
      </p:sp>
      <p:sp>
        <p:nvSpPr>
          <p:cNvPr id="10" name="TextBox 9"/>
          <p:cNvSpPr txBox="1"/>
          <p:nvPr/>
        </p:nvSpPr>
        <p:spPr>
          <a:xfrm>
            <a:off x="7966880" y="6345217"/>
            <a:ext cx="1142999" cy="369332"/>
          </a:xfrm>
          <a:prstGeom prst="rect">
            <a:avLst/>
          </a:prstGeom>
          <a:noFill/>
        </p:spPr>
        <p:txBody>
          <a:bodyPr wrap="square" rtlCol="0">
            <a:spAutoFit/>
          </a:bodyPr>
          <a:lstStyle/>
          <a:p>
            <a:pPr algn="ctr"/>
            <a:r>
              <a:rPr lang="en-US" dirty="0" smtClean="0"/>
              <a:t>SLIDE 28</a:t>
            </a: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600" y="1"/>
            <a:ext cx="2438400" cy="1828800"/>
          </a:xfrm>
          <a:prstGeom prst="rect">
            <a:avLst/>
          </a:prstGeom>
        </p:spPr>
      </p:pic>
    </p:spTree>
    <p:extLst>
      <p:ext uri="{BB962C8B-B14F-4D97-AF65-F5344CB8AC3E}">
        <p14:creationId xmlns:p14="http://schemas.microsoft.com/office/powerpoint/2010/main" val="16840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264" y="76200"/>
            <a:ext cx="8991600" cy="762000"/>
          </a:xfrm>
        </p:spPr>
        <p:txBody>
          <a:bodyPr>
            <a:normAutofit/>
          </a:bodyPr>
          <a:lstStyle/>
          <a:p>
            <a:pPr algn="ctr"/>
            <a:r>
              <a:rPr lang="en-US" b="1" dirty="0" smtClean="0">
                <a:solidFill>
                  <a:schemeClr val="bg1"/>
                </a:solidFill>
              </a:rPr>
              <a:t>Clean Water Council</a:t>
            </a:r>
            <a:endParaRPr lang="en-US" b="1" dirty="0">
              <a:solidFill>
                <a:schemeClr val="bg1"/>
              </a:solidFill>
            </a:endParaRPr>
          </a:p>
        </p:txBody>
      </p:sp>
      <p:sp>
        <p:nvSpPr>
          <p:cNvPr id="10" name="Subtitle 3"/>
          <p:cNvSpPr txBox="1">
            <a:spLocks/>
          </p:cNvSpPr>
          <p:nvPr/>
        </p:nvSpPr>
        <p:spPr>
          <a:xfrm>
            <a:off x="386192" y="4975832"/>
            <a:ext cx="8524009" cy="3378248"/>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lvl="1">
              <a:buClr>
                <a:schemeClr val="tx1"/>
              </a:buClr>
            </a:pPr>
            <a:r>
              <a:rPr lang="en-US" dirty="0" smtClean="0">
                <a:latin typeface="+mj-lt"/>
              </a:rPr>
              <a:t>For more information</a:t>
            </a:r>
          </a:p>
          <a:p>
            <a:pPr lvl="1">
              <a:buClr>
                <a:schemeClr val="tx1"/>
              </a:buClr>
            </a:pPr>
            <a:r>
              <a:rPr lang="en-US" b="1" u="sng" dirty="0" smtClean="0">
                <a:latin typeface="+mj-lt"/>
              </a:rPr>
              <a:t>www.pca.state.mn.us/cleanwatercouncil</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5003824"/>
            <a:ext cx="917194" cy="175260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1153" y="1233791"/>
            <a:ext cx="2779280" cy="1716298"/>
          </a:xfrm>
          <a:prstGeom prst="rect">
            <a:avLst/>
          </a:prstGeom>
        </p:spPr>
      </p:pic>
      <p:pic>
        <p:nvPicPr>
          <p:cNvPr id="13" name="Picture 11" descr="P8040079_people waving in MR.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66477" y="1219200"/>
            <a:ext cx="2363443" cy="2297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7" descr="X:\Agency_Files\Water\Metro\Barb Peichel\Images\0711 Fish and Schwanz\PB270118.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829919" y="1219200"/>
            <a:ext cx="2454690" cy="195945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867" r="16210" b="10657"/>
          <a:stretch/>
        </p:blipFill>
        <p:spPr bwMode="auto">
          <a:xfrm>
            <a:off x="841153" y="2950088"/>
            <a:ext cx="2625324" cy="1820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7966880" y="6345217"/>
            <a:ext cx="1142999" cy="369332"/>
          </a:xfrm>
          <a:prstGeom prst="rect">
            <a:avLst/>
          </a:prstGeom>
          <a:noFill/>
        </p:spPr>
        <p:txBody>
          <a:bodyPr wrap="square" rtlCol="0">
            <a:spAutoFit/>
          </a:bodyPr>
          <a:lstStyle/>
          <a:p>
            <a:pPr algn="ctr"/>
            <a:r>
              <a:rPr lang="en-US" dirty="0" smtClean="0"/>
              <a:t>SLIDE 29</a:t>
            </a:r>
            <a:endParaRPr lang="en-US" dirty="0"/>
          </a:p>
        </p:txBody>
      </p:sp>
      <p:pic>
        <p:nvPicPr>
          <p:cNvPr id="4" name="Picture 3"/>
          <p:cNvPicPr>
            <a:picLocks noChangeAspect="1"/>
          </p:cNvPicPr>
          <p:nvPr/>
        </p:nvPicPr>
        <p:blipFill rotWithShape="1">
          <a:blip r:embed="rId8" cstate="email">
            <a:extLst>
              <a:ext uri="{28A0092B-C50C-407E-A947-70E740481C1C}">
                <a14:useLocalDpi xmlns:a14="http://schemas.microsoft.com/office/drawing/2010/main"/>
              </a:ext>
            </a:extLst>
          </a:blip>
          <a:srcRect l="8103" r="878"/>
          <a:stretch/>
        </p:blipFill>
        <p:spPr>
          <a:xfrm>
            <a:off x="5829920" y="2929610"/>
            <a:ext cx="2454689" cy="1834307"/>
          </a:xfrm>
          <a:prstGeom prst="rect">
            <a:avLst/>
          </a:prstGeom>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66477" y="2950089"/>
            <a:ext cx="2363442" cy="1813828"/>
          </a:xfrm>
          <a:prstGeom prst="rect">
            <a:avLst/>
          </a:prstGeom>
        </p:spPr>
      </p:pic>
    </p:spTree>
    <p:extLst>
      <p:ext uri="{BB962C8B-B14F-4D97-AF65-F5344CB8AC3E}">
        <p14:creationId xmlns:p14="http://schemas.microsoft.com/office/powerpoint/2010/main" val="249523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7098"/>
            <a:ext cx="5105400" cy="762000"/>
          </a:xfrm>
        </p:spPr>
        <p:txBody>
          <a:bodyPr>
            <a:noAutofit/>
          </a:bodyPr>
          <a:lstStyle/>
          <a:p>
            <a:pPr algn="ctr"/>
            <a:r>
              <a:rPr lang="en-US" sz="2800" b="1" dirty="0" smtClean="0">
                <a:solidFill>
                  <a:schemeClr val="bg1"/>
                </a:solidFill>
              </a:rPr>
              <a:t>Clean Water Council </a:t>
            </a:r>
            <a:r>
              <a:rPr lang="en-US" sz="2800" dirty="0" smtClean="0">
                <a:solidFill>
                  <a:schemeClr val="bg1"/>
                </a:solidFill>
              </a:rPr>
              <a:t/>
            </a:r>
            <a:br>
              <a:rPr lang="en-US" sz="2800" dirty="0" smtClean="0">
                <a:solidFill>
                  <a:schemeClr val="bg1"/>
                </a:solidFill>
              </a:rPr>
            </a:br>
            <a:r>
              <a:rPr lang="en-US" sz="2400" dirty="0" smtClean="0">
                <a:solidFill>
                  <a:schemeClr val="bg1"/>
                </a:solidFill>
              </a:rPr>
              <a:t>(28 members)</a:t>
            </a:r>
            <a:endParaRPr lang="en-US" sz="2400" dirty="0">
              <a:solidFill>
                <a:schemeClr val="bg1"/>
              </a:solidFill>
            </a:endParaRPr>
          </a:p>
        </p:txBody>
      </p:sp>
      <p:sp>
        <p:nvSpPr>
          <p:cNvPr id="3" name="Subtitle 2"/>
          <p:cNvSpPr>
            <a:spLocks noGrp="1"/>
          </p:cNvSpPr>
          <p:nvPr>
            <p:ph type="subTitle" idx="1"/>
          </p:nvPr>
        </p:nvSpPr>
        <p:spPr>
          <a:xfrm>
            <a:off x="381000" y="1143000"/>
            <a:ext cx="4615069" cy="5257800"/>
          </a:xfrm>
        </p:spPr>
        <p:txBody>
          <a:bodyPr>
            <a:normAutofit/>
          </a:bodyPr>
          <a:lstStyle/>
          <a:p>
            <a:pPr algn="l"/>
            <a:r>
              <a:rPr lang="en-US" sz="1800" b="1" dirty="0" smtClean="0">
                <a:latin typeface="+mj-lt"/>
              </a:rPr>
              <a:t>Governor appoints 17 voting members representing:</a:t>
            </a:r>
          </a:p>
          <a:p>
            <a:pPr marL="285750" indent="-285750" algn="l">
              <a:buSzPct val="95000"/>
              <a:buFont typeface="Arial" panose="020B0604020202020204" pitchFamily="34" charset="0"/>
              <a:buChar char="•"/>
            </a:pPr>
            <a:r>
              <a:rPr lang="en-US" sz="1800" dirty="0" smtClean="0">
                <a:latin typeface="+mj-lt"/>
              </a:rPr>
              <a:t>Business </a:t>
            </a:r>
            <a:r>
              <a:rPr lang="en-US" sz="1800" dirty="0">
                <a:latin typeface="+mj-lt"/>
              </a:rPr>
              <a:t>Organizations </a:t>
            </a:r>
            <a:endParaRPr lang="en-US" sz="1800" dirty="0" smtClean="0">
              <a:latin typeface="+mj-lt"/>
            </a:endParaRPr>
          </a:p>
          <a:p>
            <a:pPr marL="285750" indent="-285750" algn="l">
              <a:buSzPct val="95000"/>
              <a:buFont typeface="Arial" panose="020B0604020202020204" pitchFamily="34" charset="0"/>
              <a:buChar char="•"/>
            </a:pPr>
            <a:r>
              <a:rPr lang="en-US" sz="1800" dirty="0" smtClean="0">
                <a:latin typeface="+mj-lt"/>
              </a:rPr>
              <a:t>City </a:t>
            </a:r>
            <a:r>
              <a:rPr lang="en-US" sz="1800" dirty="0">
                <a:latin typeface="+mj-lt"/>
              </a:rPr>
              <a:t>Governments </a:t>
            </a:r>
          </a:p>
          <a:p>
            <a:pPr marL="285750" indent="-285750" algn="l">
              <a:buSzPct val="95000"/>
              <a:buFont typeface="Arial" panose="020B0604020202020204" pitchFamily="34" charset="0"/>
              <a:buChar char="•"/>
            </a:pPr>
            <a:r>
              <a:rPr lang="en-US" sz="1800" dirty="0" smtClean="0">
                <a:latin typeface="+mj-lt"/>
              </a:rPr>
              <a:t>County </a:t>
            </a:r>
            <a:r>
              <a:rPr lang="en-US" sz="1800" dirty="0">
                <a:latin typeface="+mj-lt"/>
              </a:rPr>
              <a:t>Governments </a:t>
            </a:r>
          </a:p>
          <a:p>
            <a:pPr marL="285750" indent="-285750" algn="l">
              <a:buSzPct val="95000"/>
              <a:buFont typeface="Arial" panose="020B0604020202020204" pitchFamily="34" charset="0"/>
              <a:buChar char="•"/>
            </a:pPr>
            <a:r>
              <a:rPr lang="en-US" sz="1800" dirty="0" smtClean="0">
                <a:latin typeface="+mj-lt"/>
              </a:rPr>
              <a:t>Environmental Organizations</a:t>
            </a:r>
            <a:endParaRPr lang="en-US" sz="1800" dirty="0">
              <a:latin typeface="+mj-lt"/>
            </a:endParaRPr>
          </a:p>
          <a:p>
            <a:pPr marL="285750" indent="-285750" algn="l">
              <a:buSzPct val="95000"/>
              <a:buFont typeface="Arial" panose="020B0604020202020204" pitchFamily="34" charset="0"/>
              <a:buChar char="•"/>
            </a:pPr>
            <a:r>
              <a:rPr lang="en-US" sz="1800" dirty="0" smtClean="0">
                <a:latin typeface="+mj-lt"/>
              </a:rPr>
              <a:t>Lake and Stream Nonprofit Organizations </a:t>
            </a:r>
          </a:p>
          <a:p>
            <a:pPr marL="285750" indent="-285750" algn="l">
              <a:buSzPct val="95000"/>
              <a:buFont typeface="Arial" panose="020B0604020202020204" pitchFamily="34" charset="0"/>
              <a:buChar char="•"/>
            </a:pPr>
            <a:r>
              <a:rPr lang="en-US" sz="1800" dirty="0" smtClean="0">
                <a:latin typeface="+mj-lt"/>
              </a:rPr>
              <a:t>Soil </a:t>
            </a:r>
            <a:r>
              <a:rPr lang="en-US" sz="1800" dirty="0">
                <a:latin typeface="+mj-lt"/>
              </a:rPr>
              <a:t>and Water Conservation Districts </a:t>
            </a:r>
            <a:endParaRPr lang="en-US" sz="1800" dirty="0" smtClean="0">
              <a:latin typeface="+mj-lt"/>
            </a:endParaRPr>
          </a:p>
          <a:p>
            <a:pPr marL="285750" indent="-285750" algn="l">
              <a:buSzPct val="95000"/>
              <a:buFont typeface="Arial" panose="020B0604020202020204" pitchFamily="34" charset="0"/>
              <a:buChar char="•"/>
            </a:pPr>
            <a:r>
              <a:rPr lang="en-US" sz="1800" dirty="0" smtClean="0">
                <a:latin typeface="+mj-lt"/>
              </a:rPr>
              <a:t>Statewide </a:t>
            </a:r>
            <a:r>
              <a:rPr lang="en-US" sz="1800" dirty="0">
                <a:latin typeface="+mj-lt"/>
              </a:rPr>
              <a:t>Farm Organizations </a:t>
            </a:r>
            <a:endParaRPr lang="en-US" sz="1800" dirty="0" smtClean="0">
              <a:latin typeface="+mj-lt"/>
            </a:endParaRPr>
          </a:p>
          <a:p>
            <a:pPr marL="285750" indent="-285750" algn="l">
              <a:buSzPct val="95000"/>
              <a:buFont typeface="Arial" panose="020B0604020202020204" pitchFamily="34" charset="0"/>
              <a:buChar char="•"/>
            </a:pPr>
            <a:r>
              <a:rPr lang="en-US" sz="1800" dirty="0" smtClean="0">
                <a:latin typeface="+mj-lt"/>
              </a:rPr>
              <a:t>Statewide </a:t>
            </a:r>
            <a:r>
              <a:rPr lang="en-US" sz="1800" dirty="0">
                <a:latin typeface="+mj-lt"/>
              </a:rPr>
              <a:t>Fishing Organizations </a:t>
            </a:r>
            <a:endParaRPr lang="en-US" sz="1800" dirty="0" smtClean="0">
              <a:latin typeface="+mj-lt"/>
            </a:endParaRPr>
          </a:p>
          <a:p>
            <a:pPr marL="285750" indent="-285750" algn="l">
              <a:buSzPct val="95000"/>
              <a:buFont typeface="Arial" panose="020B0604020202020204" pitchFamily="34" charset="0"/>
              <a:buChar char="•"/>
            </a:pPr>
            <a:r>
              <a:rPr lang="en-US" sz="1800" dirty="0" smtClean="0">
                <a:latin typeface="+mj-lt"/>
              </a:rPr>
              <a:t>Statewide </a:t>
            </a:r>
            <a:r>
              <a:rPr lang="en-US" sz="1800" dirty="0">
                <a:latin typeface="+mj-lt"/>
              </a:rPr>
              <a:t>Hunting Organizations </a:t>
            </a:r>
            <a:endParaRPr lang="en-US" sz="1800" dirty="0" smtClean="0">
              <a:latin typeface="+mj-lt"/>
            </a:endParaRPr>
          </a:p>
          <a:p>
            <a:pPr marL="285750" indent="-285750" algn="l">
              <a:buSzPct val="95000"/>
              <a:buFont typeface="Arial" panose="020B0604020202020204" pitchFamily="34" charset="0"/>
              <a:buChar char="•"/>
            </a:pPr>
            <a:r>
              <a:rPr lang="en-US" sz="1800" dirty="0" smtClean="0">
                <a:latin typeface="+mj-lt"/>
              </a:rPr>
              <a:t>Township </a:t>
            </a:r>
            <a:r>
              <a:rPr lang="en-US" sz="1800" dirty="0">
                <a:latin typeface="+mj-lt"/>
              </a:rPr>
              <a:t>Officers </a:t>
            </a:r>
            <a:endParaRPr lang="en-US" sz="1800" dirty="0" smtClean="0">
              <a:latin typeface="+mj-lt"/>
            </a:endParaRPr>
          </a:p>
          <a:p>
            <a:pPr marL="285750" indent="-285750" algn="l">
              <a:buSzPct val="95000"/>
              <a:buFont typeface="Arial" panose="020B0604020202020204" pitchFamily="34" charset="0"/>
              <a:buChar char="•"/>
            </a:pPr>
            <a:r>
              <a:rPr lang="en-US" sz="1800" dirty="0" smtClean="0">
                <a:latin typeface="+mj-lt"/>
              </a:rPr>
              <a:t>Tribal </a:t>
            </a:r>
            <a:r>
              <a:rPr lang="en-US" sz="1800" dirty="0">
                <a:latin typeface="+mj-lt"/>
              </a:rPr>
              <a:t>Governments </a:t>
            </a:r>
            <a:endParaRPr lang="en-US" sz="1800" dirty="0" smtClean="0">
              <a:latin typeface="+mj-lt"/>
            </a:endParaRPr>
          </a:p>
          <a:p>
            <a:pPr marL="285750" indent="-285750" algn="l">
              <a:buSzPct val="95000"/>
              <a:buFont typeface="Arial" panose="020B0604020202020204" pitchFamily="34" charset="0"/>
              <a:buChar char="•"/>
            </a:pPr>
            <a:r>
              <a:rPr lang="en-US" sz="1800" dirty="0" smtClean="0">
                <a:latin typeface="+mj-lt"/>
              </a:rPr>
              <a:t>Watershed Districts</a:t>
            </a:r>
            <a:endParaRPr lang="en-US" sz="1800" dirty="0"/>
          </a:p>
        </p:txBody>
      </p:sp>
      <p:sp>
        <p:nvSpPr>
          <p:cNvPr id="6" name="Subtitle 2"/>
          <p:cNvSpPr txBox="1">
            <a:spLocks/>
          </p:cNvSpPr>
          <p:nvPr/>
        </p:nvSpPr>
        <p:spPr>
          <a:xfrm>
            <a:off x="5181600" y="1981200"/>
            <a:ext cx="4162839" cy="4941995"/>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n-US" sz="1800" b="1" dirty="0"/>
              <a:t>Legislature appoints 4 non-voting members:</a:t>
            </a:r>
          </a:p>
          <a:p>
            <a:pPr marL="285750" indent="-285750" algn="l">
              <a:buFont typeface="Arial" panose="020B0604020202020204" pitchFamily="34" charset="0"/>
              <a:buChar char="•"/>
            </a:pPr>
            <a:r>
              <a:rPr lang="en-US" sz="1800" dirty="0"/>
              <a:t>MN Senate (majority and minority)</a:t>
            </a:r>
          </a:p>
          <a:p>
            <a:pPr marL="285750" indent="-285750" algn="l">
              <a:buClr>
                <a:schemeClr val="accent2"/>
              </a:buClr>
              <a:buFont typeface="Arial" panose="020B0604020202020204" pitchFamily="34" charset="0"/>
              <a:buChar char="•"/>
            </a:pPr>
            <a:r>
              <a:rPr lang="en-US" sz="1800" dirty="0"/>
              <a:t>MN House of Representatives (majority and minority)</a:t>
            </a:r>
          </a:p>
          <a:p>
            <a:pPr algn="l"/>
            <a:endParaRPr lang="en-US" sz="900" b="1" dirty="0" smtClean="0">
              <a:latin typeface="+mj-lt"/>
            </a:endParaRPr>
          </a:p>
          <a:p>
            <a:pPr algn="l"/>
            <a:r>
              <a:rPr lang="en-US" sz="1800" b="1" dirty="0" smtClean="0">
                <a:latin typeface="+mj-lt"/>
              </a:rPr>
              <a:t>Entity heads appoint 7 non-voting members: </a:t>
            </a:r>
          </a:p>
          <a:p>
            <a:pPr marL="285750" indent="-285750" algn="l">
              <a:buFont typeface="Arial" panose="020B0604020202020204" pitchFamily="34" charset="0"/>
              <a:buChar char="•"/>
            </a:pPr>
            <a:r>
              <a:rPr lang="en-US" sz="1800" dirty="0" smtClean="0">
                <a:latin typeface="+mj-lt"/>
              </a:rPr>
              <a:t>Board of Water and Soil Resources</a:t>
            </a:r>
          </a:p>
          <a:p>
            <a:pPr marL="285750" indent="-285750" algn="l">
              <a:buFont typeface="Arial" panose="020B0604020202020204" pitchFamily="34" charset="0"/>
              <a:buChar char="•"/>
            </a:pPr>
            <a:r>
              <a:rPr lang="en-US" sz="1800" dirty="0" smtClean="0">
                <a:latin typeface="+mj-lt"/>
              </a:rPr>
              <a:t>Department of Natural Resources</a:t>
            </a:r>
          </a:p>
          <a:p>
            <a:pPr marL="285750" indent="-285750" algn="l">
              <a:buFont typeface="Arial" panose="020B0604020202020204" pitchFamily="34" charset="0"/>
              <a:buChar char="•"/>
            </a:pPr>
            <a:r>
              <a:rPr lang="en-US" sz="1800" dirty="0"/>
              <a:t>Metropolitan Council</a:t>
            </a:r>
            <a:endParaRPr lang="en-US" sz="1800" dirty="0" smtClean="0">
              <a:latin typeface="+mj-lt"/>
            </a:endParaRPr>
          </a:p>
          <a:p>
            <a:pPr marL="285750" indent="-285750" algn="l">
              <a:buFont typeface="Arial" panose="020B0604020202020204" pitchFamily="34" charset="0"/>
              <a:buChar char="•"/>
            </a:pPr>
            <a:r>
              <a:rPr lang="en-US" sz="1800" dirty="0" smtClean="0">
                <a:latin typeface="+mj-lt"/>
              </a:rPr>
              <a:t>MN Department of Agriculture</a:t>
            </a:r>
          </a:p>
          <a:p>
            <a:pPr marL="285750" indent="-285750" algn="l">
              <a:buFont typeface="Arial" panose="020B0604020202020204" pitchFamily="34" charset="0"/>
              <a:buChar char="•"/>
            </a:pPr>
            <a:r>
              <a:rPr lang="en-US" sz="1800" dirty="0" smtClean="0">
                <a:latin typeface="+mj-lt"/>
              </a:rPr>
              <a:t>MN Department of Health</a:t>
            </a:r>
          </a:p>
          <a:p>
            <a:pPr marL="285750" indent="-285750" algn="l">
              <a:buFont typeface="Arial" panose="020B0604020202020204" pitchFamily="34" charset="0"/>
              <a:buChar char="•"/>
            </a:pPr>
            <a:r>
              <a:rPr lang="en-US" sz="1800" dirty="0" smtClean="0">
                <a:latin typeface="+mj-lt"/>
              </a:rPr>
              <a:t>MN Pollution Control Agency</a:t>
            </a:r>
          </a:p>
          <a:p>
            <a:pPr marL="285750" indent="-285750" algn="l">
              <a:buFont typeface="Arial" panose="020B0604020202020204" pitchFamily="34" charset="0"/>
              <a:buChar char="•"/>
            </a:pPr>
            <a:r>
              <a:rPr lang="en-US" sz="1800" dirty="0" smtClean="0"/>
              <a:t>University of Minnesota</a:t>
            </a:r>
            <a:endParaRPr lang="en-US" sz="1800" dirty="0"/>
          </a:p>
          <a:p>
            <a:pPr algn="l"/>
            <a:endParaRPr lang="en-US" sz="1800" dirty="0" smtClean="0">
              <a:latin typeface="+mj-lt"/>
            </a:endParaRPr>
          </a:p>
        </p:txBody>
      </p:sp>
      <p:sp>
        <p:nvSpPr>
          <p:cNvPr id="4" name="TextBox 3"/>
          <p:cNvSpPr txBox="1"/>
          <p:nvPr/>
        </p:nvSpPr>
        <p:spPr>
          <a:xfrm>
            <a:off x="8001001" y="6488668"/>
            <a:ext cx="1142999" cy="369332"/>
          </a:xfrm>
          <a:prstGeom prst="rect">
            <a:avLst/>
          </a:prstGeom>
          <a:noFill/>
        </p:spPr>
        <p:txBody>
          <a:bodyPr wrap="square" rtlCol="0">
            <a:spAutoFit/>
          </a:bodyPr>
          <a:lstStyle/>
          <a:p>
            <a:pPr algn="ctr"/>
            <a:r>
              <a:rPr lang="en-US" dirty="0" smtClean="0"/>
              <a:t>SLIDE 3</a:t>
            </a: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137037"/>
            <a:ext cx="3605419" cy="1778968"/>
          </a:xfrm>
          <a:prstGeom prst="rect">
            <a:avLst/>
          </a:prstGeom>
        </p:spPr>
      </p:pic>
    </p:spTree>
    <p:extLst>
      <p:ext uri="{BB962C8B-B14F-4D97-AF65-F5344CB8AC3E}">
        <p14:creationId xmlns:p14="http://schemas.microsoft.com/office/powerpoint/2010/main" val="2396439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187" y="152400"/>
            <a:ext cx="8991600" cy="609600"/>
          </a:xfrm>
        </p:spPr>
        <p:txBody>
          <a:bodyPr>
            <a:noAutofit/>
          </a:bodyPr>
          <a:lstStyle/>
          <a:p>
            <a:pPr algn="ctr"/>
            <a:r>
              <a:rPr lang="en-US" sz="3200" b="1" dirty="0" smtClean="0">
                <a:solidFill>
                  <a:schemeClr val="bg1"/>
                </a:solidFill>
              </a:rPr>
              <a:t>Council comparison</a:t>
            </a:r>
            <a:endParaRPr lang="en-US" sz="3200" b="1" dirty="0">
              <a:solidFill>
                <a:schemeClr val="bg1"/>
              </a:solidFill>
            </a:endParaRPr>
          </a:p>
        </p:txBody>
      </p:sp>
      <p:sp>
        <p:nvSpPr>
          <p:cNvPr id="6" name="TextBox 5"/>
          <p:cNvSpPr txBox="1"/>
          <p:nvPr/>
        </p:nvSpPr>
        <p:spPr>
          <a:xfrm>
            <a:off x="8001001" y="6488668"/>
            <a:ext cx="1142999" cy="369332"/>
          </a:xfrm>
          <a:prstGeom prst="rect">
            <a:avLst/>
          </a:prstGeom>
          <a:noFill/>
        </p:spPr>
        <p:txBody>
          <a:bodyPr wrap="square" rtlCol="0">
            <a:spAutoFit/>
          </a:bodyPr>
          <a:lstStyle/>
          <a:p>
            <a:pPr algn="ctr"/>
            <a:r>
              <a:rPr lang="en-US" dirty="0" smtClean="0"/>
              <a:t>SLIDE </a:t>
            </a:r>
            <a:r>
              <a:rPr lang="en-US" dirty="0"/>
              <a:t>4</a:t>
            </a:r>
          </a:p>
        </p:txBody>
      </p:sp>
      <p:graphicFrame>
        <p:nvGraphicFramePr>
          <p:cNvPr id="5" name="Table 4"/>
          <p:cNvGraphicFramePr>
            <a:graphicFrameLocks noGrp="1"/>
          </p:cNvGraphicFramePr>
          <p:nvPr>
            <p:extLst>
              <p:ext uri="{D42A27DB-BD31-4B8C-83A1-F6EECF244321}">
                <p14:modId xmlns:p14="http://schemas.microsoft.com/office/powerpoint/2010/main" val="4127445710"/>
              </p:ext>
            </p:extLst>
          </p:nvPr>
        </p:nvGraphicFramePr>
        <p:xfrm>
          <a:off x="1066800" y="1219200"/>
          <a:ext cx="7239000" cy="5151120"/>
        </p:xfrm>
        <a:graphic>
          <a:graphicData uri="http://schemas.openxmlformats.org/drawingml/2006/table">
            <a:tbl>
              <a:tblPr firstRow="1" bandRow="1">
                <a:tableStyleId>{5C22544A-7EE6-4342-B048-85BDC9FD1C3A}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916697">
                <a:tc>
                  <a:txBody>
                    <a:bodyPr/>
                    <a:lstStyle/>
                    <a:p>
                      <a:r>
                        <a:rPr lang="en-US" sz="2400" dirty="0" smtClean="0"/>
                        <a:t>Clean Water Council</a:t>
                      </a:r>
                      <a:endParaRPr lang="en-US" sz="2400" dirty="0"/>
                    </a:p>
                  </a:txBody>
                  <a:tcPr/>
                </a:tc>
                <a:tc>
                  <a:txBody>
                    <a:bodyPr/>
                    <a:lstStyle/>
                    <a:p>
                      <a:r>
                        <a:rPr lang="en-US" sz="2400" dirty="0" smtClean="0"/>
                        <a:t>Lessard-Sams Outdoor Heritage Council</a:t>
                      </a:r>
                      <a:endParaRPr lang="en-US" sz="2400" dirty="0"/>
                    </a:p>
                  </a:txBody>
                  <a:tcPr/>
                </a:tc>
                <a:extLst>
                  <a:ext uri="{0D108BD9-81ED-4DB2-BD59-A6C34878D82A}">
                    <a16:rowId xmlns:a16="http://schemas.microsoft.com/office/drawing/2014/main" val="10000"/>
                  </a:ext>
                </a:extLst>
              </a:tr>
              <a:tr h="988303">
                <a:tc>
                  <a:txBody>
                    <a:bodyPr/>
                    <a:lstStyle/>
                    <a:p>
                      <a:r>
                        <a:rPr lang="en-US" sz="2400" dirty="0" smtClean="0"/>
                        <a:t>28</a:t>
                      </a:r>
                      <a:r>
                        <a:rPr lang="en-US" sz="2400" baseline="0" dirty="0" smtClean="0"/>
                        <a:t> members - mix of voting and non-voting</a:t>
                      </a:r>
                      <a:endParaRPr lang="en-US" sz="2400" dirty="0"/>
                    </a:p>
                  </a:txBody>
                  <a:tcPr/>
                </a:tc>
                <a:tc>
                  <a:txBody>
                    <a:bodyPr/>
                    <a:lstStyle/>
                    <a:p>
                      <a:r>
                        <a:rPr lang="en-US" sz="2400" dirty="0" smtClean="0"/>
                        <a:t>12 members - all voting</a:t>
                      </a:r>
                      <a:endParaRPr lang="en-US" sz="2400" dirty="0"/>
                    </a:p>
                  </a:txBody>
                  <a:tcPr/>
                </a:tc>
                <a:extLst>
                  <a:ext uri="{0D108BD9-81ED-4DB2-BD59-A6C34878D82A}">
                    <a16:rowId xmlns:a16="http://schemas.microsoft.com/office/drawing/2014/main" val="10001"/>
                  </a:ext>
                </a:extLst>
              </a:tr>
              <a:tr h="609600">
                <a:tc>
                  <a:txBody>
                    <a:bodyPr/>
                    <a:lstStyle/>
                    <a:p>
                      <a:r>
                        <a:rPr lang="en-US" sz="2400" dirty="0" smtClean="0"/>
                        <a:t>Biennial</a:t>
                      </a:r>
                      <a:r>
                        <a:rPr lang="en-US" sz="2400" baseline="0" dirty="0" smtClean="0"/>
                        <a:t> Recommendations</a:t>
                      </a:r>
                      <a:endParaRPr lang="en-US" sz="2400" dirty="0"/>
                    </a:p>
                  </a:txBody>
                  <a:tcPr/>
                </a:tc>
                <a:tc>
                  <a:txBody>
                    <a:bodyPr/>
                    <a:lstStyle/>
                    <a:p>
                      <a:r>
                        <a:rPr lang="en-US" sz="2400" dirty="0" smtClean="0"/>
                        <a:t>Annual Recommendations</a:t>
                      </a:r>
                      <a:endParaRPr lang="en-US" sz="2400" dirty="0"/>
                    </a:p>
                  </a:txBody>
                  <a:tcPr/>
                </a:tc>
                <a:extLst>
                  <a:ext uri="{0D108BD9-81ED-4DB2-BD59-A6C34878D82A}">
                    <a16:rowId xmlns:a16="http://schemas.microsoft.com/office/drawing/2014/main" val="10002"/>
                  </a:ext>
                </a:extLst>
              </a:tr>
              <a:tr h="531103">
                <a:tc>
                  <a:txBody>
                    <a:bodyPr/>
                    <a:lstStyle/>
                    <a:p>
                      <a:r>
                        <a:rPr lang="en-US" sz="2400" dirty="0" smtClean="0"/>
                        <a:t>Programs (~60)</a:t>
                      </a:r>
                      <a:endParaRPr lang="en-US" sz="2400" dirty="0"/>
                    </a:p>
                  </a:txBody>
                  <a:tcPr/>
                </a:tc>
                <a:tc>
                  <a:txBody>
                    <a:bodyPr/>
                    <a:lstStyle/>
                    <a:p>
                      <a:r>
                        <a:rPr lang="en-US" sz="2400" dirty="0" smtClean="0"/>
                        <a:t>Programs/Projects</a:t>
                      </a:r>
                      <a:r>
                        <a:rPr lang="en-US" sz="2400" baseline="0" dirty="0" smtClean="0"/>
                        <a:t> (~40)</a:t>
                      </a:r>
                      <a:endParaRPr lang="en-US" sz="2400" dirty="0"/>
                    </a:p>
                  </a:txBody>
                  <a:tcPr/>
                </a:tc>
                <a:extLst>
                  <a:ext uri="{0D108BD9-81ED-4DB2-BD59-A6C34878D82A}">
                    <a16:rowId xmlns:a16="http://schemas.microsoft.com/office/drawing/2014/main" val="10003"/>
                  </a:ext>
                </a:extLst>
              </a:tr>
              <a:tr h="916697">
                <a:tc>
                  <a:txBody>
                    <a:bodyPr/>
                    <a:lstStyle/>
                    <a:p>
                      <a:r>
                        <a:rPr lang="en-US" sz="2400" dirty="0" smtClean="0"/>
                        <a:t>Receives informal program ideas from agencies and stakeholder groups</a:t>
                      </a:r>
                      <a:r>
                        <a:rPr lang="en-US" sz="2400" baseline="0" dirty="0" smtClean="0"/>
                        <a:t> </a:t>
                      </a:r>
                      <a:endParaRPr lang="en-US" sz="2400" dirty="0"/>
                    </a:p>
                  </a:txBody>
                  <a:tcPr/>
                </a:tc>
                <a:tc>
                  <a:txBody>
                    <a:bodyPr/>
                    <a:lstStyle/>
                    <a:p>
                      <a:r>
                        <a:rPr lang="en-US" sz="2400" dirty="0" smtClean="0"/>
                        <a:t>Issues a formal “call for funding request”</a:t>
                      </a:r>
                      <a:endParaRPr lang="en-US" sz="2400" dirty="0"/>
                    </a:p>
                  </a:txBody>
                  <a:tcPr/>
                </a:tc>
                <a:extLst>
                  <a:ext uri="{0D108BD9-81ED-4DB2-BD59-A6C34878D82A}">
                    <a16:rowId xmlns:a16="http://schemas.microsoft.com/office/drawing/2014/main" val="10004"/>
                  </a:ext>
                </a:extLst>
              </a:tr>
              <a:tr h="916697">
                <a:tc>
                  <a:txBody>
                    <a:bodyPr/>
                    <a:lstStyle/>
                    <a:p>
                      <a:r>
                        <a:rPr lang="en-US" sz="2400" dirty="0" smtClean="0"/>
                        <a:t>MPCA Staff - 1.65</a:t>
                      </a:r>
                      <a:endParaRPr lang="en-US" sz="2400" dirty="0"/>
                    </a:p>
                  </a:txBody>
                  <a:tcPr/>
                </a:tc>
                <a:tc>
                  <a:txBody>
                    <a:bodyPr/>
                    <a:lstStyle/>
                    <a:p>
                      <a:r>
                        <a:rPr lang="en-US" sz="2400" dirty="0" smtClean="0"/>
                        <a:t>Legislative staff</a:t>
                      </a:r>
                      <a:r>
                        <a:rPr lang="en-US" sz="2400" baseline="0" dirty="0" smtClean="0"/>
                        <a:t> - 4</a:t>
                      </a:r>
                      <a:endParaRPr lang="en-US" sz="2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61386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152400" y="381000"/>
            <a:ext cx="9601200" cy="881089"/>
          </a:xfrm>
        </p:spPr>
        <p:txBody>
          <a:bodyPr>
            <a:noAutofit/>
          </a:bodyPr>
          <a:lstStyle/>
          <a:p>
            <a:pPr algn="ctr"/>
            <a:r>
              <a:rPr lang="en-US" sz="2400" b="1" dirty="0" smtClean="0">
                <a:solidFill>
                  <a:schemeClr val="bg1"/>
                </a:solidFill>
              </a:rPr>
              <a:t>Clean Water and Outdoor Heritage </a:t>
            </a:r>
            <a:br>
              <a:rPr lang="en-US" sz="2400" b="1" dirty="0" smtClean="0">
                <a:solidFill>
                  <a:schemeClr val="bg1"/>
                </a:solidFill>
              </a:rPr>
            </a:br>
            <a:r>
              <a:rPr lang="en-US" sz="2400" b="1" dirty="0" smtClean="0">
                <a:solidFill>
                  <a:schemeClr val="bg1"/>
                </a:solidFill>
              </a:rPr>
              <a:t>Legacy FUNDS WORKING TOGETHER</a:t>
            </a:r>
            <a:br>
              <a:rPr lang="en-US" sz="2400" b="1" dirty="0" smtClean="0">
                <a:solidFill>
                  <a:schemeClr val="bg1"/>
                </a:solidFill>
              </a:rPr>
            </a:br>
            <a:endParaRPr lang="en-US" sz="2400" b="1" dirty="0">
              <a:solidFill>
                <a:schemeClr val="bg1"/>
              </a:solidFill>
            </a:endParaRPr>
          </a:p>
        </p:txBody>
      </p:sp>
      <p:sp>
        <p:nvSpPr>
          <p:cNvPr id="5" name="TextBox 4"/>
          <p:cNvSpPr txBox="1"/>
          <p:nvPr/>
        </p:nvSpPr>
        <p:spPr>
          <a:xfrm>
            <a:off x="8001001" y="6488668"/>
            <a:ext cx="1142999" cy="369332"/>
          </a:xfrm>
          <a:prstGeom prst="rect">
            <a:avLst/>
          </a:prstGeom>
          <a:noFill/>
        </p:spPr>
        <p:txBody>
          <a:bodyPr wrap="square" rtlCol="0">
            <a:spAutoFit/>
          </a:bodyPr>
          <a:lstStyle/>
          <a:p>
            <a:pPr algn="ctr"/>
            <a:r>
              <a:rPr lang="en-US" dirty="0" smtClean="0"/>
              <a:t>SLIDE 5</a:t>
            </a: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7800" y="1195172"/>
            <a:ext cx="3314700" cy="2367643"/>
          </a:xfrm>
          <a:prstGeom prst="rect">
            <a:avLst/>
          </a:prstGeom>
        </p:spPr>
      </p:pic>
      <p:sp>
        <p:nvSpPr>
          <p:cNvPr id="8" name="Rectangle 7"/>
          <p:cNvSpPr/>
          <p:nvPr/>
        </p:nvSpPr>
        <p:spPr>
          <a:xfrm>
            <a:off x="4953000" y="3569376"/>
            <a:ext cx="3555525" cy="461665"/>
          </a:xfrm>
          <a:prstGeom prst="rect">
            <a:avLst/>
          </a:prstGeom>
        </p:spPr>
        <p:txBody>
          <a:bodyPr wrap="none">
            <a:spAutoFit/>
          </a:bodyPr>
          <a:lstStyle/>
          <a:p>
            <a:pPr lvl="1">
              <a:buClr>
                <a:schemeClr val="tx1"/>
              </a:buClr>
            </a:pPr>
            <a:r>
              <a:rPr lang="en-US" sz="2400" dirty="0"/>
              <a:t>Conservation Easements</a:t>
            </a:r>
          </a:p>
        </p:txBody>
      </p:sp>
      <p:sp>
        <p:nvSpPr>
          <p:cNvPr id="9" name="Rectangle 8"/>
          <p:cNvSpPr/>
          <p:nvPr/>
        </p:nvSpPr>
        <p:spPr>
          <a:xfrm>
            <a:off x="-152400" y="3569376"/>
            <a:ext cx="4572000" cy="461665"/>
          </a:xfrm>
          <a:prstGeom prst="rect">
            <a:avLst/>
          </a:prstGeom>
        </p:spPr>
        <p:txBody>
          <a:bodyPr>
            <a:spAutoFit/>
          </a:bodyPr>
          <a:lstStyle/>
          <a:p>
            <a:pPr lvl="1">
              <a:buClr>
                <a:schemeClr val="tx1"/>
              </a:buClr>
            </a:pPr>
            <a:r>
              <a:rPr lang="en-US" sz="2400" dirty="0"/>
              <a:t>St. Louis River Area of Concern</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69588" y="4150904"/>
            <a:ext cx="3178548" cy="2074789"/>
          </a:xfrm>
          <a:prstGeom prst="rect">
            <a:avLst/>
          </a:prstGeom>
        </p:spPr>
      </p:pic>
      <p:sp>
        <p:nvSpPr>
          <p:cNvPr id="11" name="Rectangle 10"/>
          <p:cNvSpPr/>
          <p:nvPr/>
        </p:nvSpPr>
        <p:spPr>
          <a:xfrm>
            <a:off x="2063969" y="6257835"/>
            <a:ext cx="4711262" cy="461665"/>
          </a:xfrm>
          <a:prstGeom prst="rect">
            <a:avLst/>
          </a:prstGeom>
        </p:spPr>
        <p:txBody>
          <a:bodyPr wrap="square">
            <a:spAutoFit/>
          </a:bodyPr>
          <a:lstStyle/>
          <a:p>
            <a:pPr lvl="1" algn="ctr">
              <a:buClr>
                <a:schemeClr val="tx1"/>
              </a:buClr>
            </a:pPr>
            <a:r>
              <a:rPr lang="en-US" sz="2400" dirty="0" smtClean="0"/>
              <a:t>Grand Marais Creek Restoration</a:t>
            </a:r>
            <a:endParaRPr lang="en-US" sz="2400" dirty="0"/>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400" y="4677110"/>
            <a:ext cx="932097" cy="1781077"/>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r="9754" b="16326"/>
          <a:stretch/>
        </p:blipFill>
        <p:spPr>
          <a:xfrm>
            <a:off x="533400" y="1220588"/>
            <a:ext cx="3427949" cy="2383728"/>
          </a:xfrm>
          <a:prstGeom prst="rect">
            <a:avLst/>
          </a:prstGeom>
        </p:spPr>
      </p:pic>
    </p:spTree>
    <p:extLst>
      <p:ext uri="{BB962C8B-B14F-4D97-AF65-F5344CB8AC3E}">
        <p14:creationId xmlns:p14="http://schemas.microsoft.com/office/powerpoint/2010/main" val="1076124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3"/>
          <p:cNvSpPr>
            <a:spLocks noGrp="1"/>
          </p:cNvSpPr>
          <p:nvPr>
            <p:ph type="subTitle" idx="1"/>
          </p:nvPr>
        </p:nvSpPr>
        <p:spPr>
          <a:xfrm>
            <a:off x="153714" y="1967327"/>
            <a:ext cx="8382000" cy="4724400"/>
          </a:xfrm>
        </p:spPr>
        <p:txBody>
          <a:bodyPr>
            <a:normAutofit/>
          </a:bodyPr>
          <a:lstStyle/>
          <a:p>
            <a:pPr algn="l">
              <a:buClr>
                <a:schemeClr val="tx1"/>
              </a:buClr>
            </a:pPr>
            <a:r>
              <a:rPr lang="en-US" sz="2800" b="1" dirty="0" smtClean="0">
                <a:solidFill>
                  <a:srgbClr val="FFFF99"/>
                </a:solidFill>
                <a:latin typeface="+mj-lt"/>
              </a:rPr>
              <a:t>MN </a:t>
            </a:r>
            <a:r>
              <a:rPr lang="en-US" sz="2800" b="1" dirty="0">
                <a:solidFill>
                  <a:srgbClr val="FFFF99"/>
                </a:solidFill>
                <a:latin typeface="+mj-lt"/>
              </a:rPr>
              <a:t>Constitution Article XI, Sec. 15 </a:t>
            </a:r>
            <a:endParaRPr lang="en-US" sz="2800" b="1" dirty="0" smtClean="0">
              <a:solidFill>
                <a:srgbClr val="FFFF99"/>
              </a:solidFill>
              <a:latin typeface="+mj-lt"/>
            </a:endParaRPr>
          </a:p>
          <a:p>
            <a:pPr algn="l">
              <a:buClr>
                <a:schemeClr val="tx1"/>
              </a:buClr>
            </a:pPr>
            <a:r>
              <a:rPr lang="en-US" sz="2800" b="1" dirty="0" smtClean="0">
                <a:solidFill>
                  <a:srgbClr val="FFFF99"/>
                </a:solidFill>
                <a:latin typeface="+mj-lt"/>
              </a:rPr>
              <a:t>(</a:t>
            </a:r>
            <a:r>
              <a:rPr lang="en-US" sz="2800" b="1" dirty="0">
                <a:solidFill>
                  <a:srgbClr val="FFFF99"/>
                </a:solidFill>
                <a:latin typeface="+mj-lt"/>
              </a:rPr>
              <a:t>2008 Legacy Amendment</a:t>
            </a:r>
            <a:r>
              <a:rPr lang="en-US" sz="2800" b="1" dirty="0" smtClean="0">
                <a:solidFill>
                  <a:srgbClr val="FFFF99"/>
                </a:solidFill>
                <a:latin typeface="+mj-lt"/>
              </a:rPr>
              <a:t>)</a:t>
            </a:r>
          </a:p>
          <a:p>
            <a:pPr algn="l">
              <a:buClr>
                <a:schemeClr val="tx1"/>
              </a:buClr>
            </a:pPr>
            <a:endParaRPr lang="en-US" sz="2800" b="1" dirty="0">
              <a:solidFill>
                <a:srgbClr val="FFFF99"/>
              </a:solidFill>
              <a:latin typeface="+mj-lt"/>
            </a:endParaRPr>
          </a:p>
          <a:p>
            <a:pPr algn="l">
              <a:buClr>
                <a:schemeClr val="tx1"/>
              </a:buClr>
            </a:pPr>
            <a:r>
              <a:rPr lang="en-US" sz="2800" i="1" dirty="0" smtClean="0">
                <a:latin typeface="+mj-lt"/>
              </a:rPr>
              <a:t>The </a:t>
            </a:r>
            <a:r>
              <a:rPr lang="en-US" sz="2800" b="1" i="1" dirty="0" smtClean="0">
                <a:latin typeface="+mj-lt"/>
              </a:rPr>
              <a:t>Clean Water Fund </a:t>
            </a:r>
            <a:r>
              <a:rPr lang="en-US" sz="2800" i="1" dirty="0" smtClean="0">
                <a:latin typeface="+mj-lt"/>
              </a:rPr>
              <a:t>may be spent only to:</a:t>
            </a:r>
          </a:p>
          <a:p>
            <a:pPr marL="914400" lvl="1" indent="-457200" algn="l">
              <a:buClr>
                <a:schemeClr val="tx1"/>
              </a:buClr>
              <a:buFont typeface="Arial"/>
              <a:buChar char="•"/>
            </a:pPr>
            <a:r>
              <a:rPr lang="en-US" sz="2800" i="1" dirty="0" smtClean="0">
                <a:latin typeface="+mj-lt"/>
              </a:rPr>
              <a:t>protect, enhance, and restore water quality in lakes, rivers, and streams,</a:t>
            </a:r>
          </a:p>
          <a:p>
            <a:pPr marL="914400" lvl="1" indent="-457200" algn="l">
              <a:buClr>
                <a:schemeClr val="tx1"/>
              </a:buClr>
              <a:buFont typeface="Arial"/>
              <a:buChar char="•"/>
            </a:pPr>
            <a:r>
              <a:rPr lang="en-US" sz="2800" i="1" dirty="0" smtClean="0">
                <a:latin typeface="+mj-lt"/>
              </a:rPr>
              <a:t>protect groundwater from degradation, and </a:t>
            </a:r>
            <a:endParaRPr lang="en-US" sz="2800" i="1" dirty="0">
              <a:latin typeface="+mj-lt"/>
            </a:endParaRPr>
          </a:p>
          <a:p>
            <a:pPr marL="914400" lvl="1" indent="-457200" algn="l">
              <a:buClr>
                <a:schemeClr val="tx1"/>
              </a:buClr>
              <a:buFont typeface="Arial"/>
              <a:buChar char="•"/>
            </a:pPr>
            <a:r>
              <a:rPr lang="en-US" sz="2800" i="1" dirty="0" smtClean="0">
                <a:latin typeface="+mj-lt"/>
              </a:rPr>
              <a:t>protect drinking water sources</a:t>
            </a:r>
          </a:p>
          <a:p>
            <a:pPr algn="l">
              <a:buClr>
                <a:schemeClr val="tx1"/>
              </a:buClr>
            </a:pPr>
            <a:endParaRPr lang="en-US" sz="1600" dirty="0" smtClean="0">
              <a:latin typeface="+mj-lt"/>
            </a:endParaRPr>
          </a:p>
        </p:txBody>
      </p:sp>
      <p:sp>
        <p:nvSpPr>
          <p:cNvPr id="5" name="Title 1"/>
          <p:cNvSpPr>
            <a:spLocks noGrp="1"/>
          </p:cNvSpPr>
          <p:nvPr>
            <p:ph type="ctrTitle"/>
          </p:nvPr>
        </p:nvSpPr>
        <p:spPr>
          <a:xfrm>
            <a:off x="0" y="76200"/>
            <a:ext cx="7564838" cy="762000"/>
          </a:xfrm>
        </p:spPr>
        <p:txBody>
          <a:bodyPr>
            <a:noAutofit/>
          </a:bodyPr>
          <a:lstStyle/>
          <a:p>
            <a:pPr algn="ctr"/>
            <a:r>
              <a:rPr lang="en-US" sz="3600" b="1" dirty="0" smtClean="0">
                <a:solidFill>
                  <a:schemeClr val="bg1"/>
                </a:solidFill>
              </a:rPr>
              <a:t>CLEAN WATER FUND</a:t>
            </a:r>
            <a:endParaRPr lang="en-US" sz="3600" b="1" dirty="0">
              <a:solidFill>
                <a:schemeClr val="bg1"/>
              </a:solidFill>
            </a:endParaRPr>
          </a:p>
        </p:txBody>
      </p:sp>
      <p:sp>
        <p:nvSpPr>
          <p:cNvPr id="6" name="TextBox 5"/>
          <p:cNvSpPr txBox="1"/>
          <p:nvPr/>
        </p:nvSpPr>
        <p:spPr>
          <a:xfrm>
            <a:off x="8001001" y="6488668"/>
            <a:ext cx="1142999" cy="369332"/>
          </a:xfrm>
          <a:prstGeom prst="rect">
            <a:avLst/>
          </a:prstGeom>
          <a:noFill/>
        </p:spPr>
        <p:txBody>
          <a:bodyPr wrap="square" rtlCol="0">
            <a:spAutoFit/>
          </a:bodyPr>
          <a:lstStyle/>
          <a:p>
            <a:pPr algn="ctr"/>
            <a:r>
              <a:rPr lang="en-US" dirty="0" smtClean="0"/>
              <a:t>SLIDE 6</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152400"/>
            <a:ext cx="1355852" cy="2590800"/>
          </a:xfrm>
          <a:prstGeom prst="rect">
            <a:avLst/>
          </a:prstGeom>
        </p:spPr>
      </p:pic>
      <p:sp>
        <p:nvSpPr>
          <p:cNvPr id="2" name="Rectangle 1"/>
          <p:cNvSpPr/>
          <p:nvPr/>
        </p:nvSpPr>
        <p:spPr>
          <a:xfrm>
            <a:off x="-341586" y="1256813"/>
            <a:ext cx="9372600" cy="523220"/>
          </a:xfrm>
          <a:prstGeom prst="rect">
            <a:avLst/>
          </a:prstGeom>
        </p:spPr>
        <p:txBody>
          <a:bodyPr wrap="square">
            <a:spAutoFit/>
          </a:bodyPr>
          <a:lstStyle/>
          <a:p>
            <a:pPr lvl="1">
              <a:buClr>
                <a:schemeClr val="tx1"/>
              </a:buClr>
            </a:pPr>
            <a:r>
              <a:rPr lang="en-US" sz="2800" b="1" dirty="0">
                <a:latin typeface="+mj-lt"/>
              </a:rPr>
              <a:t>The Clean Water Fund is 1 of the 4 Legacy Funds</a:t>
            </a:r>
          </a:p>
        </p:txBody>
      </p:sp>
    </p:spTree>
    <p:extLst>
      <p:ext uri="{BB962C8B-B14F-4D97-AF65-F5344CB8AC3E}">
        <p14:creationId xmlns:p14="http://schemas.microsoft.com/office/powerpoint/2010/main" val="1820677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5901" y="125997"/>
            <a:ext cx="7830162" cy="652187"/>
          </a:xfrm>
        </p:spPr>
        <p:txBody>
          <a:bodyPr>
            <a:normAutofit fontScale="90000"/>
          </a:bodyPr>
          <a:lstStyle/>
          <a:p>
            <a:pPr algn="ctr"/>
            <a:r>
              <a:rPr lang="en-US" sz="4000" b="1" dirty="0" smtClean="0">
                <a:solidFill>
                  <a:schemeClr val="bg1"/>
                </a:solidFill>
              </a:rPr>
              <a:t>Clean Water Council</a:t>
            </a:r>
            <a:endParaRPr lang="en-US" sz="4000" b="1" dirty="0">
              <a:solidFill>
                <a:schemeClr val="bg1"/>
              </a:solidFill>
            </a:endParaRPr>
          </a:p>
        </p:txBody>
      </p:sp>
      <p:sp>
        <p:nvSpPr>
          <p:cNvPr id="7" name="Subtitle 2"/>
          <p:cNvSpPr txBox="1">
            <a:spLocks/>
          </p:cNvSpPr>
          <p:nvPr/>
        </p:nvSpPr>
        <p:spPr>
          <a:xfrm>
            <a:off x="152400" y="5012883"/>
            <a:ext cx="5883613" cy="14478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buClr>
                <a:schemeClr val="tx1"/>
              </a:buClr>
            </a:pPr>
            <a:r>
              <a:rPr lang="en-US" sz="2200" b="1" dirty="0" smtClean="0">
                <a:latin typeface="+mj-lt"/>
              </a:rPr>
              <a:t>Established in 2006 to advise the Legislature and Governor on the implementation of the Clean Water Legacy Act </a:t>
            </a:r>
            <a:r>
              <a:rPr lang="en-US" sz="2200" b="1" u="sng" dirty="0" smtClean="0">
                <a:solidFill>
                  <a:srgbClr val="FFFF00"/>
                </a:solidFill>
                <a:latin typeface="+mj-lt"/>
              </a:rPr>
              <a:t>and recommend how Clean Water Fund dollars are appropriated</a:t>
            </a:r>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1" y="105215"/>
            <a:ext cx="735062" cy="1404578"/>
          </a:xfrm>
          <a:prstGeom prst="rect">
            <a:avLst/>
          </a:prstGeom>
        </p:spPr>
      </p:pic>
      <p:sp>
        <p:nvSpPr>
          <p:cNvPr id="6" name="TextBox 5"/>
          <p:cNvSpPr txBox="1"/>
          <p:nvPr/>
        </p:nvSpPr>
        <p:spPr>
          <a:xfrm>
            <a:off x="8001001" y="6488668"/>
            <a:ext cx="1142999" cy="369332"/>
          </a:xfrm>
          <a:prstGeom prst="rect">
            <a:avLst/>
          </a:prstGeom>
          <a:noFill/>
        </p:spPr>
        <p:txBody>
          <a:bodyPr wrap="square" rtlCol="0">
            <a:spAutoFit/>
          </a:bodyPr>
          <a:lstStyle/>
          <a:p>
            <a:pPr algn="ctr"/>
            <a:r>
              <a:rPr lang="en-US" dirty="0" smtClean="0"/>
              <a:t>SLIDE 7</a:t>
            </a:r>
            <a:endParaRPr lang="en-US" dirty="0"/>
          </a:p>
        </p:txBody>
      </p:sp>
      <p:pic>
        <p:nvPicPr>
          <p:cNvPr id="13" name="Picture 12"/>
          <p:cNvPicPr>
            <a:picLocks noChangeAspect="1"/>
          </p:cNvPicPr>
          <p:nvPr/>
        </p:nvPicPr>
        <p:blipFill rotWithShape="1">
          <a:blip r:embed="rId4"/>
          <a:srcRect r="608"/>
          <a:stretch/>
        </p:blipFill>
        <p:spPr>
          <a:xfrm>
            <a:off x="0" y="854812"/>
            <a:ext cx="2354883" cy="3105614"/>
          </a:xfrm>
          <a:prstGeom prst="rect">
            <a:avLst/>
          </a:prstGeom>
        </p:spPr>
      </p:pic>
      <p:pic>
        <p:nvPicPr>
          <p:cNvPr id="14" name="Picture 13"/>
          <p:cNvPicPr>
            <a:picLocks noChangeAspect="1"/>
          </p:cNvPicPr>
          <p:nvPr/>
        </p:nvPicPr>
        <p:blipFill rotWithShape="1">
          <a:blip r:embed="rId5"/>
          <a:srcRect r="2150"/>
          <a:stretch/>
        </p:blipFill>
        <p:spPr>
          <a:xfrm>
            <a:off x="2182111" y="1321359"/>
            <a:ext cx="2285692" cy="3046026"/>
          </a:xfrm>
          <a:prstGeom prst="rect">
            <a:avLst/>
          </a:prstGeom>
        </p:spPr>
      </p:pic>
      <p:pic>
        <p:nvPicPr>
          <p:cNvPr id="15" name="Picture 14"/>
          <p:cNvPicPr>
            <a:picLocks noChangeAspect="1"/>
          </p:cNvPicPr>
          <p:nvPr/>
        </p:nvPicPr>
        <p:blipFill rotWithShape="1">
          <a:blip r:embed="rId6"/>
          <a:srcRect r="1588"/>
          <a:stretch/>
        </p:blipFill>
        <p:spPr>
          <a:xfrm>
            <a:off x="4383503" y="1830641"/>
            <a:ext cx="2325962" cy="3079919"/>
          </a:xfrm>
          <a:prstGeom prst="rect">
            <a:avLst/>
          </a:prstGeom>
        </p:spPr>
      </p:pic>
      <p:pic>
        <p:nvPicPr>
          <p:cNvPr id="16" name="Picture 15"/>
          <p:cNvPicPr>
            <a:picLocks noChangeAspect="1"/>
          </p:cNvPicPr>
          <p:nvPr/>
        </p:nvPicPr>
        <p:blipFill>
          <a:blip r:embed="rId7"/>
          <a:stretch>
            <a:fillRect/>
          </a:stretch>
        </p:blipFill>
        <p:spPr>
          <a:xfrm>
            <a:off x="6669195" y="2463442"/>
            <a:ext cx="2335449" cy="3037579"/>
          </a:xfrm>
          <a:prstGeom prst="rect">
            <a:avLst/>
          </a:prstGeom>
        </p:spPr>
      </p:pic>
    </p:spTree>
    <p:extLst>
      <p:ext uri="{BB962C8B-B14F-4D97-AF65-F5344CB8AC3E}">
        <p14:creationId xmlns:p14="http://schemas.microsoft.com/office/powerpoint/2010/main" val="2375053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19692" y="228600"/>
            <a:ext cx="6344292" cy="762000"/>
          </a:xfrm>
        </p:spPr>
        <p:txBody>
          <a:bodyPr>
            <a:noAutofit/>
          </a:bodyPr>
          <a:lstStyle/>
          <a:p>
            <a:pPr algn="ctr"/>
            <a:r>
              <a:rPr lang="en-US" sz="2400" b="1" dirty="0">
                <a:solidFill>
                  <a:schemeClr val="bg1"/>
                </a:solidFill>
              </a:rPr>
              <a:t>Process </a:t>
            </a:r>
            <a:r>
              <a:rPr lang="en-US" sz="2400" b="1" dirty="0" smtClean="0">
                <a:solidFill>
                  <a:schemeClr val="bg1"/>
                </a:solidFill>
              </a:rPr>
              <a:t>used to </a:t>
            </a:r>
            <a:r>
              <a:rPr lang="en-US" sz="2400" b="1" dirty="0">
                <a:solidFill>
                  <a:schemeClr val="bg1"/>
                </a:solidFill>
              </a:rPr>
              <a:t>Develop </a:t>
            </a:r>
            <a:r>
              <a:rPr lang="en-US" sz="2400" b="1" dirty="0" smtClean="0">
                <a:solidFill>
                  <a:schemeClr val="bg1"/>
                </a:solidFill>
              </a:rPr>
              <a:t>FY18-19</a:t>
            </a:r>
            <a:br>
              <a:rPr lang="en-US" sz="2400" b="1" dirty="0" smtClean="0">
                <a:solidFill>
                  <a:schemeClr val="bg1"/>
                </a:solidFill>
              </a:rPr>
            </a:br>
            <a:r>
              <a:rPr lang="en-US" sz="2400" b="1" dirty="0" smtClean="0">
                <a:solidFill>
                  <a:schemeClr val="bg1"/>
                </a:solidFill>
              </a:rPr>
              <a:t>Clean </a:t>
            </a:r>
            <a:r>
              <a:rPr lang="en-US" sz="2400" b="1" dirty="0">
                <a:solidFill>
                  <a:schemeClr val="bg1"/>
                </a:solidFill>
              </a:rPr>
              <a:t>Water Fund Recommendations</a:t>
            </a:r>
          </a:p>
        </p:txBody>
      </p:sp>
      <p:sp>
        <p:nvSpPr>
          <p:cNvPr id="4" name="Subtitle 3"/>
          <p:cNvSpPr>
            <a:spLocks noGrp="1"/>
          </p:cNvSpPr>
          <p:nvPr>
            <p:ph type="subTitle" idx="1"/>
          </p:nvPr>
        </p:nvSpPr>
        <p:spPr>
          <a:xfrm>
            <a:off x="-19692" y="1143000"/>
            <a:ext cx="9163692" cy="5562600"/>
          </a:xfrm>
        </p:spPr>
        <p:txBody>
          <a:bodyPr>
            <a:normAutofit/>
          </a:bodyPr>
          <a:lstStyle/>
          <a:p>
            <a:pPr marL="800100" lvl="1" indent="-342900" algn="l">
              <a:buClr>
                <a:schemeClr val="tx1"/>
              </a:buClr>
              <a:buFont typeface="Wingdings" panose="05000000000000000000" pitchFamily="2" charset="2"/>
              <a:buChar char="Ø"/>
            </a:pPr>
            <a:r>
              <a:rPr lang="en-US" sz="2400" b="1" dirty="0" smtClean="0">
                <a:latin typeface="+mj-lt"/>
              </a:rPr>
              <a:t>Council developed Guiding Principles &amp; </a:t>
            </a:r>
          </a:p>
          <a:p>
            <a:pPr lvl="1" algn="l">
              <a:buClr>
                <a:schemeClr val="tx1"/>
              </a:buClr>
            </a:pPr>
            <a:r>
              <a:rPr lang="en-US" sz="2400" b="1" dirty="0" smtClean="0">
                <a:latin typeface="+mj-lt"/>
              </a:rPr>
              <a:t>    Funding Priorities (Jan. 2016)</a:t>
            </a:r>
          </a:p>
          <a:p>
            <a:pPr lvl="1" algn="l">
              <a:buClr>
                <a:schemeClr val="tx1"/>
              </a:buClr>
            </a:pPr>
            <a:endParaRPr lang="en-US" sz="900" dirty="0">
              <a:latin typeface="+mj-lt"/>
            </a:endParaRPr>
          </a:p>
          <a:p>
            <a:pPr marL="800100" lvl="1" indent="-342900" algn="l">
              <a:buClr>
                <a:schemeClr val="tx1"/>
              </a:buClr>
              <a:buFont typeface="Wingdings" panose="05000000000000000000" pitchFamily="2" charset="2"/>
              <a:buChar char="Ø"/>
            </a:pPr>
            <a:r>
              <a:rPr lang="en-US" sz="2400" b="1" dirty="0">
                <a:latin typeface="+mj-lt"/>
              </a:rPr>
              <a:t>Budget and Outcomes Committee</a:t>
            </a:r>
          </a:p>
          <a:p>
            <a:pPr marL="800100" lvl="1" indent="-342900" algn="l">
              <a:buClr>
                <a:schemeClr val="tx1"/>
              </a:buClr>
              <a:buFont typeface="Arial" panose="020B0604020202020204" pitchFamily="34" charset="0"/>
              <a:buChar char="•"/>
            </a:pPr>
            <a:r>
              <a:rPr lang="en-US" sz="2400" dirty="0" smtClean="0">
                <a:latin typeface="+mj-lt"/>
              </a:rPr>
              <a:t>7 members </a:t>
            </a:r>
            <a:r>
              <a:rPr lang="en-US" sz="2400" dirty="0">
                <a:latin typeface="+mj-lt"/>
              </a:rPr>
              <a:t>met once/month </a:t>
            </a:r>
            <a:r>
              <a:rPr lang="en-US" sz="2400" dirty="0" smtClean="0">
                <a:latin typeface="+mj-lt"/>
              </a:rPr>
              <a:t>from Oct. 2015 – Oct. 2016</a:t>
            </a:r>
            <a:endParaRPr lang="en-US" sz="2400" dirty="0">
              <a:latin typeface="+mj-lt"/>
            </a:endParaRPr>
          </a:p>
          <a:p>
            <a:pPr marL="800100" lvl="1" indent="-342900" algn="l">
              <a:buClr>
                <a:schemeClr val="tx1"/>
              </a:buClr>
              <a:buFont typeface="Arial" panose="020B0604020202020204" pitchFamily="34" charset="0"/>
              <a:buChar char="•"/>
            </a:pPr>
            <a:r>
              <a:rPr lang="en-US" sz="2400" dirty="0"/>
              <a:t>Reviewed funding proposals and outcomes for ~ 74 programs </a:t>
            </a:r>
            <a:endParaRPr lang="en-US" sz="2400" dirty="0" smtClean="0">
              <a:latin typeface="+mj-lt"/>
            </a:endParaRPr>
          </a:p>
          <a:p>
            <a:pPr marL="800100" lvl="1" indent="-342900" algn="l">
              <a:buClr>
                <a:schemeClr val="tx1"/>
              </a:buClr>
              <a:buFont typeface="Arial" panose="020B0604020202020204" pitchFamily="34" charset="0"/>
              <a:buChar char="•"/>
            </a:pPr>
            <a:r>
              <a:rPr lang="en-US" sz="2400" dirty="0" smtClean="0">
                <a:latin typeface="+mj-lt"/>
              </a:rPr>
              <a:t>Solicited </a:t>
            </a:r>
            <a:r>
              <a:rPr lang="en-US" sz="2400" dirty="0">
                <a:latin typeface="+mj-lt"/>
              </a:rPr>
              <a:t>new ideas from stakeholder groups and agencies</a:t>
            </a:r>
          </a:p>
          <a:p>
            <a:pPr marL="800100" lvl="1" indent="-342900" algn="l">
              <a:buClr>
                <a:schemeClr val="tx1"/>
              </a:buClr>
              <a:buFont typeface="Arial" panose="020B0604020202020204" pitchFamily="34" charset="0"/>
              <a:buChar char="•"/>
            </a:pPr>
            <a:r>
              <a:rPr lang="en-US" sz="2400" dirty="0" smtClean="0">
                <a:latin typeface="+mj-lt"/>
              </a:rPr>
              <a:t>Developed </a:t>
            </a:r>
            <a:r>
              <a:rPr lang="en-US" sz="2400" dirty="0">
                <a:latin typeface="+mj-lt"/>
              </a:rPr>
              <a:t>draft funding recommendations for </a:t>
            </a:r>
            <a:r>
              <a:rPr lang="en-US" sz="2400" dirty="0" smtClean="0">
                <a:latin typeface="+mj-lt"/>
              </a:rPr>
              <a:t>the full </a:t>
            </a:r>
            <a:r>
              <a:rPr lang="en-US" sz="2400" dirty="0">
                <a:latin typeface="+mj-lt"/>
              </a:rPr>
              <a:t>Council</a:t>
            </a:r>
          </a:p>
          <a:p>
            <a:pPr lvl="1" algn="l">
              <a:buClr>
                <a:schemeClr val="tx1"/>
              </a:buClr>
            </a:pPr>
            <a:endParaRPr lang="en-US" sz="2400" dirty="0">
              <a:latin typeface="+mj-lt"/>
            </a:endParaRPr>
          </a:p>
          <a:p>
            <a:pPr marL="800100" lvl="1" indent="-342900" algn="l">
              <a:buClr>
                <a:schemeClr val="tx1"/>
              </a:buClr>
              <a:buFont typeface="Wingdings" panose="05000000000000000000" pitchFamily="2" charset="2"/>
              <a:buChar char="Ø"/>
            </a:pPr>
            <a:r>
              <a:rPr lang="en-US" sz="2400" b="1" dirty="0" smtClean="0">
                <a:latin typeface="+mj-lt"/>
              </a:rPr>
              <a:t>Council passed FY18-19 Clean Water Fund Recommendations (Sept. 2016)</a:t>
            </a:r>
          </a:p>
          <a:p>
            <a:pPr lvl="1" algn="l">
              <a:buClr>
                <a:schemeClr val="tx1"/>
              </a:buClr>
            </a:pPr>
            <a:endParaRPr lang="en-US" sz="900" dirty="0" smtClean="0">
              <a:latin typeface="+mj-lt"/>
            </a:endParaRPr>
          </a:p>
          <a:p>
            <a:endParaRPr lang="en-US" dirty="0"/>
          </a:p>
        </p:txBody>
      </p:sp>
      <p:sp>
        <p:nvSpPr>
          <p:cNvPr id="5" name="TextBox 4"/>
          <p:cNvSpPr txBox="1"/>
          <p:nvPr/>
        </p:nvSpPr>
        <p:spPr>
          <a:xfrm>
            <a:off x="8001001" y="6488668"/>
            <a:ext cx="1142999" cy="369332"/>
          </a:xfrm>
          <a:prstGeom prst="rect">
            <a:avLst/>
          </a:prstGeom>
          <a:noFill/>
        </p:spPr>
        <p:txBody>
          <a:bodyPr wrap="square" rtlCol="0">
            <a:spAutoFit/>
          </a:bodyPr>
          <a:lstStyle/>
          <a:p>
            <a:pPr algn="ctr"/>
            <a:r>
              <a:rPr lang="en-US" dirty="0" smtClean="0"/>
              <a:t>SLIDE 8</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9476" y="-14792"/>
            <a:ext cx="2864523" cy="2148392"/>
          </a:xfrm>
          <a:prstGeom prst="rect">
            <a:avLst/>
          </a:prstGeom>
        </p:spPr>
      </p:pic>
    </p:spTree>
    <p:extLst>
      <p:ext uri="{BB962C8B-B14F-4D97-AF65-F5344CB8AC3E}">
        <p14:creationId xmlns:p14="http://schemas.microsoft.com/office/powerpoint/2010/main" val="1038108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6" y="0"/>
            <a:ext cx="5932714" cy="990600"/>
          </a:xfrm>
        </p:spPr>
        <p:txBody>
          <a:bodyPr>
            <a:noAutofit/>
          </a:bodyPr>
          <a:lstStyle/>
          <a:p>
            <a:pPr algn="ctr"/>
            <a:r>
              <a:rPr lang="en-US" sz="2800" b="1" dirty="0" smtClean="0">
                <a:solidFill>
                  <a:schemeClr val="tx1"/>
                </a:solidFill>
              </a:rPr>
              <a:t/>
            </a:r>
            <a:br>
              <a:rPr lang="en-US" sz="2800" b="1" dirty="0" smtClean="0">
                <a:solidFill>
                  <a:schemeClr val="tx1"/>
                </a:solidFill>
              </a:rPr>
            </a:br>
            <a:r>
              <a:rPr lang="en-US" sz="2400" b="1" dirty="0" smtClean="0">
                <a:solidFill>
                  <a:schemeClr val="bg1"/>
                </a:solidFill>
              </a:rPr>
              <a:t>Guiding Principles </a:t>
            </a:r>
            <a:r>
              <a:rPr lang="en-US" sz="2400" b="1" cap="none" dirty="0" smtClean="0">
                <a:solidFill>
                  <a:schemeClr val="bg1"/>
                </a:solidFill>
              </a:rPr>
              <a:t>and </a:t>
            </a:r>
            <a:r>
              <a:rPr lang="en-US" sz="2400" b="1" dirty="0" smtClean="0">
                <a:solidFill>
                  <a:schemeClr val="bg1"/>
                </a:solidFill>
              </a:rPr>
              <a:t>Funding Priorities </a:t>
            </a:r>
            <a:r>
              <a:rPr lang="en-US" sz="2400" b="1" cap="none" dirty="0" smtClean="0">
                <a:solidFill>
                  <a:schemeClr val="bg1"/>
                </a:solidFill>
              </a:rPr>
              <a:t>(examples)</a:t>
            </a:r>
            <a:endParaRPr lang="en-US" sz="2400" b="1" cap="none" dirty="0">
              <a:solidFill>
                <a:schemeClr val="bg1"/>
              </a:solidFill>
            </a:endParaRPr>
          </a:p>
        </p:txBody>
      </p:sp>
      <p:sp>
        <p:nvSpPr>
          <p:cNvPr id="4" name="Subtitle 3"/>
          <p:cNvSpPr>
            <a:spLocks noGrp="1"/>
          </p:cNvSpPr>
          <p:nvPr>
            <p:ph type="subTitle" idx="1"/>
          </p:nvPr>
        </p:nvSpPr>
        <p:spPr>
          <a:xfrm>
            <a:off x="161318" y="1828800"/>
            <a:ext cx="8449282" cy="5029200"/>
          </a:xfrm>
        </p:spPr>
        <p:txBody>
          <a:bodyPr>
            <a:normAutofit fontScale="92500" lnSpcReduction="20000"/>
          </a:bodyPr>
          <a:lstStyle/>
          <a:p>
            <a:pPr algn="l"/>
            <a:r>
              <a:rPr lang="en-US" sz="2400" b="1" dirty="0">
                <a:solidFill>
                  <a:srgbClr val="CCFFFF"/>
                </a:solidFill>
                <a:latin typeface="+mj-lt"/>
              </a:rPr>
              <a:t>Guiding Principles (examples)</a:t>
            </a:r>
          </a:p>
          <a:p>
            <a:pPr marL="342900" indent="-342900" algn="l">
              <a:buFont typeface="Arial" panose="020B0604020202020204" pitchFamily="34" charset="0"/>
              <a:buChar char="•"/>
            </a:pPr>
            <a:r>
              <a:rPr lang="en-US" sz="2200" dirty="0" smtClean="0">
                <a:solidFill>
                  <a:schemeClr val="tx1"/>
                </a:solidFill>
                <a:latin typeface="+mj-lt"/>
              </a:rPr>
              <a:t>Promote programs that demonstrate </a:t>
            </a:r>
            <a:r>
              <a:rPr lang="en-US" sz="2200" u="sng" dirty="0" smtClean="0">
                <a:solidFill>
                  <a:schemeClr val="tx1"/>
                </a:solidFill>
                <a:latin typeface="+mj-lt"/>
              </a:rPr>
              <a:t>significant new progress </a:t>
            </a:r>
            <a:r>
              <a:rPr lang="en-US" sz="2200" dirty="0" smtClean="0">
                <a:solidFill>
                  <a:schemeClr val="tx1"/>
                </a:solidFill>
                <a:latin typeface="+mj-lt"/>
              </a:rPr>
              <a:t>towards clean and sustainable water resources</a:t>
            </a:r>
          </a:p>
          <a:p>
            <a:pPr marL="342900" indent="-342900" algn="l">
              <a:buFont typeface="Arial" panose="020B0604020202020204" pitchFamily="34" charset="0"/>
              <a:buChar char="•"/>
            </a:pPr>
            <a:r>
              <a:rPr lang="en-US" sz="2200" dirty="0" smtClean="0">
                <a:solidFill>
                  <a:schemeClr val="tx1"/>
                </a:solidFill>
                <a:latin typeface="+mj-lt"/>
              </a:rPr>
              <a:t>Promote actions that protect groundwater quantity and quality particularly in </a:t>
            </a:r>
            <a:r>
              <a:rPr lang="en-US" sz="2200" u="sng" dirty="0" smtClean="0">
                <a:solidFill>
                  <a:schemeClr val="tx1"/>
                </a:solidFill>
                <a:latin typeface="+mj-lt"/>
              </a:rPr>
              <a:t>vulnerable drinking water areas</a:t>
            </a:r>
          </a:p>
          <a:p>
            <a:pPr marL="342900" indent="-342900" algn="l">
              <a:buFont typeface="Arial" panose="020B0604020202020204" pitchFamily="34" charset="0"/>
              <a:buChar char="•"/>
            </a:pPr>
            <a:r>
              <a:rPr lang="en-US" sz="2200" dirty="0" smtClean="0">
                <a:solidFill>
                  <a:schemeClr val="tx1"/>
                </a:solidFill>
                <a:latin typeface="+mj-lt"/>
              </a:rPr>
              <a:t>Keep water where it falls by promoting </a:t>
            </a:r>
            <a:r>
              <a:rPr lang="en-US" sz="2200" u="sng" dirty="0" smtClean="0">
                <a:solidFill>
                  <a:schemeClr val="tx1"/>
                </a:solidFill>
                <a:latin typeface="+mj-lt"/>
              </a:rPr>
              <a:t>water storage</a:t>
            </a:r>
            <a:r>
              <a:rPr lang="en-US" sz="2200" dirty="0" smtClean="0">
                <a:solidFill>
                  <a:schemeClr val="tx1"/>
                </a:solidFill>
                <a:latin typeface="+mj-lt"/>
              </a:rPr>
              <a:t>, retention, and infiltration where appropriate</a:t>
            </a:r>
          </a:p>
          <a:p>
            <a:pPr algn="l"/>
            <a:endParaRPr lang="en-US" sz="2400" b="1" dirty="0" smtClean="0">
              <a:latin typeface="+mj-lt"/>
            </a:endParaRPr>
          </a:p>
          <a:p>
            <a:pPr algn="l"/>
            <a:r>
              <a:rPr lang="en-US" sz="2400" b="1" dirty="0" smtClean="0">
                <a:solidFill>
                  <a:srgbClr val="CCFFFF"/>
                </a:solidFill>
                <a:latin typeface="+mj-lt"/>
              </a:rPr>
              <a:t>Funding Priorities (examples)</a:t>
            </a:r>
          </a:p>
          <a:p>
            <a:pPr algn="l"/>
            <a:r>
              <a:rPr lang="en-US" sz="2200" dirty="0" smtClean="0">
                <a:latin typeface="+mj-lt"/>
              </a:rPr>
              <a:t>FY18-19 Clean Water Funds will be prioritized for programs that: </a:t>
            </a:r>
          </a:p>
          <a:p>
            <a:pPr marL="342900" indent="-342900" algn="l">
              <a:buFont typeface="Arial" panose="020B0604020202020204" pitchFamily="34" charset="0"/>
              <a:buChar char="•"/>
            </a:pPr>
            <a:r>
              <a:rPr lang="en-US" sz="2200" dirty="0" smtClean="0">
                <a:latin typeface="+mj-lt"/>
              </a:rPr>
              <a:t>Restore impaired waters and </a:t>
            </a:r>
            <a:r>
              <a:rPr lang="en-US" sz="2200" u="sng" dirty="0" smtClean="0">
                <a:latin typeface="+mj-lt"/>
              </a:rPr>
              <a:t>protect high quality waters</a:t>
            </a:r>
          </a:p>
          <a:p>
            <a:pPr marL="342900" indent="-342900" algn="l">
              <a:buFont typeface="Arial" panose="020B0604020202020204" pitchFamily="34" charset="0"/>
              <a:buChar char="•"/>
            </a:pPr>
            <a:r>
              <a:rPr lang="en-US" sz="2200" u="sng" dirty="0" smtClean="0">
                <a:latin typeface="+mj-lt"/>
              </a:rPr>
              <a:t>Target implementation activities </a:t>
            </a:r>
            <a:r>
              <a:rPr lang="en-US" sz="2200" dirty="0" smtClean="0">
                <a:latin typeface="+mj-lt"/>
              </a:rPr>
              <a:t>through surface water and groundwater monitoring</a:t>
            </a:r>
          </a:p>
          <a:p>
            <a:pPr marL="342900" indent="-342900" algn="l">
              <a:buFont typeface="Arial" panose="020B0604020202020204" pitchFamily="34" charset="0"/>
              <a:buChar char="•"/>
            </a:pPr>
            <a:r>
              <a:rPr lang="en-US" sz="2200" u="sng" dirty="0" smtClean="0">
                <a:latin typeface="+mj-lt"/>
              </a:rPr>
              <a:t>Leverage</a:t>
            </a:r>
            <a:r>
              <a:rPr lang="en-US" sz="2200" dirty="0" smtClean="0">
                <a:latin typeface="+mj-lt"/>
              </a:rPr>
              <a:t> other available funds</a:t>
            </a:r>
          </a:p>
          <a:p>
            <a:pPr marL="342900" indent="-342900" algn="l">
              <a:buFont typeface="Arial" panose="020B0604020202020204" pitchFamily="34" charset="0"/>
              <a:buChar char="•"/>
            </a:pPr>
            <a:r>
              <a:rPr lang="en-US" sz="2200" dirty="0" smtClean="0">
                <a:latin typeface="+mj-lt"/>
              </a:rPr>
              <a:t>Implement the State’s </a:t>
            </a:r>
            <a:r>
              <a:rPr lang="en-US" sz="2200" u="sng" dirty="0" smtClean="0">
                <a:latin typeface="+mj-lt"/>
              </a:rPr>
              <a:t>Watershed Approach</a:t>
            </a:r>
          </a:p>
          <a:p>
            <a:pPr marL="342900" indent="-342900" algn="l">
              <a:buFont typeface="Arial" panose="020B0604020202020204" pitchFamily="34" charset="0"/>
              <a:buChar char="•"/>
            </a:pPr>
            <a:endParaRPr lang="en-US" sz="2400" dirty="0" smtClean="0">
              <a:latin typeface="+mj-lt"/>
            </a:endParaRPr>
          </a:p>
          <a:p>
            <a:pPr marL="457200" lvl="0" indent="-457200" algn="l">
              <a:buFont typeface="Arial" panose="020B0604020202020204" pitchFamily="34" charset="0"/>
              <a:buChar char="•"/>
            </a:pPr>
            <a:endParaRPr lang="en-US" sz="1100" dirty="0">
              <a:latin typeface="+mj-lt"/>
            </a:endParaRPr>
          </a:p>
          <a:p>
            <a:endParaRPr lang="en-US" dirty="0"/>
          </a:p>
        </p:txBody>
      </p:sp>
      <p:sp>
        <p:nvSpPr>
          <p:cNvPr id="5" name="TextBox 4"/>
          <p:cNvSpPr txBox="1"/>
          <p:nvPr/>
        </p:nvSpPr>
        <p:spPr>
          <a:xfrm>
            <a:off x="8001001" y="6488668"/>
            <a:ext cx="1142999" cy="369332"/>
          </a:xfrm>
          <a:prstGeom prst="rect">
            <a:avLst/>
          </a:prstGeom>
          <a:noFill/>
        </p:spPr>
        <p:txBody>
          <a:bodyPr wrap="square" rtlCol="0">
            <a:spAutoFit/>
          </a:bodyPr>
          <a:lstStyle/>
          <a:p>
            <a:pPr algn="ctr"/>
            <a:r>
              <a:rPr lang="en-US" dirty="0" smtClean="0"/>
              <a:t>SLIDE 9</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200" y="0"/>
            <a:ext cx="2693504" cy="1513451"/>
          </a:xfrm>
          <a:prstGeom prst="rect">
            <a:avLst/>
          </a:prstGeom>
        </p:spPr>
      </p:pic>
    </p:spTree>
    <p:extLst>
      <p:ext uri="{BB962C8B-B14F-4D97-AF65-F5344CB8AC3E}">
        <p14:creationId xmlns:p14="http://schemas.microsoft.com/office/powerpoint/2010/main" val="8324665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2.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4461</TotalTime>
  <Words>1240</Words>
  <Application>Microsoft Office PowerPoint</Application>
  <PresentationFormat>On-screen Show (4:3)</PresentationFormat>
  <Paragraphs>289</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Bodoni MT</vt:lpstr>
      <vt:lpstr>Calibri</vt:lpstr>
      <vt:lpstr>Tahoma</vt:lpstr>
      <vt:lpstr>Times New Roman</vt:lpstr>
      <vt:lpstr>Tw Cen MT</vt:lpstr>
      <vt:lpstr>Wingdings</vt:lpstr>
      <vt:lpstr>Wingdings 2</vt:lpstr>
      <vt:lpstr>Median</vt:lpstr>
      <vt:lpstr>Clean Water Council</vt:lpstr>
      <vt:lpstr>Clean Water Council</vt:lpstr>
      <vt:lpstr>Clean Water Council  (28 members)</vt:lpstr>
      <vt:lpstr>Council comparison</vt:lpstr>
      <vt:lpstr>Clean Water and Outdoor Heritage  Legacy FUNDS WORKING TOGETHER </vt:lpstr>
      <vt:lpstr>CLEAN WATER FUND</vt:lpstr>
      <vt:lpstr>Clean Water Council</vt:lpstr>
      <vt:lpstr>Process used to Develop FY18-19 Clean Water Fund Recommendations</vt:lpstr>
      <vt:lpstr> Guiding Principles and Funding Priorities (examples)</vt:lpstr>
      <vt:lpstr>PowerPoint Presentation</vt:lpstr>
      <vt:lpstr>IMPLEMENTATION ACTIVITIES ~$105 million (48%)</vt:lpstr>
      <vt:lpstr> CLEAN WATER FUND OUTCOMES - IMPLEMENTATION</vt:lpstr>
      <vt:lpstr> CLEAN WATER FUND OUTCOMES - IMPLEMENTATION</vt:lpstr>
      <vt:lpstr> CLEAN WATER FUND OUTCOMES -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used to Develop  Policy Recommendations</vt:lpstr>
      <vt:lpstr>PowerPoint Presentation</vt:lpstr>
      <vt:lpstr>PowerPoint Presentation</vt:lpstr>
      <vt:lpstr>PowerPoint Presentation</vt:lpstr>
      <vt:lpstr>Clean Water Council</vt:lpstr>
    </vt:vector>
  </TitlesOfParts>
  <Company>PCA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Peichel, Barbara</dc:creator>
  <cp:lastModifiedBy>Peichel, Barbara</cp:lastModifiedBy>
  <cp:revision>349</cp:revision>
  <cp:lastPrinted>2017-01-24T20:26:47Z</cp:lastPrinted>
  <dcterms:created xsi:type="dcterms:W3CDTF">2014-10-15T17:05:43Z</dcterms:created>
  <dcterms:modified xsi:type="dcterms:W3CDTF">2017-01-24T21:36:20Z</dcterms:modified>
</cp:coreProperties>
</file>