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80" r:id="rId3"/>
    <p:sldId id="282" r:id="rId4"/>
    <p:sldId id="281" r:id="rId5"/>
    <p:sldId id="257" r:id="rId6"/>
    <p:sldId id="258" r:id="rId7"/>
    <p:sldId id="259" r:id="rId8"/>
    <p:sldId id="260" r:id="rId9"/>
    <p:sldId id="261" r:id="rId10"/>
    <p:sldId id="262" r:id="rId11"/>
    <p:sldId id="288" r:id="rId12"/>
    <p:sldId id="263" r:id="rId13"/>
    <p:sldId id="264" r:id="rId14"/>
    <p:sldId id="265" r:id="rId15"/>
    <p:sldId id="266" r:id="rId16"/>
    <p:sldId id="267" r:id="rId17"/>
    <p:sldId id="279" r:id="rId18"/>
    <p:sldId id="268" r:id="rId19"/>
    <p:sldId id="287" r:id="rId20"/>
    <p:sldId id="269" r:id="rId21"/>
    <p:sldId id="270" r:id="rId22"/>
    <p:sldId id="271" r:id="rId23"/>
    <p:sldId id="272" r:id="rId24"/>
    <p:sldId id="273" r:id="rId25"/>
    <p:sldId id="274" r:id="rId26"/>
    <p:sldId id="275" r:id="rId27"/>
    <p:sldId id="276" r:id="rId28"/>
    <p:sldId id="278" r:id="rId29"/>
    <p:sldId id="283" r:id="rId30"/>
    <p:sldId id="286" r:id="rId3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ina Wong" initials="TW"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autoAdjust="0"/>
    <p:restoredTop sz="72324" autoAdjust="0"/>
  </p:normalViewPr>
  <p:slideViewPr>
    <p:cSldViewPr>
      <p:cViewPr varScale="1">
        <p:scale>
          <a:sx n="33" d="100"/>
          <a:sy n="33" d="100"/>
        </p:scale>
        <p:origin x="-1434" y="-84"/>
      </p:cViewPr>
      <p:guideLst>
        <p:guide orient="horz" pos="2160"/>
        <p:guide pos="2880"/>
      </p:guideLst>
    </p:cSldViewPr>
  </p:slideViewPr>
  <p:outlineViewPr>
    <p:cViewPr>
      <p:scale>
        <a:sx n="33" d="100"/>
        <a:sy n="33" d="100"/>
      </p:scale>
      <p:origin x="0" y="23875"/>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034"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F92160BA-5084-429B-9FA9-95A748032310}" type="datetimeFigureOut">
              <a:rPr lang="en-US" smtClean="0"/>
              <a:pPr/>
              <a:t>7/28/2016</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A017FFFF-295E-4D3F-B741-7C31728A5618}" type="slidenum">
              <a:rPr lang="en-US" smtClean="0"/>
              <a:pPr/>
              <a:t>‹#›</a:t>
            </a:fld>
            <a:endParaRPr lang="en-US" dirty="0"/>
          </a:p>
        </p:txBody>
      </p:sp>
    </p:spTree>
    <p:extLst>
      <p:ext uri="{BB962C8B-B14F-4D97-AF65-F5344CB8AC3E}">
        <p14:creationId xmlns:p14="http://schemas.microsoft.com/office/powerpoint/2010/main" val="1818604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mmd.admin.state.mn.us/doc/ptinsurancerequirements.doc"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mmd.admin.state.mn.us/doc/DebarSusp.doc"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Always take most recent version</a:t>
            </a:r>
            <a:r>
              <a:rPr lang="en-US" baseline="0" dirty="0" smtClean="0"/>
              <a:t> from Admin site</a:t>
            </a:r>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The State's Authorized Representative is [NAME, TITLE, ADDRESS, TELEPHONE NUMBER], or his/her successor, and has the responsibility to monitor the Contractor’s performance and the authority to accept the services provided under this contract.  If the services are satisfactory, the State's Authorized Representative will certify acceptance on each invoice submitted for payment. </a:t>
            </a:r>
          </a:p>
          <a:p>
            <a:pPr marL="0" indent="0">
              <a:buNone/>
            </a:pPr>
            <a:r>
              <a:rPr lang="en-US" dirty="0" smtClean="0"/>
              <a:t> </a:t>
            </a:r>
          </a:p>
          <a:p>
            <a:pPr marL="0" indent="0">
              <a:buNone/>
            </a:pPr>
            <a:r>
              <a:rPr lang="en-US" dirty="0" smtClean="0"/>
              <a:t>The Contractor's Authorized Representative is [NAME, TITLE, ADDRESS, TELEPHONE NUMBER], or his/her successor.  If the Contractor’s Authorized Representative changes at any time during this contract, the Contractor must immediately notify the State.</a:t>
            </a:r>
          </a:p>
          <a:p>
            <a:endParaRPr lang="en-US" dirty="0" smtClean="0"/>
          </a:p>
          <a:p>
            <a:r>
              <a:rPr lang="en-US" dirty="0" smtClean="0"/>
              <a:t>Can list Project Manager/Contract Manager Representatives</a:t>
            </a:r>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11</a:t>
            </a:fld>
            <a:endParaRPr lang="en-US" dirty="0"/>
          </a:p>
        </p:txBody>
      </p:sp>
    </p:spTree>
    <p:extLst>
      <p:ext uri="{BB962C8B-B14F-4D97-AF65-F5344CB8AC3E}">
        <p14:creationId xmlns:p14="http://schemas.microsoft.com/office/powerpoint/2010/main" val="1057487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7.1  </a:t>
            </a:r>
            <a:r>
              <a:rPr lang="en-US" b="1" i="1" dirty="0" smtClean="0"/>
              <a:t>Assignment.</a:t>
            </a:r>
            <a:r>
              <a:rPr lang="en-US" i="1" dirty="0" smtClean="0"/>
              <a:t>  </a:t>
            </a:r>
            <a:r>
              <a:rPr lang="en-US" dirty="0" smtClean="0"/>
              <a:t>The Contractor may neither assign nor transfer any rights or obligations under this contract without the prior consent of the State and a fully executed Assignment Agreement, executed and approved by the same parties who executed and approved this contract, or their successors in office.</a:t>
            </a:r>
          </a:p>
          <a:p>
            <a:pPr marL="0" indent="0">
              <a:buNone/>
            </a:pPr>
            <a:endParaRPr lang="en-US" dirty="0" smtClean="0"/>
          </a:p>
          <a:p>
            <a:pPr marL="0" indent="0">
              <a:buNone/>
            </a:pPr>
            <a:r>
              <a:rPr lang="en-US" dirty="0" smtClean="0"/>
              <a:t>7.2  </a:t>
            </a:r>
            <a:r>
              <a:rPr lang="en-US" b="1" i="1" dirty="0" smtClean="0"/>
              <a:t>Amendments.</a:t>
            </a:r>
            <a:r>
              <a:rPr lang="en-US" i="1" dirty="0" smtClean="0"/>
              <a:t>  </a:t>
            </a:r>
            <a:r>
              <a:rPr lang="en-US" dirty="0" smtClean="0"/>
              <a:t>Any amendment to this contract must be in writing and will not be effective until it has been executed and approved by the same parties who executed and approved the original contract, or their successors in office.</a:t>
            </a:r>
          </a:p>
          <a:p>
            <a:pPr marL="0" indent="0">
              <a:buNone/>
            </a:pPr>
            <a:endParaRPr lang="en-US" dirty="0" smtClean="0"/>
          </a:p>
          <a:p>
            <a:pPr marL="0" indent="0">
              <a:buNone/>
            </a:pPr>
            <a:r>
              <a:rPr lang="en-US" dirty="0" smtClean="0"/>
              <a:t>7.3  </a:t>
            </a:r>
            <a:r>
              <a:rPr lang="en-US" b="1" i="1" dirty="0" smtClean="0"/>
              <a:t>Waiver.</a:t>
            </a:r>
            <a:r>
              <a:rPr lang="en-US" i="1" dirty="0" smtClean="0"/>
              <a:t>  </a:t>
            </a:r>
            <a:r>
              <a:rPr lang="en-US" dirty="0" smtClean="0"/>
              <a:t>If the State fails to enforce any provision of this contract, that failure does not waive the provision or its right to enforce it.</a:t>
            </a:r>
          </a:p>
          <a:p>
            <a:pPr marL="0" indent="0">
              <a:buNone/>
            </a:pPr>
            <a:endParaRPr lang="en-US" dirty="0" smtClean="0"/>
          </a:p>
          <a:p>
            <a:pPr marL="0" indent="0">
              <a:buNone/>
            </a:pPr>
            <a:r>
              <a:rPr lang="en-US" dirty="0" smtClean="0"/>
              <a:t>7.4  </a:t>
            </a:r>
            <a:r>
              <a:rPr lang="en-US" b="1" i="1" dirty="0" smtClean="0"/>
              <a:t>Contract Complete.</a:t>
            </a:r>
            <a:r>
              <a:rPr lang="en-US" i="1" dirty="0" smtClean="0"/>
              <a:t>  </a:t>
            </a:r>
            <a:r>
              <a:rPr lang="en-US" dirty="0" smtClean="0"/>
              <a:t>This contract contains all negotiations and agreements between the State and the Contractor.  No other understanding regarding this contract, whether written or oral, may be used to bind either party.</a:t>
            </a: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baseline="0" dirty="0" smtClean="0"/>
              <a:t>Save, and hold the State, its agents, and employees harmless (means contractor cannot sue the state agents employees)</a:t>
            </a:r>
          </a:p>
          <a:p>
            <a:pPr marL="171450" indent="-171450">
              <a:buFont typeface="Arial" panose="020B0604020202020204" pitchFamily="34" charset="0"/>
              <a:buChar char="•"/>
            </a:pPr>
            <a:r>
              <a:rPr lang="en-US" baseline="0" dirty="0" smtClean="0"/>
              <a:t>State does not have agents (do not include agents of the state in contracts)</a:t>
            </a:r>
          </a:p>
          <a:p>
            <a:pPr marL="171450" indent="-171450">
              <a:buFont typeface="Arial" panose="020B0604020202020204" pitchFamily="34" charset="0"/>
              <a:buChar char="•"/>
            </a:pPr>
            <a:r>
              <a:rPr lang="en-US" baseline="0" dirty="0" smtClean="0"/>
              <a:t>Sometimes it says liability instead of indemnification</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baseline="0" dirty="0" smtClean="0"/>
              <a:t>JPA – Joint – Each party agrees that it shall be responsible for its own acts.</a:t>
            </a:r>
            <a:endParaRPr lang="en-US" dirty="0" smtClean="0"/>
          </a:p>
          <a:p>
            <a:endParaRPr lang="en-US" dirty="0" smtClean="0"/>
          </a:p>
          <a:p>
            <a:r>
              <a:rPr lang="en-US" dirty="0" smtClean="0"/>
              <a:t>In the performance of this contract by Contractor, or Contractor’s agents or employees, the contractor must indemnify, save, and hold harmless the State, its agents, and employees, from any claims or causes of action, including attorney’s fees incurred by the state, to the extent caused by Contractor’s:</a:t>
            </a:r>
          </a:p>
          <a:p>
            <a:pPr lvl="0"/>
            <a:endParaRPr lang="en-US" dirty="0" smtClean="0"/>
          </a:p>
          <a:p>
            <a:pPr lvl="0"/>
            <a:r>
              <a:rPr lang="en-US" dirty="0" smtClean="0"/>
              <a:t>Intentional, willful, or negligent acts or omissions; or</a:t>
            </a:r>
          </a:p>
          <a:p>
            <a:pPr lvl="0"/>
            <a:r>
              <a:rPr lang="en-US" dirty="0" smtClean="0"/>
              <a:t>Actions that give rise to strict liability; or</a:t>
            </a:r>
          </a:p>
          <a:p>
            <a:pPr lvl="0"/>
            <a:r>
              <a:rPr lang="en-US" dirty="0" smtClean="0"/>
              <a:t>Breach of contract or warranty. </a:t>
            </a:r>
          </a:p>
          <a:p>
            <a:pPr lvl="0"/>
            <a:endParaRPr lang="en-US" dirty="0" smtClean="0"/>
          </a:p>
          <a:p>
            <a:r>
              <a:rPr lang="en-US" dirty="0" smtClean="0"/>
              <a:t>The indemnification obligations of this section do not apply in the event the claim or cause of action is the result of the State’s sole negligence.  This clause will not be construed to bar any legal remedies the Contractor may have for the State’s failure to fulfill its obligation under this contract.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Under Minnesota Statute  § 16C.05, subdivision 5, the Contractor’s books, records, documents, and accounting procedures and practices relevant to this contract are subject to examination by the State and/or the State Auditor or Legislative Auditor, as appropriate, for a minimum of six years from the end of this contract. </a:t>
            </a:r>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000" kern="1200" dirty="0" smtClean="0">
                <a:solidFill>
                  <a:schemeClr val="tx1"/>
                </a:solidFill>
                <a:latin typeface="+mn-lt"/>
                <a:ea typeface="+mn-ea"/>
                <a:cs typeface="+mn-cs"/>
              </a:rPr>
              <a:t>10.1.  </a:t>
            </a:r>
            <a:r>
              <a:rPr lang="en-US" sz="1000" b="1" i="1" kern="1200" dirty="0" smtClean="0">
                <a:solidFill>
                  <a:schemeClr val="tx1"/>
                </a:solidFill>
                <a:latin typeface="+mn-lt"/>
                <a:ea typeface="+mn-ea"/>
                <a:cs typeface="+mn-cs"/>
              </a:rPr>
              <a:t>Government Data Practices.</a:t>
            </a:r>
            <a:r>
              <a:rPr lang="en-US" sz="1000" kern="1200" dirty="0" smtClean="0">
                <a:solidFill>
                  <a:schemeClr val="tx1"/>
                </a:solidFill>
                <a:latin typeface="+mn-lt"/>
                <a:ea typeface="+mn-ea"/>
                <a:cs typeface="+mn-cs"/>
              </a:rPr>
              <a:t>  The Contractor and State must comply with the Minnesota Government Data Practices Act, Minnesota Statute  Ch. 13, (or, if the State contracting party is part of the judicial branch, with the Rules of Public Access to Records of the Judicial Branch promulgated by the Minnesota Supreme Court as the same may be amended from time to time) as it applies to all data provided by the State under this contract, and as it applies to all data created, collected, received, stored, used, maintained, or disseminated by the Contractor under this contract. The civil remedies of Minnesota Statute  § 13.08 apply to the release of the data governed by the Minnesota Government Practices Act, Minnesota Statute  Ch. 13, by either the Contractor or the State.</a:t>
            </a:r>
          </a:p>
          <a:p>
            <a:r>
              <a:rPr lang="en-US" sz="1000" kern="1200" dirty="0" smtClean="0">
                <a:solidFill>
                  <a:schemeClr val="tx1"/>
                </a:solidFill>
                <a:latin typeface="+mn-lt"/>
                <a:ea typeface="+mn-ea"/>
                <a:cs typeface="+mn-cs"/>
              </a:rPr>
              <a:t> </a:t>
            </a:r>
          </a:p>
          <a:p>
            <a:r>
              <a:rPr lang="en-US" sz="1000" kern="1200" dirty="0" smtClean="0">
                <a:solidFill>
                  <a:schemeClr val="tx1"/>
                </a:solidFill>
                <a:latin typeface="+mn-lt"/>
                <a:ea typeface="+mn-ea"/>
                <a:cs typeface="+mn-cs"/>
              </a:rPr>
              <a:t>If the Contractor receives a request to release the data referred to in this Clause, the Contractor must immediately notify the State, and consult with the agency as to how the Contractor should respond to the request.  The Contractor’s response to the request shall comply with applicable law.</a:t>
            </a:r>
          </a:p>
          <a:p>
            <a:r>
              <a:rPr lang="en-US" sz="1000" kern="1200" dirty="0" smtClean="0">
                <a:solidFill>
                  <a:schemeClr val="tx1"/>
                </a:solidFill>
                <a:latin typeface="+mn-lt"/>
                <a:ea typeface="+mn-ea"/>
                <a:cs typeface="+mn-cs"/>
              </a:rPr>
              <a:t> </a:t>
            </a:r>
          </a:p>
          <a:p>
            <a:r>
              <a:rPr lang="en-US" sz="1000" kern="1200" dirty="0" smtClean="0">
                <a:solidFill>
                  <a:schemeClr val="tx1"/>
                </a:solidFill>
                <a:latin typeface="+mn-lt"/>
                <a:ea typeface="+mn-ea"/>
                <a:cs typeface="+mn-cs"/>
              </a:rPr>
              <a:t>10.2.  </a:t>
            </a:r>
            <a:r>
              <a:rPr lang="en-US" sz="1000" b="1" i="1" kern="1200" dirty="0" smtClean="0">
                <a:solidFill>
                  <a:schemeClr val="tx1"/>
                </a:solidFill>
                <a:latin typeface="+mn-lt"/>
                <a:ea typeface="+mn-ea"/>
                <a:cs typeface="+mn-cs"/>
              </a:rPr>
              <a:t>Intellectual Property Rights.</a:t>
            </a:r>
            <a:endParaRPr lang="en-US" sz="1000" kern="1200" dirty="0" smtClean="0">
              <a:solidFill>
                <a:schemeClr val="tx1"/>
              </a:solidFill>
              <a:latin typeface="+mn-lt"/>
              <a:ea typeface="+mn-ea"/>
              <a:cs typeface="+mn-cs"/>
            </a:endParaRPr>
          </a:p>
          <a:p>
            <a:pPr lvl="0"/>
            <a:r>
              <a:rPr lang="en-US" sz="1000" i="1" kern="1200" dirty="0" smtClean="0">
                <a:solidFill>
                  <a:schemeClr val="tx1"/>
                </a:solidFill>
                <a:latin typeface="+mn-lt"/>
                <a:ea typeface="+mn-ea"/>
                <a:cs typeface="+mn-cs"/>
              </a:rPr>
              <a:t>Intellectual Property Rights.</a:t>
            </a:r>
            <a:r>
              <a:rPr lang="en-US" sz="1000" kern="1200" dirty="0" smtClean="0">
                <a:solidFill>
                  <a:schemeClr val="tx1"/>
                </a:solidFill>
                <a:latin typeface="+mn-lt"/>
                <a:ea typeface="+mn-ea"/>
                <a:cs typeface="+mn-cs"/>
              </a:rPr>
              <a:t>  The State owns all rights, title, and interest in all of the intellectual property rights, including copyrights, patents, trade secrets, trademarks, and service marks in the Works and Documents </a:t>
            </a:r>
            <a:r>
              <a:rPr lang="en-US" sz="1000" i="1" kern="1200" dirty="0" smtClean="0">
                <a:solidFill>
                  <a:schemeClr val="tx1"/>
                </a:solidFill>
                <a:latin typeface="+mn-lt"/>
                <a:ea typeface="+mn-ea"/>
                <a:cs typeface="+mn-cs"/>
              </a:rPr>
              <a:t>created and paid for under this contract</a:t>
            </a:r>
            <a:r>
              <a:rPr lang="en-US" sz="1000" kern="1200" dirty="0" smtClean="0">
                <a:solidFill>
                  <a:schemeClr val="tx1"/>
                </a:solidFill>
                <a:latin typeface="+mn-lt"/>
                <a:ea typeface="+mn-ea"/>
                <a:cs typeface="+mn-cs"/>
              </a:rPr>
              <a:t>.  The “works” means all inventions, improvements, discoveries (whether or not patentable), databases, computer programs, reports, notes, studies, photographs, negatives, designs, drawings, specifications, materials, tapes, and disks conceived, reduced to practice, created or originated by the Contractor, its employees, agents, and subcontractors, either individually or jointly with others in the performance of this contract.  Works includes “Documents.”  The “documents” are the originals of any databases, computer programs, reports, notes, studies, photographs, negatives, designs, drawings, specifications, materials, tapes, disks, or other materials, whether in tangible or electronic forms, prepared by the Contractor, its employees, agents, or subcontractors, in the performance of this contract.  The Documents will be the exclusive property of the State and all such Documents must be immediately returned to the State by the Contractor upon completion or cancellation of this contract.  To the extent possible, those Works eligible for copyright protection under the United States Copyright Act will be deemed to be “works made for hire.”  The Contractor assigns all right, title, and interest it may have in the Works and the Documents to the State.  The Contractor must, at the request of the State, execute all papers and perform all other acts necessary to transfer or record the State’s ownership interest in the Works and Documents.</a:t>
            </a:r>
          </a:p>
          <a:p>
            <a:r>
              <a:rPr lang="en-US" sz="1000" kern="1200" dirty="0" smtClean="0">
                <a:solidFill>
                  <a:schemeClr val="tx1"/>
                </a:solidFill>
                <a:latin typeface="+mn-lt"/>
                <a:ea typeface="+mn-ea"/>
                <a:cs typeface="+mn-cs"/>
              </a:rPr>
              <a:t> </a:t>
            </a:r>
          </a:p>
          <a:p>
            <a:pPr lvl="0"/>
            <a:r>
              <a:rPr lang="en-US" sz="1000" i="1" kern="1200" dirty="0" smtClean="0">
                <a:solidFill>
                  <a:schemeClr val="tx1"/>
                </a:solidFill>
                <a:latin typeface="+mn-lt"/>
                <a:ea typeface="+mn-ea"/>
                <a:cs typeface="+mn-cs"/>
              </a:rPr>
              <a:t>Obligations</a:t>
            </a:r>
            <a:endParaRPr lang="en-US" sz="1000" kern="1200" dirty="0" smtClean="0">
              <a:solidFill>
                <a:schemeClr val="tx1"/>
              </a:solidFill>
              <a:latin typeface="+mn-lt"/>
              <a:ea typeface="+mn-ea"/>
              <a:cs typeface="+mn-cs"/>
            </a:endParaRPr>
          </a:p>
          <a:p>
            <a:pPr lvl="1"/>
            <a:r>
              <a:rPr lang="en-US" sz="1000" i="1" kern="1200" dirty="0" smtClean="0">
                <a:solidFill>
                  <a:schemeClr val="tx1"/>
                </a:solidFill>
                <a:latin typeface="+mn-lt"/>
                <a:ea typeface="+mn-ea"/>
                <a:cs typeface="+mn-cs"/>
              </a:rPr>
              <a:t>Notification</a:t>
            </a:r>
            <a:r>
              <a:rPr lang="en-US" sz="1000" kern="1200" dirty="0" smtClean="0">
                <a:solidFill>
                  <a:schemeClr val="tx1"/>
                </a:solidFill>
                <a:latin typeface="+mn-lt"/>
                <a:ea typeface="+mn-ea"/>
                <a:cs typeface="+mn-cs"/>
              </a:rPr>
              <a:t>.  Whenever any invention, improvement, or discovery (whether or not patentable) is made or conceived for the first time or actually or constructively reduced to practice by the Contractor, including its employees and subcontractors, in the performance of this contract, the Contractor will immediately give the State’s Authorized Representative written notice thereof, and must promptly furnish the Authorized Representative with complete information and/or disclosure thereon.</a:t>
            </a:r>
          </a:p>
          <a:p>
            <a:r>
              <a:rPr lang="en-US" sz="1000" kern="1200" dirty="0" smtClean="0">
                <a:solidFill>
                  <a:schemeClr val="tx1"/>
                </a:solidFill>
                <a:latin typeface="+mn-lt"/>
                <a:ea typeface="+mn-ea"/>
                <a:cs typeface="+mn-cs"/>
              </a:rPr>
              <a:t> </a:t>
            </a:r>
          </a:p>
          <a:p>
            <a:pPr lvl="1"/>
            <a:r>
              <a:rPr lang="en-US" sz="1000" i="1" kern="1200" dirty="0" smtClean="0">
                <a:solidFill>
                  <a:schemeClr val="tx1"/>
                </a:solidFill>
                <a:latin typeface="+mn-lt"/>
                <a:ea typeface="+mn-ea"/>
                <a:cs typeface="+mn-cs"/>
              </a:rPr>
              <a:t>Representation. </a:t>
            </a:r>
            <a:r>
              <a:rPr lang="en-US" sz="1000" kern="1200" dirty="0" smtClean="0">
                <a:solidFill>
                  <a:schemeClr val="tx1"/>
                </a:solidFill>
                <a:latin typeface="+mn-lt"/>
                <a:ea typeface="+mn-ea"/>
                <a:cs typeface="+mn-cs"/>
              </a:rPr>
              <a:t>The Contractor must perform all acts, and take all steps necessary to ensure that all intellectual property rights in the Works and Documents are the sole property of the State, and that neither Contractor nor its employees, agents, or subcontractors retain any interest in and to the Works and Documents.  The Contractor represents and warrants that the Works and Documents do not and will not infringe upon any intellectual property rights of other persons or entities.  Notwithstanding Clause 8, the Contractor will indemnify; defend, to the extent permitted by the Attorney General; and hold harmless the State, at the Contractor’s expense, from any action or claim brought against the State to the extent that it is based on a claim that all or part of the Works or Documents infringe upon the intellectual property rights of others.  The Contractor will be responsible for payment of any and all such claims, demands, obligations, liabilities, costs, and damages, including but not limited to, attorney fees.  If such a claim or action arises, or in the Contractor’s or the State’s opinion is likely to arise, the Contractor must, at the State’s discretion, either procure for the State the right or license to use the intellectual property rights at issue or replace or modify the allegedly infringing Works or Documents as necessary and appropriate to obviate the infringement claim.  This remedy of the State will be in addition to and not exclusive of other remedies provided by law.</a:t>
            </a: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Contractor certifies that it is in compliance with all insurance requirements specified in the solicitation document relevant to this Contract.  Contractor shall not commence work under the contract until they have obtained all the insurance specified in the solicitation document.   Contractor shall maintain such insurance in force and effect throughout the term of the contract.</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[NOTE: IF NO SOLICITATION WAS DONE (E.G., SINGLE SOURCE PROCUREMENT) YOU MUST INSERT STAND-ALONE INSURANCE REQUIREMENTS HERE.  STANDARD INSURANCE REQUIREMENTS CAN BE FOUND AT </a:t>
            </a:r>
            <a:r>
              <a:rPr lang="en-US" sz="1200" kern="1200" dirty="0" smtClean="0">
                <a:solidFill>
                  <a:schemeClr val="tx1"/>
                </a:solidFill>
                <a:latin typeface="+mn-lt"/>
                <a:ea typeface="+mn-ea"/>
                <a:cs typeface="+mn-cs"/>
                <a:hlinkClick r:id="rId3"/>
              </a:rPr>
              <a:t>http://www.mmd.admin.state.mn.us/doc/ptinsurancerequirements.doc</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QUESTIONS ABOUT INSURANCE CAN BE DIRECTED TO RISK MANAGEMENT AT 651.201.2591]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Further, the Contractor certifies that it is in compliance with Minnesota Statute § 176.181, subdivision 2, pertaining to workers’ compensation insurance coverage.  The Contractor’s employees and agents will not be considered State employees.  Any claims that may arise under the Minnesota Workers’ Compensation Act on behalf of these employees or agents and any claims made by any third party as a consequence of any act or omission on the part of these employees or agents are in no way the State’s obligation or responsibility.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r>
              <a:rPr lang="en-US" dirty="0" smtClean="0"/>
              <a:t>Pollution</a:t>
            </a:r>
            <a:r>
              <a:rPr lang="en-US" baseline="0" dirty="0" smtClean="0"/>
              <a:t> Liability Insurance – may apply if there is a possibility of hazardous substance, hazardous waste, or hazard materials.  </a:t>
            </a:r>
          </a:p>
          <a:p>
            <a:endParaRPr lang="en-US" baseline="0" dirty="0" smtClean="0"/>
          </a:p>
          <a:p>
            <a:r>
              <a:rPr lang="en-US" baseline="0" dirty="0" smtClean="0"/>
              <a:t>There are instances where private entities have requested to have the State’s Contractor add them as an additional insured.  When these instances come up talk with Risk Management.</a:t>
            </a:r>
          </a:p>
          <a:p>
            <a:endParaRPr lang="en-US" baseline="0" dirty="0" smtClean="0"/>
          </a:p>
        </p:txBody>
      </p:sp>
      <p:sp>
        <p:nvSpPr>
          <p:cNvPr id="4" name="Slide Number Placeholder 3"/>
          <p:cNvSpPr>
            <a:spLocks noGrp="1"/>
          </p:cNvSpPr>
          <p:nvPr>
            <p:ph type="sldNum" sz="quarter" idx="10"/>
          </p:nvPr>
        </p:nvSpPr>
        <p:spPr/>
        <p:txBody>
          <a:bodyPr/>
          <a:lstStyle/>
          <a:p>
            <a:fld id="{A017FFFF-295E-4D3F-B741-7C31728A5618}"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Contractor certifies that neither it nor its principles is presently debarred or suspended by the State, or any of its departments, commissions, agencies, or political subdivisions.  Contractor’s certification is a material representation upon which the contract award was based.  Contractor shall provide immediate written notice to the State’s authorized representative if at any time it learns that this certification was erroneous when submitted or becomes erroneous by reason of changed circumstances.</a:t>
            </a:r>
          </a:p>
          <a:p>
            <a:endParaRPr lang="en-US" dirty="0" smtClean="0"/>
          </a:p>
          <a:p>
            <a:r>
              <a:rPr lang="en-US" dirty="0" smtClean="0"/>
              <a:t>There</a:t>
            </a:r>
            <a:r>
              <a:rPr lang="en-US" baseline="0" dirty="0" smtClean="0"/>
              <a:t> are State and Federal requirements.</a:t>
            </a:r>
          </a:p>
          <a:p>
            <a:endParaRPr lang="en-US" dirty="0" smtClean="0"/>
          </a:p>
          <a:p>
            <a:r>
              <a:rPr lang="en-US" dirty="0" smtClean="0"/>
              <a:t>Refer to the</a:t>
            </a:r>
            <a:r>
              <a:rPr lang="en-US" baseline="0" dirty="0" smtClean="0"/>
              <a:t> Department of Administration web site for a listing of Vendors.</a:t>
            </a:r>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endParaRPr lang="en-US" dirty="0" smtClean="0"/>
          </a:p>
          <a:p>
            <a:pPr>
              <a:buNone/>
            </a:pPr>
            <a:r>
              <a:rPr lang="en-US" dirty="0" smtClean="0"/>
              <a:t>Federal money will be used or may potentially be used to pay for all or part of the work under the contract, therefore Contractor certifies that it is in compliance with federal requirements on debarment, suspension, ineligibility and voluntary exclusion specified in the solicitation document implementing Executive Order 12549.  Contractor’s certification is a material representation upon which the contract award was based.</a:t>
            </a:r>
          </a:p>
          <a:p>
            <a:pPr>
              <a:buNone/>
            </a:pPr>
            <a:r>
              <a:rPr lang="en-US" dirty="0" smtClean="0"/>
              <a:t>[NOTE: IF NO SOLICITATION WAS DONE (E.G., SINGLE SOURCE PROCUREMENT) YOU MUST INSERT STAND-ALONE DEBARMENT AND SUSPENSION LANGUAGE HERE.  STANDARD LANGUAGE CAN BE FOUND AT </a:t>
            </a:r>
            <a:r>
              <a:rPr lang="en-US" dirty="0" smtClean="0">
                <a:hlinkClick r:id="rId3"/>
              </a:rPr>
              <a:t>http://www.mmd.admin.state.mn.us/doc/DebarSusp.doc</a:t>
            </a:r>
            <a:r>
              <a:rPr lang="en-US" dirty="0" smtClean="0"/>
              <a:t>.</a:t>
            </a:r>
          </a:p>
          <a:p>
            <a:pPr>
              <a:buNone/>
            </a:pPr>
            <a:r>
              <a:rPr lang="en-US" dirty="0" smtClean="0"/>
              <a:t>QUESTIONS ABOUT DEBARMENT AND SUSPENSION CAN BE DIRECTED TO MMD AT 651.201.2407]  </a:t>
            </a: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15.016 Contracting</a:t>
            </a:r>
            <a:r>
              <a:rPr lang="en-US" baseline="0" dirty="0" smtClean="0"/>
              <a:t> authority</a:t>
            </a:r>
          </a:p>
          <a:p>
            <a:r>
              <a:rPr lang="en-US" baseline="0" dirty="0" smtClean="0"/>
              <a:t>116.03 Agency Contract and Grant authority</a:t>
            </a:r>
          </a:p>
          <a:p>
            <a:r>
              <a:rPr lang="en-US" baseline="0" dirty="0" smtClean="0"/>
              <a:t>471.59 LGU JPA authority</a:t>
            </a:r>
          </a:p>
          <a:p>
            <a:r>
              <a:rPr lang="en-US" baseline="0" dirty="0" smtClean="0"/>
              <a:t>Be aware of Agency specific statutes that provide contracting authority to issue contracts</a:t>
            </a:r>
            <a:endParaRPr lang="en-US" dirty="0" smtClean="0"/>
          </a:p>
          <a:p>
            <a:endParaRPr lang="en-US" dirty="0" smtClean="0"/>
          </a:p>
          <a:p>
            <a:r>
              <a:rPr lang="en-US" dirty="0" smtClean="0"/>
              <a:t>Other statutes</a:t>
            </a:r>
            <a:r>
              <a:rPr lang="en-US" baseline="0" dirty="0" smtClean="0"/>
              <a:t> to be aware of and keep in mind are. </a:t>
            </a:r>
          </a:p>
          <a:p>
            <a:endParaRPr lang="en-US" baseline="0" dirty="0" smtClean="0"/>
          </a:p>
          <a:p>
            <a:r>
              <a:rPr lang="en-US" baseline="0" dirty="0" smtClean="0"/>
              <a:t>16B.483 Intellectual Property – Must seek AG approval to revise language and provide documentation to the Department of Administration with Contract when submitting for signatures.  </a:t>
            </a:r>
          </a:p>
          <a:p>
            <a:endParaRPr lang="en-US" baseline="0" dirty="0" smtClean="0"/>
          </a:p>
          <a:p>
            <a:endParaRPr lang="en-US" baseline="0" dirty="0" smtClean="0"/>
          </a:p>
          <a:p>
            <a:r>
              <a:rPr lang="en-US" baseline="0" dirty="0" smtClean="0"/>
              <a:t>16C – State Procurement</a:t>
            </a:r>
          </a:p>
          <a:p>
            <a:r>
              <a:rPr lang="en-US" baseline="0" dirty="0" smtClean="0"/>
              <a:t>16C.02, subd. 2 - Definitions Agency. …</a:t>
            </a:r>
          </a:p>
          <a:p>
            <a:r>
              <a:rPr lang="en-US" baseline="0" dirty="0" smtClean="0"/>
              <a:t>16C.08  - State employee PT certification</a:t>
            </a:r>
          </a:p>
          <a:p>
            <a:r>
              <a:rPr lang="en-US" baseline="0" dirty="0" smtClean="0"/>
              <a:t>16C.09  - State employee Service certification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16E – Office of Mn.it Services</a:t>
            </a:r>
          </a:p>
          <a:p>
            <a:endParaRPr lang="en-US" baseline="0" dirty="0" smtClean="0"/>
          </a:p>
          <a:p>
            <a:r>
              <a:rPr lang="en-US" baseline="0" dirty="0" smtClean="0"/>
              <a:t>13.591 - Vendor data - data submitted by a vendor in response to a bid and RFP. When is the information public.</a:t>
            </a:r>
          </a:p>
          <a:p>
            <a:endParaRPr lang="en-US" baseline="0" dirty="0" smtClean="0"/>
          </a:p>
          <a:p>
            <a:r>
              <a:rPr lang="en-US" baseline="0" dirty="0" smtClean="0"/>
              <a:t>177.43  - Prevailing wage (applies to grants and PT)</a:t>
            </a:r>
          </a:p>
          <a:p>
            <a:endParaRPr lang="en-US" baseline="0" dirty="0" smtClean="0"/>
          </a:p>
          <a:p>
            <a:r>
              <a:rPr lang="en-US" baseline="0" dirty="0" smtClean="0"/>
              <a:t>15.014  - Advisory Task Forces</a:t>
            </a:r>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a:t>
            </a:fld>
            <a:endParaRPr lang="en-US" dirty="0"/>
          </a:p>
        </p:txBody>
      </p:sp>
    </p:spTree>
    <p:extLst>
      <p:ext uri="{BB962C8B-B14F-4D97-AF65-F5344CB8AC3E}">
        <p14:creationId xmlns:p14="http://schemas.microsoft.com/office/powerpoint/2010/main" val="7561499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14.1</a:t>
            </a:r>
            <a:r>
              <a:rPr lang="en-US" baseline="0" dirty="0" smtClean="0"/>
              <a:t>  </a:t>
            </a:r>
            <a:r>
              <a:rPr lang="en-US" b="1" i="1" dirty="0" smtClean="0"/>
              <a:t>Publicity</a:t>
            </a:r>
            <a:r>
              <a:rPr lang="en-US" dirty="0" smtClean="0"/>
              <a:t>.   Any publicity regarding the subject matter of this contract must identify the State as the sponsoring agency and must not be released without prior written approval from the State’s Authorized Representative.  For purposes of this provision, publicity includes notices, informational pamphlets, press releases, research, reports, signs, and similar public notices prepared by or for the Contractor individually or jointly with others, or any subcontractors, with respect to the program, publications, or services provided resulting from this contract.</a:t>
            </a:r>
          </a:p>
          <a:p>
            <a:pPr marL="0" indent="0">
              <a:buNone/>
            </a:pPr>
            <a:endParaRPr lang="en-US" dirty="0" smtClean="0"/>
          </a:p>
          <a:p>
            <a:pPr marL="0" indent="0">
              <a:buNone/>
            </a:pPr>
            <a:r>
              <a:rPr lang="en-US" dirty="0" smtClean="0"/>
              <a:t>Provide</a:t>
            </a:r>
            <a:r>
              <a:rPr lang="en-US" baseline="0" dirty="0" smtClean="0"/>
              <a:t> example in ER.</a:t>
            </a:r>
            <a:endParaRPr lang="en-US" dirty="0" smtClean="0"/>
          </a:p>
          <a:p>
            <a:pPr marL="0" indent="0">
              <a:buNone/>
            </a:pPr>
            <a:r>
              <a:rPr lang="en-US" dirty="0" smtClean="0"/>
              <a:t> </a:t>
            </a:r>
          </a:p>
          <a:p>
            <a:pPr marL="0" indent="0">
              <a:buNone/>
            </a:pPr>
            <a:r>
              <a:rPr lang="en-US" dirty="0" smtClean="0"/>
              <a:t>14.2</a:t>
            </a:r>
            <a:r>
              <a:rPr lang="en-US" baseline="0" dirty="0" smtClean="0"/>
              <a:t>  </a:t>
            </a:r>
            <a:r>
              <a:rPr lang="en-US" b="1" i="1" dirty="0" smtClean="0"/>
              <a:t>Endorsement</a:t>
            </a:r>
            <a:r>
              <a:rPr lang="en-US" dirty="0" smtClean="0"/>
              <a:t>.    The Contractor must not claim that the State endorses its products or services.</a:t>
            </a: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Minnesota law, without regard to its choice-of-law provisions, governs this contract.  Venue for all legal proceedings out of this contract, or its breach, must be in the appropriate state or federal court with competent jurisdiction in Ramsey County, Minnesota.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contracting with a tribe</a:t>
            </a:r>
            <a:r>
              <a:rPr lang="en-US" baseline="0" dirty="0" smtClean="0"/>
              <a:t> discuss this clause with the Attorney General’s Office it will be slightly different.</a:t>
            </a:r>
            <a:endParaRPr lang="en-US" dirty="0" smtClean="0"/>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Under Minnesota Statute  § 270C.65, Subdivision 3 and other applicable law, the Contractor consents to disclosure of its social security number, federal employer tax identification number, and/or Minnesota tax identification number, already provided to the State, to federal and state agencies and state personnel involved in the payment of state obligations.  These identification numbers may be used in the enforcement of federal and state laws which could result in action requiring the Contractor to file state tax returns, pay delinquent state tax liabilities, if any, or pay other state liabilities.</a:t>
            </a: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applicable)  As required by Minnesota Statute  § 16A.1245, the prime contractor must pay all subcontractors, less any retainage, within 10 calendar days of the prime contractor's receipt of payment from the State for undisputed services provided by the subcontractor(s) and must pay interest at the rate of one and one-half percent per month or any part of a month to the subcontractor(s) on any undisputed amount not paid on time to the subcontractor(s).</a:t>
            </a:r>
          </a:p>
        </p:txBody>
      </p:sp>
      <p:sp>
        <p:nvSpPr>
          <p:cNvPr id="4" name="Slide Number Placeholder 3"/>
          <p:cNvSpPr>
            <a:spLocks noGrp="1"/>
          </p:cNvSpPr>
          <p:nvPr>
            <p:ph type="sldNum" sz="quarter" idx="10"/>
          </p:nvPr>
        </p:nvSpPr>
        <p:spPr/>
        <p:txBody>
          <a:bodyPr/>
          <a:lstStyle/>
          <a:p>
            <a:fld id="{A017FFFF-295E-4D3F-B741-7C31728A5618}" type="slidenum">
              <a:rPr lang="en-US" smtClean="0"/>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18.1</a:t>
            </a:r>
            <a:r>
              <a:rPr lang="en-US" baseline="0" dirty="0" smtClean="0"/>
              <a:t>  </a:t>
            </a:r>
            <a:r>
              <a:rPr lang="en-US" b="1" i="1" dirty="0" smtClean="0"/>
              <a:t>Termination by the State.</a:t>
            </a:r>
            <a:r>
              <a:rPr lang="en-US" dirty="0" smtClean="0"/>
              <a:t>  The State or commissioner of Administration may cancel this contract at any time, with or without cause, upon 30 days’ written notice to the Contractor.  Upon termination, the Contractor will be entitled to payment, determined on a pro rata basis, for services satisfactorily performed.</a:t>
            </a:r>
          </a:p>
          <a:p>
            <a:pPr marL="0" indent="0">
              <a:buNone/>
            </a:pPr>
            <a:r>
              <a:rPr lang="en-US" dirty="0" smtClean="0"/>
              <a:t> </a:t>
            </a:r>
          </a:p>
          <a:p>
            <a:pPr marL="0" indent="0">
              <a:buNone/>
            </a:pPr>
            <a:r>
              <a:rPr lang="en-US" dirty="0" smtClean="0"/>
              <a:t>18.2</a:t>
            </a:r>
            <a:r>
              <a:rPr lang="en-US" baseline="0" dirty="0" smtClean="0"/>
              <a:t>  </a:t>
            </a:r>
            <a:r>
              <a:rPr lang="en-US" b="1" i="1" dirty="0" smtClean="0"/>
              <a:t>Termination for Insufficient Funding</a:t>
            </a:r>
            <a:r>
              <a:rPr lang="en-US" i="1" dirty="0" smtClean="0"/>
              <a:t>.  </a:t>
            </a:r>
            <a:r>
              <a:rPr lang="en-US" dirty="0" smtClean="0"/>
              <a:t>The State may immediately terminate this contract if it does not obtain funding from the Minnesota Legislature, or other funding source; or if funding cannot be continued at a level sufficient to allow for the payment of the services covered here.  Termination must be by written or fax notice to the Contractor.  The State is not obligated to pay for any services that are provided after notice and effective date of termination.  However, the Contractor will be entitled to payment, determined on a pro rata basis, for services satisfactorily performed to the extent that funds are available.  The State will not be assessed any penalty if the contract is terminated because of the decision of the Minnesota Legislature, or other funding source, not to appropriate funds.  The State must provide the Contractor notice of the lack of funding within a reasonable time of the State’s receiving that notice.</a:t>
            </a:r>
          </a:p>
          <a:p>
            <a:pPr marL="0" indent="0">
              <a:buNone/>
            </a:pPr>
            <a:endParaRPr lang="en-US" dirty="0" smtClean="0"/>
          </a:p>
          <a:p>
            <a:pPr marL="0" indent="0">
              <a:buNone/>
            </a:pPr>
            <a:r>
              <a:rPr lang="en-US" dirty="0" smtClean="0"/>
              <a:t>These 2 clauses very crucial</a:t>
            </a:r>
            <a:r>
              <a:rPr lang="en-US" baseline="0" dirty="0" smtClean="0"/>
              <a:t> prior and after the State shutdown.</a:t>
            </a:r>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The Contractor will comply with the provisions of Minn. Stat. Section 181.59 which</a:t>
            </a:r>
            <a:r>
              <a:rPr lang="en-US" baseline="0" dirty="0" smtClean="0"/>
              <a:t> require:</a:t>
            </a:r>
          </a:p>
          <a:p>
            <a:pPr marL="0" indent="0">
              <a:buNone/>
            </a:pPr>
            <a:r>
              <a:rPr lang="en-US" baseline="0" dirty="0" smtClean="0"/>
              <a:t>“Every contract for or on behalf of the state of Minnesota, or any county, city, town, township, school, school district, or any other district in the state, for materials, supplies, or construction shall contain provisions by which the contractor agrees:</a:t>
            </a:r>
            <a:endParaRPr lang="en-US" dirty="0" smtClean="0"/>
          </a:p>
          <a:p>
            <a:pPr marL="514350" indent="-514350">
              <a:buAutoNum type="arabicParenBoth"/>
            </a:pPr>
            <a:endParaRPr lang="en-US" dirty="0" smtClean="0"/>
          </a:p>
          <a:p>
            <a:pPr marL="514350" indent="-514350">
              <a:buAutoNum type="arabicParenBoth"/>
            </a:pPr>
            <a:r>
              <a:rPr lang="en-US" dirty="0" smtClean="0"/>
              <a:t>That, in the hiring of common or skilled labor for the performance of any work under any contract, or any subcontract, no contractor, material supplier, or vendor, shall, by reason of race, creed, or color, discriminate against the person or persons who are citizens of the United States or resident aliens who are qualified and available to perform the work to which the employment relates; </a:t>
            </a:r>
          </a:p>
          <a:p>
            <a:pPr marL="514350" indent="-514350">
              <a:buAutoNum type="arabicParenBoth"/>
            </a:pPr>
            <a:r>
              <a:rPr lang="en-US" dirty="0" smtClean="0"/>
              <a:t>That no contractor, material supplier, or vendor, shall, in any manner, discriminate against, or intimidate, or prevent the employment of any person or persons identified in clause (1) of this section, or on being hired, prevent, or conspire to prevent, the person or persons from the performance of work under any contract on account of race, creed, or color; </a:t>
            </a:r>
          </a:p>
          <a:p>
            <a:pPr marL="514350" indent="-514350">
              <a:buAutoNum type="arabicParenBoth"/>
            </a:pPr>
            <a:r>
              <a:rPr lang="en-US" dirty="0" smtClean="0"/>
              <a:t>That a violation of this section is a misdemeanor; and </a:t>
            </a:r>
          </a:p>
          <a:p>
            <a:pPr marL="514350" indent="-514350">
              <a:buAutoNum type="arabicParenBoth"/>
            </a:pPr>
            <a:r>
              <a:rPr lang="en-US" dirty="0" smtClean="0"/>
              <a:t>That this contract may be canceled or terminated by the state, county, city, town, school board, or any other person authorized to grant the contracts for employment, and all money due, or to become due under the contract, may be forfeited for a second or any subsequent violation of the terms or conditions of this contract. </a:t>
            </a: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sz="1200" kern="1200" dirty="0" smtClean="0">
                <a:solidFill>
                  <a:schemeClr val="tx1"/>
                </a:solidFill>
                <a:latin typeface="+mn-lt"/>
                <a:ea typeface="+mn-ea"/>
                <a:cs typeface="+mn-cs"/>
              </a:rPr>
              <a:t>The State intends to carry out its responsibility for requiring affirmative action by its Contractors.  </a:t>
            </a:r>
            <a:endParaRPr lang="en-US" sz="20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20.1  </a:t>
            </a:r>
            <a:r>
              <a:rPr lang="en-US" sz="1200" b="1" i="1" kern="1200" dirty="0" smtClean="0">
                <a:solidFill>
                  <a:schemeClr val="tx1"/>
                </a:solidFill>
                <a:latin typeface="+mn-lt"/>
                <a:ea typeface="+mn-ea"/>
                <a:cs typeface="+mn-cs"/>
              </a:rPr>
              <a:t>Covered Contracts and Contractors</a:t>
            </a:r>
            <a:r>
              <a:rPr lang="en-US" sz="1200" kern="1200" dirty="0" smtClean="0">
                <a:solidFill>
                  <a:schemeClr val="tx1"/>
                </a:solidFill>
                <a:latin typeface="+mn-lt"/>
                <a:ea typeface="+mn-ea"/>
                <a:cs typeface="+mn-cs"/>
              </a:rPr>
              <a:t>.  If the Contract exceeds $100,000 and the contractor employed more than 40 full-time employees on a single working day during the previous 12 months in Minnesota or in the state where it has its principle place of business, then the Contractor must comply with the requirements of Minnesota Statute  § 363A.36 and Minnesota Rule Parts 5000.3400-5000.3600.  A contractor covered by Minnesota Statute § 363A.36 because it employed more than 40 full-time employees in another state and does not have a certificate of compliance, must certify that it is in compliance with federal affirmative action requirements.  </a:t>
            </a:r>
            <a:endParaRPr lang="en-US" sz="20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US" sz="20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20.2  </a:t>
            </a:r>
            <a:r>
              <a:rPr lang="en-US" sz="1200" b="1" i="1" kern="1200" dirty="0" smtClean="0">
                <a:solidFill>
                  <a:schemeClr val="tx1"/>
                </a:solidFill>
                <a:latin typeface="+mn-lt"/>
                <a:ea typeface="+mn-ea"/>
                <a:cs typeface="+mn-cs"/>
              </a:rPr>
              <a:t>Minnesota Statute § 363A.36.</a:t>
            </a:r>
            <a:r>
              <a:rPr lang="en-US" sz="1200" kern="1200" dirty="0" smtClean="0">
                <a:solidFill>
                  <a:schemeClr val="tx1"/>
                </a:solidFill>
                <a:latin typeface="+mn-lt"/>
                <a:ea typeface="+mn-ea"/>
                <a:cs typeface="+mn-cs"/>
              </a:rPr>
              <a:t>  Minnesota Statute  § 363A.36 requires the Contractor to have an affirmative action plan for the employment of minority persons, women, and qualified disabled individuals approved by the Minnesota Commissioner of Human Rights (“Commissioner”) as indicated by a certificate of compliance.  The law addresses suspension or revocation of a certificate of compliance and contract consequences in that event.  A contract awarded without a certificate of compliance may be voided. </a:t>
            </a:r>
            <a:endParaRPr lang="en-US" sz="20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US" sz="20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20.3  </a:t>
            </a:r>
            <a:r>
              <a:rPr lang="en-US" sz="1200" b="1" i="1" kern="1200" dirty="0" smtClean="0">
                <a:solidFill>
                  <a:schemeClr val="tx1"/>
                </a:solidFill>
                <a:latin typeface="+mn-lt"/>
                <a:ea typeface="+mn-ea"/>
                <a:cs typeface="+mn-cs"/>
              </a:rPr>
              <a:t>Minnesota Rule 5000.3400-5000.3600.</a:t>
            </a:r>
            <a:r>
              <a:rPr lang="en-US" sz="1200" kern="1200" dirty="0" smtClean="0">
                <a:solidFill>
                  <a:schemeClr val="tx1"/>
                </a:solidFill>
                <a:latin typeface="+mn-lt"/>
                <a:ea typeface="+mn-ea"/>
                <a:cs typeface="+mn-cs"/>
              </a:rPr>
              <a:t>  </a:t>
            </a:r>
            <a:endParaRPr lang="en-US" sz="2000" kern="1200" dirty="0" smtClean="0">
              <a:solidFill>
                <a:schemeClr val="tx1"/>
              </a:solidFill>
              <a:latin typeface="+mn-lt"/>
              <a:ea typeface="+mn-ea"/>
              <a:cs typeface="+mn-cs"/>
            </a:endParaRPr>
          </a:p>
          <a:p>
            <a:pPr lvl="2"/>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General</a:t>
            </a:r>
            <a:r>
              <a:rPr lang="en-US" sz="1200" kern="1200" dirty="0" smtClean="0">
                <a:solidFill>
                  <a:schemeClr val="tx1"/>
                </a:solidFill>
                <a:latin typeface="+mn-lt"/>
                <a:ea typeface="+mn-ea"/>
                <a:cs typeface="+mn-cs"/>
              </a:rPr>
              <a:t>.  Minnesota Rule 5000.3400-5000.3600 implement Minnesota Statute § 363A.36.  These rules include, but are not limited to, criteria for contents, approval, and implementation of affirmative action plans; procedures for issuing certificates of compliance and criteria for determining a contractor’s compliance status; procedures for addressing deficiencies, sanctions, and notice and hearing; annual compliance reports; procedures for compliance review; and contract consequences for non-compliance.  The specific criteria for approval or rejection of an affirmative action plan are contained in various provisions of Minnesota Rule 5000.3400-5000.3600 including, but not limited to, parts 5000.3420-5000.3500 and 5000.3552-5000.3559. </a:t>
            </a:r>
            <a:endParaRPr lang="en-US" sz="20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US" sz="2000" kern="1200" dirty="0" smtClean="0">
              <a:solidFill>
                <a:schemeClr val="tx1"/>
              </a:solidFill>
              <a:latin typeface="+mn-lt"/>
              <a:ea typeface="+mn-ea"/>
              <a:cs typeface="+mn-cs"/>
            </a:endParaRPr>
          </a:p>
          <a:p>
            <a:pPr lvl="2"/>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Disabled Workers</a:t>
            </a:r>
            <a:r>
              <a:rPr lang="en-US" sz="1200" kern="1200" dirty="0" smtClean="0">
                <a:solidFill>
                  <a:schemeClr val="tx1"/>
                </a:solidFill>
                <a:latin typeface="+mn-lt"/>
                <a:ea typeface="+mn-ea"/>
                <a:cs typeface="+mn-cs"/>
              </a:rPr>
              <a:t>.  The Contractor must comply with the following affirmative action requirements for disabled workers.  </a:t>
            </a:r>
            <a:endParaRPr lang="en-US" sz="2000" kern="1200" dirty="0" smtClean="0">
              <a:solidFill>
                <a:schemeClr val="tx1"/>
              </a:solidFill>
              <a:latin typeface="+mn-lt"/>
              <a:ea typeface="+mn-ea"/>
              <a:cs typeface="+mn-cs"/>
            </a:endParaRPr>
          </a:p>
          <a:p>
            <a:pPr lvl="4"/>
            <a:r>
              <a:rPr lang="en-US" sz="1200" kern="1200" dirty="0" smtClean="0">
                <a:solidFill>
                  <a:schemeClr val="tx1"/>
                </a:solidFill>
                <a:latin typeface="+mn-lt"/>
                <a:ea typeface="+mn-ea"/>
                <a:cs typeface="+mn-cs"/>
              </a:rPr>
              <a:t>  The Contractor must not discriminate against any employee or applicant for employment because of physical or mental disability in regard to any position for which the employee or applicant for employment is qualified.  The Contractor agrees to take affirmative action to employ, advance in employment, and otherwise treat qualified disabled persons without discrimination based upon their physical or mental disability in all employment practices such as the following: employment, upgrading, demotion or transfer, recruitment, advertising, layoff or termination, rates of pay or other forms of compensation, and selection for training, including apprenticeship.</a:t>
            </a:r>
            <a:endParaRPr lang="en-US" sz="2000" kern="1200" dirty="0" smtClean="0">
              <a:solidFill>
                <a:schemeClr val="tx1"/>
              </a:solidFill>
              <a:latin typeface="+mn-lt"/>
              <a:ea typeface="+mn-ea"/>
              <a:cs typeface="+mn-cs"/>
            </a:endParaRPr>
          </a:p>
          <a:p>
            <a:pPr lvl="4"/>
            <a:r>
              <a:rPr lang="en-US" sz="1200" kern="1200" dirty="0" smtClean="0">
                <a:solidFill>
                  <a:schemeClr val="tx1"/>
                </a:solidFill>
                <a:latin typeface="+mn-lt"/>
                <a:ea typeface="+mn-ea"/>
                <a:cs typeface="+mn-cs"/>
              </a:rPr>
              <a:t>  The Contractor agrees to comply with the rules and relevant orders of the Minnesota Department of Human Rights issued pursuant to the Minnesota Human Rights Act.</a:t>
            </a:r>
            <a:endParaRPr lang="en-US" sz="2000" kern="1200" dirty="0" smtClean="0">
              <a:solidFill>
                <a:schemeClr val="tx1"/>
              </a:solidFill>
              <a:latin typeface="+mn-lt"/>
              <a:ea typeface="+mn-ea"/>
              <a:cs typeface="+mn-cs"/>
            </a:endParaRPr>
          </a:p>
          <a:p>
            <a:pPr lvl="4"/>
            <a:r>
              <a:rPr lang="en-US" sz="1200" kern="1200" dirty="0" smtClean="0">
                <a:solidFill>
                  <a:schemeClr val="tx1"/>
                </a:solidFill>
                <a:latin typeface="+mn-lt"/>
                <a:ea typeface="+mn-ea"/>
                <a:cs typeface="+mn-cs"/>
              </a:rPr>
              <a:t>  In the event of the Contractor's noncompliance with the requirements of this clause, actions for noncompliance may be taken in accordance with Minnesota Statutes Section 363A.36, and the rules and relevant orders of the Minnesota Department of Human Rights issued pursuant to the Minnesota Human Rights Act.</a:t>
            </a:r>
            <a:endParaRPr lang="en-US" sz="2000" kern="1200" dirty="0" smtClean="0">
              <a:solidFill>
                <a:schemeClr val="tx1"/>
              </a:solidFill>
              <a:latin typeface="+mn-lt"/>
              <a:ea typeface="+mn-ea"/>
              <a:cs typeface="+mn-cs"/>
            </a:endParaRPr>
          </a:p>
          <a:p>
            <a:pPr lvl="4"/>
            <a:r>
              <a:rPr lang="en-US" sz="1200" kern="1200" dirty="0" smtClean="0">
                <a:solidFill>
                  <a:schemeClr val="tx1"/>
                </a:solidFill>
                <a:latin typeface="+mn-lt"/>
                <a:ea typeface="+mn-ea"/>
                <a:cs typeface="+mn-cs"/>
              </a:rPr>
              <a:t>  The Contractor agrees to post in conspicuous places, available to employees and applicants for employment, notices in a form to be prescribed by the commissioner of the Minnesota Department of Human Rights. Such notices must state the Contractor's obligation under the law to take affirmative action to employ and advance in employment qualified disabled employees and applicants for employment, and the rights of applicants and employees.</a:t>
            </a:r>
            <a:endParaRPr lang="en-US" sz="2000" kern="1200" dirty="0" smtClean="0">
              <a:solidFill>
                <a:schemeClr val="tx1"/>
              </a:solidFill>
              <a:latin typeface="+mn-lt"/>
              <a:ea typeface="+mn-ea"/>
              <a:cs typeface="+mn-cs"/>
            </a:endParaRPr>
          </a:p>
          <a:p>
            <a:pPr lvl="4"/>
            <a:r>
              <a:rPr lang="en-US" sz="1200" kern="1200" dirty="0" smtClean="0">
                <a:solidFill>
                  <a:schemeClr val="tx1"/>
                </a:solidFill>
                <a:latin typeface="+mn-lt"/>
                <a:ea typeface="+mn-ea"/>
                <a:cs typeface="+mn-cs"/>
              </a:rPr>
              <a:t>  The Contractor must notify each labor union or representative of workers with which it has a collective bargaining agreement or other contract understanding, that the contractor is bound by the terms of Minnesota Statutes Section 363A.36, of the Minnesota Human Rights Act and is committed to take affirmative action to employ and advance in employment physically and mentally disabled persons.</a:t>
            </a:r>
            <a:endParaRPr lang="en-US" sz="20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US" sz="2000" kern="1200" dirty="0" smtClean="0">
              <a:solidFill>
                <a:schemeClr val="tx1"/>
              </a:solidFill>
              <a:latin typeface="+mn-lt"/>
              <a:ea typeface="+mn-ea"/>
              <a:cs typeface="+mn-cs"/>
            </a:endParaRPr>
          </a:p>
          <a:p>
            <a:pPr lvl="2"/>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Consequences</a:t>
            </a:r>
            <a:r>
              <a:rPr lang="en-US" sz="1200" kern="1200" dirty="0" smtClean="0">
                <a:solidFill>
                  <a:schemeClr val="tx1"/>
                </a:solidFill>
                <a:latin typeface="+mn-lt"/>
                <a:ea typeface="+mn-ea"/>
                <a:cs typeface="+mn-cs"/>
              </a:rPr>
              <a:t>.  The consequences for the Contractor’s failure to implement its affirmative action plan or make a good faith effort to do so include, but are not limited to, suspension or revocation of a certificate of compliance by the Commissioner, refusal by the Commissioner to approve subsequent plans, and termination of all or part of this contract by the Commissioner or the State.</a:t>
            </a:r>
            <a:endParaRPr lang="en-US" sz="20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US" sz="2000" kern="1200" dirty="0" smtClean="0">
              <a:solidFill>
                <a:schemeClr val="tx1"/>
              </a:solidFill>
              <a:latin typeface="+mn-lt"/>
              <a:ea typeface="+mn-ea"/>
              <a:cs typeface="+mn-cs"/>
            </a:endParaRPr>
          </a:p>
          <a:p>
            <a:pPr lvl="2"/>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Certification</a:t>
            </a:r>
            <a:r>
              <a:rPr lang="en-US" sz="1200" kern="1200" dirty="0" smtClean="0">
                <a:solidFill>
                  <a:schemeClr val="tx1"/>
                </a:solidFill>
                <a:latin typeface="+mn-lt"/>
                <a:ea typeface="+mn-ea"/>
                <a:cs typeface="+mn-cs"/>
              </a:rPr>
              <a:t>.  The Contractor hereby certifies that it is in compliance with the requirements of Minnesota Statute  § 363A.36 and Minnesota Rule 5000.3400-5000.3600 and is aware of the consequences for noncompliance.</a:t>
            </a:r>
            <a:endParaRPr lang="en-US" sz="20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For services valued in excess of $50,000,</a:t>
            </a:r>
            <a:r>
              <a:rPr lang="en-US" sz="1200" kern="1200" baseline="0" dirty="0" smtClean="0">
                <a:solidFill>
                  <a:schemeClr val="tx1"/>
                </a:solidFill>
                <a:latin typeface="+mn-lt"/>
                <a:ea typeface="+mn-ea"/>
                <a:cs typeface="+mn-cs"/>
              </a:rPr>
              <a:t> the Contractor certifies that as of the date of services performed on behalf of the State, Contractor and all its subcontractors will have implemented or be in the process of implementing the federal E-Verify Program for all newly hired employees in the United States who will perform work on behalf of the State.  Contractor is responsible for collecting all subcontractor certifications and may do so utilizing the E-Verify Subcontractor Certification Form available at http://www.mmd.admin.state.mn.us/doc/EverifySubCertForm.doc.  All subcontractor certifications must be kept on file with Contractor and made available to the State upon request. </a:t>
            </a:r>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This is why it is important in comprehending the scope of services</a:t>
            </a:r>
            <a:r>
              <a:rPr lang="en-US" baseline="0" dirty="0" smtClean="0"/>
              <a:t> to determine the required clauses and asking and understanding the who, what, where, when, why .  (Read between the lines). </a:t>
            </a:r>
          </a:p>
          <a:p>
            <a:r>
              <a:rPr lang="en-US" baseline="0" dirty="0" smtClean="0"/>
              <a:t>Think it through and ask the right questions. Who, what, where, when, why when preparing the work plan.</a:t>
            </a:r>
          </a:p>
          <a:p>
            <a:endParaRPr lang="en-US" baseline="0" dirty="0" smtClean="0"/>
          </a:p>
          <a:p>
            <a:r>
              <a:rPr lang="en-US" baseline="0" dirty="0" smtClean="0"/>
              <a:t>The State may be at risk if the correct clauses are not included in a contract (for examples, prevailing wage penalties or health and safety requirements if staff and or contractors may be at risk on the ice/water with out Health and Safety Requirements.)</a:t>
            </a:r>
            <a:endParaRPr lang="en-US" dirty="0" smtClean="0"/>
          </a:p>
          <a:p>
            <a:endParaRPr lang="en-US" dirty="0" smtClean="0"/>
          </a:p>
          <a:p>
            <a:r>
              <a:rPr lang="en-US" dirty="0" smtClean="0"/>
              <a:t>Change order language is not a done deal. This is optional</a:t>
            </a:r>
          </a:p>
          <a:p>
            <a:r>
              <a:rPr lang="en-US" dirty="0" smtClean="0"/>
              <a:t>Quality Assurance Plans – discuss this with QA Staff within the Agency prior to work plan finalization. </a:t>
            </a:r>
          </a:p>
          <a:p>
            <a:r>
              <a:rPr lang="en-US" dirty="0" smtClean="0"/>
              <a:t>Health</a:t>
            </a:r>
            <a:r>
              <a:rPr lang="en-US" baseline="0" dirty="0" smtClean="0"/>
              <a:t> and Safety Requirements – should be included if any field work or construction. The language may need to be specific depending on the field work i.e., 40 hour safety training. </a:t>
            </a:r>
          </a:p>
          <a:p>
            <a:r>
              <a:rPr lang="en-US" baseline="0" dirty="0" smtClean="0"/>
              <a:t>Sampling Plan – usually required if there is any type of monitoring or sampling. Where sampling (by whom) will be conducted.  If the work plan mentions sampling it should also define analysis by whom. Even if a subcontracting will be performing the sampling and analyses.</a:t>
            </a:r>
          </a:p>
          <a:p>
            <a:r>
              <a:rPr lang="en-US" baseline="0" dirty="0" smtClean="0"/>
              <a:t>Prevailing wage – construction – Department of Labor and Industry</a:t>
            </a:r>
          </a:p>
          <a:p>
            <a:r>
              <a:rPr lang="en-US" baseline="0" dirty="0" smtClean="0"/>
              <a:t>Subcontracting – clearly state (who, what, what, where and dollars)</a:t>
            </a:r>
          </a:p>
          <a:p>
            <a:r>
              <a:rPr lang="en-US" baseline="0" dirty="0" smtClean="0"/>
              <a:t>Access Agreements – may need</a:t>
            </a:r>
          </a:p>
          <a:p>
            <a:r>
              <a:rPr lang="en-US" baseline="0" dirty="0" smtClean="0"/>
              <a:t>Accessibility – may be required for IT related items.</a:t>
            </a:r>
          </a:p>
          <a:p>
            <a:endParaRPr lang="en-US" baseline="0" dirty="0" smtClean="0"/>
          </a:p>
          <a:p>
            <a:r>
              <a:rPr lang="en-US" baseline="0" dirty="0" smtClean="0"/>
              <a:t>Contract Coordinator should be aware or know of the other contracts that may affect other contracts.  </a:t>
            </a:r>
            <a:endParaRPr lang="en-US" dirty="0" smtClean="0"/>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29</a:t>
            </a:fld>
            <a:endParaRPr lang="en-US" dirty="0"/>
          </a:p>
        </p:txBody>
      </p:sp>
    </p:spTree>
    <p:extLst>
      <p:ext uri="{BB962C8B-B14F-4D97-AF65-F5344CB8AC3E}">
        <p14:creationId xmlns:p14="http://schemas.microsoft.com/office/powerpoint/2010/main" val="1720660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30</a:t>
            </a:fld>
            <a:endParaRPr lang="en-US" dirty="0"/>
          </a:p>
        </p:txBody>
      </p:sp>
    </p:spTree>
    <p:extLst>
      <p:ext uri="{BB962C8B-B14F-4D97-AF65-F5344CB8AC3E}">
        <p14:creationId xmlns:p14="http://schemas.microsoft.com/office/powerpoint/2010/main" val="136046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CFR 31 or CFR 35</a:t>
            </a: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3</a:t>
            </a:fld>
            <a:endParaRPr lang="en-US" dirty="0"/>
          </a:p>
        </p:txBody>
      </p:sp>
    </p:spTree>
    <p:extLst>
      <p:ext uri="{BB962C8B-B14F-4D97-AF65-F5344CB8AC3E}">
        <p14:creationId xmlns:p14="http://schemas.microsoft.com/office/powerpoint/2010/main" val="3499934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a few policies to keep in mind.  Review Admin’s web site</a:t>
            </a:r>
            <a:r>
              <a:rPr lang="en-US" baseline="0" dirty="0" smtClean="0"/>
              <a:t> for additional policies.</a:t>
            </a:r>
          </a:p>
          <a:p>
            <a:endParaRPr lang="en-US" baseline="0" dirty="0" smtClean="0"/>
          </a:p>
          <a:p>
            <a:r>
              <a:rPr lang="en-US" baseline="0" dirty="0" smtClean="0"/>
              <a:t>The terms and conditions of a contract depends on the services being performed, not the type of contract.  Prior to creation of the contract terms it is very important to know the scope of services.  A change in the scope can add or delete terms and conditions.  </a:t>
            </a: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4</a:t>
            </a:fld>
            <a:endParaRPr lang="en-US" dirty="0"/>
          </a:p>
        </p:txBody>
      </p:sp>
    </p:spTree>
    <p:extLst>
      <p:ext uri="{BB962C8B-B14F-4D97-AF65-F5344CB8AC3E}">
        <p14:creationId xmlns:p14="http://schemas.microsoft.com/office/powerpoint/2010/main" val="3288695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1.1	</a:t>
            </a:r>
            <a:r>
              <a:rPr lang="en-US" b="1" i="1" dirty="0" smtClean="0"/>
              <a:t>Effective date</a:t>
            </a:r>
            <a:r>
              <a:rPr lang="en-US" b="1" dirty="0" smtClean="0"/>
              <a:t>:</a:t>
            </a:r>
            <a:r>
              <a:rPr lang="en-US" i="1" dirty="0" smtClean="0"/>
              <a:t>  </a:t>
            </a:r>
            <a:r>
              <a:rPr lang="en-US" dirty="0" smtClean="0"/>
              <a:t>[SPELL OUT FULL DATE (e.g., April 1, 2010)], or the date the State obtains all required signatures under Minnesota Statutes Section 16C.05, subdivision 2, whichever is later.</a:t>
            </a:r>
          </a:p>
          <a:p>
            <a:pPr marL="0" indent="0">
              <a:buNone/>
            </a:pPr>
            <a:r>
              <a:rPr lang="en-US" b="1" dirty="0" smtClean="0"/>
              <a:t>The Contractor must not begin work under this contract until this contract is fully executed and the Contractor has been notified by the State’s Authorized Representative to begin the work.</a:t>
            </a:r>
            <a:endParaRPr lang="en-US" dirty="0" smtClean="0"/>
          </a:p>
          <a:p>
            <a:pPr marL="0" indent="0">
              <a:buNone/>
            </a:pPr>
            <a:r>
              <a:rPr lang="en-US" b="1" dirty="0" smtClean="0"/>
              <a:t> </a:t>
            </a:r>
            <a:endParaRPr lang="en-US" dirty="0" smtClean="0"/>
          </a:p>
          <a:p>
            <a:pPr marL="0" indent="0">
              <a:buNone/>
            </a:pPr>
            <a:r>
              <a:rPr lang="en-US" dirty="0" smtClean="0"/>
              <a:t>1.2	</a:t>
            </a:r>
            <a:r>
              <a:rPr lang="en-US" b="1" i="1" dirty="0" smtClean="0"/>
              <a:t>Expiration date</a:t>
            </a:r>
            <a:r>
              <a:rPr lang="en-US" b="1" dirty="0" smtClean="0"/>
              <a:t>:</a:t>
            </a:r>
            <a:r>
              <a:rPr lang="en-US" i="1" dirty="0" smtClean="0"/>
              <a:t>  </a:t>
            </a:r>
            <a:r>
              <a:rPr lang="en-US" dirty="0" smtClean="0"/>
              <a:t>[SPELL OUT FULL DATE (e.g., March 31, 2012)], or until all obligations have been satisfactorily fulfilled, whichever occurs first.</a:t>
            </a:r>
          </a:p>
          <a:p>
            <a:pPr marL="0" indent="0">
              <a:buNone/>
            </a:pPr>
            <a:r>
              <a:rPr lang="en-US" dirty="0" smtClean="0"/>
              <a:t> </a:t>
            </a:r>
          </a:p>
          <a:p>
            <a:pPr marL="0" indent="0">
              <a:buNone/>
            </a:pPr>
            <a:r>
              <a:rPr lang="en-US" dirty="0" smtClean="0"/>
              <a:t>1.3	</a:t>
            </a:r>
            <a:r>
              <a:rPr lang="en-US" b="1" i="1" dirty="0" smtClean="0"/>
              <a:t>Survival of Terms</a:t>
            </a:r>
            <a:r>
              <a:rPr lang="en-US" b="1" dirty="0" smtClean="0"/>
              <a:t>.</a:t>
            </a:r>
            <a:r>
              <a:rPr lang="en-US" dirty="0" smtClean="0"/>
              <a:t>  The following clauses survive the expiration or cancellation of this contract: 8. Indemnification; 9. State Audits; 10. Government Data Practices and Intellectual Property; 14. Publicity and Endorsement; 15. Governing Law, Jurisdiction, and Venue; and 16. Data Disclosure.  </a:t>
            </a:r>
          </a:p>
          <a:p>
            <a:pPr marL="0" indent="0">
              <a:buNone/>
            </a:pPr>
            <a:endParaRPr lang="en-US" dirty="0" smtClean="0"/>
          </a:p>
          <a:p>
            <a:pPr marL="0" indent="0">
              <a:buNone/>
            </a:pPr>
            <a:r>
              <a:rPr lang="en-US" dirty="0" smtClean="0"/>
              <a:t>(Keep in mind to</a:t>
            </a:r>
            <a:r>
              <a:rPr lang="en-US" baseline="0" dirty="0" smtClean="0"/>
              <a:t> check the clause numbers they may change depending on if additional clauses are added to your contract.)</a:t>
            </a:r>
            <a:endParaRPr lang="en-US" dirty="0" smtClean="0"/>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a:buNone/>
            </a:pPr>
            <a:r>
              <a:rPr lang="en-US" sz="3600" dirty="0" smtClean="0"/>
              <a:t>The Contractor, who is not a state employee, will:</a:t>
            </a:r>
          </a:p>
          <a:p>
            <a:pPr>
              <a:buNone/>
            </a:pPr>
            <a:r>
              <a:rPr lang="en-US" b="1" dirty="0" smtClean="0"/>
              <a:t> </a:t>
            </a:r>
            <a:endParaRPr lang="en-US" dirty="0" smtClean="0"/>
          </a:p>
          <a:p>
            <a:pPr marL="0" indent="0">
              <a:buNone/>
            </a:pPr>
            <a:r>
              <a:rPr lang="en-US" dirty="0" smtClean="0"/>
              <a:t>PROVIDE SUFFICIENT DETAIL IN THE DUTIES SO THAT YOU CAN HOLD THE CONTRACTOR ACCOUNTABLE FOR THIS WORK.   DO THIS BY EITHER: </a:t>
            </a:r>
          </a:p>
          <a:p>
            <a:pPr marL="0" indent="0">
              <a:buNone/>
            </a:pPr>
            <a:endParaRPr lang="en-US" dirty="0" smtClean="0"/>
          </a:p>
          <a:p>
            <a:pPr marL="514350" indent="-514350">
              <a:buAutoNum type="arabicParenR"/>
            </a:pPr>
            <a:r>
              <a:rPr lang="en-US" dirty="0" smtClean="0"/>
              <a:t>LISTING THE CONTRACTOR’S DUTIES, DELIVERABLES, AND COMPLETION DATES WITH PRECISE DETAIL HERE OR  </a:t>
            </a:r>
          </a:p>
          <a:p>
            <a:pPr marL="514350" indent="-514350">
              <a:buAutoNum type="arabicParenR"/>
            </a:pPr>
            <a:r>
              <a:rPr lang="en-US" dirty="0" smtClean="0"/>
              <a:t>USING AN ATTACHMENT THAT CONTAINS THE PRECISE DUTIES,</a:t>
            </a:r>
            <a:r>
              <a:rPr lang="en-US" baseline="0" dirty="0" smtClean="0"/>
              <a:t> </a:t>
            </a:r>
            <a:r>
              <a:rPr lang="en-US" dirty="0" smtClean="0"/>
              <a:t>DELIVERABLES, and OUTCOMES. </a:t>
            </a:r>
          </a:p>
          <a:p>
            <a:pPr marL="914400" lvl="1" indent="0">
              <a:buNone/>
            </a:pPr>
            <a:r>
              <a:rPr lang="en-US" sz="2900" i="1" dirty="0" smtClean="0"/>
              <a:t>YOU MUST INDICATE THAT THE </a:t>
            </a:r>
            <a:r>
              <a:rPr lang="en-US" sz="2900" i="1" baseline="0" dirty="0" smtClean="0"/>
              <a:t> </a:t>
            </a:r>
            <a:r>
              <a:rPr lang="en-US" sz="2900" i="1" dirty="0" smtClean="0"/>
              <a:t>ATTACHMENT  or EXHIBIT</a:t>
            </a:r>
            <a:r>
              <a:rPr lang="en-US" sz="2900" i="1" baseline="0" dirty="0" smtClean="0"/>
              <a:t> </a:t>
            </a:r>
            <a:r>
              <a:rPr lang="en-US" sz="2900" i="1" dirty="0" smtClean="0"/>
              <a:t>IS INCORPORATED INTO THE CONTRACT, SUCH AS “Perform the duties specified in Attachment or Exhibit</a:t>
            </a:r>
            <a:r>
              <a:rPr lang="en-US" sz="2900" i="1" baseline="0" dirty="0" smtClean="0"/>
              <a:t> </a:t>
            </a:r>
            <a:r>
              <a:rPr lang="en-US" sz="2900" i="1" dirty="0" smtClean="0"/>
              <a:t>A, which is attached and incorporated into this contract.”  </a:t>
            </a:r>
          </a:p>
          <a:p>
            <a:pPr marL="514350" indent="-514350">
              <a:buAutoNum type="arabicParenR"/>
            </a:pPr>
            <a:r>
              <a:rPr lang="en-US" dirty="0" smtClean="0"/>
              <a:t>ATTACHING THE CONTRACTOR’S PROPOSAL IS </a:t>
            </a:r>
            <a:r>
              <a:rPr lang="en-US" b="1" dirty="0" smtClean="0"/>
              <a:t>NOT</a:t>
            </a:r>
            <a:r>
              <a:rPr lang="en-US" dirty="0" smtClean="0"/>
              <a:t> THE PREFERRED WAY OF INCORPORATING THE CONTRACTOR’S SCOPE OF WORK INTO THE CONTRACT, </a:t>
            </a:r>
          </a:p>
          <a:p>
            <a:pPr marL="914400" indent="0">
              <a:buNone/>
            </a:pPr>
            <a:r>
              <a:rPr lang="en-US" sz="2900" dirty="0" smtClean="0"/>
              <a:t>HOWEVER, WHEN IT IS NECESSARY, BE SURE TO DELETE ALL PROBLEMATIC/ILLEGAL CONTRACT CLAUSES FROM THE PROPOSAL THEN ADD THE FOLLOWING CLAUSE TO THIS CONTRACT SECTION, “No terms or conditions of the contractor's proposal will be construed to modify, diminish or derogate the terms and conditions of this contract.”</a:t>
            </a:r>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latin typeface="+mn-lt"/>
                <a:ea typeface="+mn-ea"/>
                <a:cs typeface="+mn-cs"/>
              </a:rPr>
              <a:t>4.1. Consideration.</a:t>
            </a:r>
          </a:p>
          <a:p>
            <a:pPr lvl="0"/>
            <a:r>
              <a:rPr lang="en-US" sz="1100" b="1" i="0" kern="1200" dirty="0" smtClean="0">
                <a:solidFill>
                  <a:schemeClr val="tx1"/>
                </a:solidFill>
                <a:latin typeface="+mn-lt"/>
                <a:ea typeface="+mn-ea"/>
                <a:cs typeface="+mn-cs"/>
              </a:rPr>
              <a:t>A) Compensation.</a:t>
            </a:r>
            <a:r>
              <a:rPr lang="en-US" sz="1100" i="0" kern="1200" dirty="0" smtClean="0">
                <a:solidFill>
                  <a:schemeClr val="tx1"/>
                </a:solidFill>
                <a:latin typeface="+mn-lt"/>
                <a:ea typeface="+mn-ea"/>
                <a:cs typeface="+mn-cs"/>
              </a:rPr>
              <a:t> The Contractor will be paid </a:t>
            </a:r>
            <a:r>
              <a:rPr lang="en-US" sz="1100" i="0" kern="1200" dirty="0" smtClean="0">
                <a:solidFill>
                  <a:srgbClr val="FF0000"/>
                </a:solidFill>
                <a:latin typeface="+mn-lt"/>
                <a:ea typeface="+mn-ea"/>
                <a:cs typeface="+mn-cs"/>
              </a:rPr>
              <a:t>[EXPLAIN HOW THE CONTRACTOR WILL BE PAID. </a:t>
            </a:r>
          </a:p>
          <a:p>
            <a:r>
              <a:rPr lang="en-US" sz="1100" i="0" kern="1200" dirty="0" smtClean="0">
                <a:solidFill>
                  <a:srgbClr val="FF0000"/>
                </a:solidFill>
                <a:latin typeface="+mn-lt"/>
                <a:ea typeface="+mn-ea"/>
                <a:cs typeface="+mn-cs"/>
              </a:rPr>
              <a:t>EXAMPLES: “IN ACCORDANCE WITH THE BREAKDOWN OF COSTS AS SET FORTH IN EXHIBIT B WHICH IS ATTACHED AND INCORPORATED INTO THIS CONTRACT.” </a:t>
            </a:r>
            <a:r>
              <a:rPr lang="en-US" sz="1100" b="1" i="0" kern="1200" dirty="0" smtClean="0">
                <a:solidFill>
                  <a:srgbClr val="FF0000"/>
                </a:solidFill>
                <a:latin typeface="+mn-lt"/>
                <a:ea typeface="+mn-ea"/>
                <a:cs typeface="+mn-cs"/>
              </a:rPr>
              <a:t> </a:t>
            </a:r>
            <a:r>
              <a:rPr lang="en-US" sz="1100" b="1" i="0" u="sng" kern="1200" dirty="0" smtClean="0">
                <a:solidFill>
                  <a:srgbClr val="FF0000"/>
                </a:solidFill>
                <a:latin typeface="+mn-lt"/>
                <a:ea typeface="+mn-ea"/>
                <a:cs typeface="+mn-cs"/>
              </a:rPr>
              <a:t>NOTE:</a:t>
            </a:r>
            <a:r>
              <a:rPr lang="en-US" sz="1100" i="0" kern="1200" dirty="0" smtClean="0">
                <a:solidFill>
                  <a:srgbClr val="FF0000"/>
                </a:solidFill>
                <a:latin typeface="+mn-lt"/>
                <a:ea typeface="+mn-ea"/>
                <a:cs typeface="+mn-cs"/>
              </a:rPr>
              <a:t>  CAUTION MUST BE EXERCISED IF PAYMENT BY THE HOUR IS UTILIZED.  IF DELIVERABLES CAN BE SUCCINCTLY DEFINED, IT IS GENERALLY PREFERABLE TO STRUCTURE PAYMENT BASED ON THE SUCCESSFUL COMPLETION AND ACCEPTANCE OF SPECIFIC TASKS OR DELIVERABLES.] </a:t>
            </a:r>
          </a:p>
          <a:p>
            <a:r>
              <a:rPr lang="en-US" sz="1100" i="0" kern="1200" dirty="0" smtClean="0">
                <a:solidFill>
                  <a:schemeClr val="tx1"/>
                </a:solidFill>
                <a:latin typeface="+mn-lt"/>
                <a:ea typeface="+mn-ea"/>
                <a:cs typeface="+mn-cs"/>
              </a:rPr>
              <a:t> </a:t>
            </a:r>
          </a:p>
          <a:p>
            <a:pPr lvl="0"/>
            <a:r>
              <a:rPr lang="en-US" sz="1100" b="1" i="0" kern="1200" dirty="0" smtClean="0">
                <a:solidFill>
                  <a:schemeClr val="tx1"/>
                </a:solidFill>
                <a:latin typeface="+mn-lt"/>
                <a:ea typeface="+mn-ea"/>
                <a:cs typeface="+mn-cs"/>
              </a:rPr>
              <a:t>B) Travel Expenses.</a:t>
            </a:r>
            <a:r>
              <a:rPr lang="en-US" sz="1100" i="0" kern="1200" dirty="0" smtClean="0">
                <a:solidFill>
                  <a:schemeClr val="tx1"/>
                </a:solidFill>
                <a:latin typeface="+mn-lt"/>
                <a:ea typeface="+mn-ea"/>
                <a:cs typeface="+mn-cs"/>
              </a:rPr>
              <a:t>  Reimbursement for travel and subsistence expenses actually and necessarily incurred by the Contractor as a result of this contract will not exceed $[INSERT TOTAL TRAVEL BUDGET HERE.  IF NONE, INSERT “$0.00"]; provided that the Contractor will be reimbursed for travel and subsistence expenses in the same manner and in no greater amount than provided in the current "Commissioner’s Plan” established by the Commissioner of Minnesota Management and Budget which is incorporated in to this contract by reference.  The Contractor will not be reimbursed for travel and subsistence expenses incurred outside Minnesota unless it has received the State’s prior written approval for out of state travel.  Minnesota will be considered the home state for determining whether travel is out of state.</a:t>
            </a:r>
          </a:p>
          <a:p>
            <a:r>
              <a:rPr lang="en-US" sz="1100" i="0" kern="1200" dirty="0" smtClean="0">
                <a:solidFill>
                  <a:schemeClr val="tx1"/>
                </a:solidFill>
                <a:latin typeface="+mn-lt"/>
                <a:ea typeface="+mn-ea"/>
                <a:cs typeface="+mn-cs"/>
              </a:rPr>
              <a:t>	</a:t>
            </a:r>
          </a:p>
          <a:p>
            <a:r>
              <a:rPr lang="en-US" sz="1100" b="1" i="0" kern="1200" dirty="0" smtClean="0">
                <a:solidFill>
                  <a:schemeClr val="tx1"/>
                </a:solidFill>
                <a:latin typeface="+mn-lt"/>
                <a:ea typeface="+mn-ea"/>
                <a:cs typeface="+mn-cs"/>
              </a:rPr>
              <a:t>(C) Total Obligation.</a:t>
            </a:r>
            <a:r>
              <a:rPr lang="en-US" sz="1100" i="0" kern="1200" dirty="0" smtClean="0">
                <a:solidFill>
                  <a:schemeClr val="tx1"/>
                </a:solidFill>
                <a:latin typeface="+mn-lt"/>
                <a:ea typeface="+mn-ea"/>
                <a:cs typeface="+mn-cs"/>
              </a:rPr>
              <a:t>  The total obligation of the State for all compensation and reimbursements to the Contractor under this contract will not exceed $[THIS MUST BE THE TOTAL OF 4.1(A) AND 4.1(B) ABOVE].</a:t>
            </a:r>
          </a:p>
          <a:p>
            <a:r>
              <a:rPr lang="en-US" sz="1200" kern="1200" dirty="0" smtClean="0">
                <a:solidFill>
                  <a:schemeClr val="tx1"/>
                </a:solidFill>
                <a:latin typeface="+mn-lt"/>
                <a:ea typeface="+mn-ea"/>
                <a:cs typeface="+mn-cs"/>
              </a:rPr>
              <a:t> </a:t>
            </a:r>
          </a:p>
          <a:p>
            <a:r>
              <a:rPr lang="en-US" sz="1200" b="1" kern="1200" dirty="0" smtClean="0">
                <a:solidFill>
                  <a:schemeClr val="tx1"/>
                </a:solidFill>
                <a:latin typeface="+mn-lt"/>
                <a:ea typeface="+mn-ea"/>
                <a:cs typeface="+mn-cs"/>
              </a:rPr>
              <a:t>4.2. </a:t>
            </a:r>
            <a:r>
              <a:rPr lang="en-US" sz="1200" b="1" i="1" kern="1200" dirty="0" smtClean="0">
                <a:solidFill>
                  <a:schemeClr val="tx1"/>
                </a:solidFill>
                <a:latin typeface="+mn-lt"/>
                <a:ea typeface="+mn-ea"/>
                <a:cs typeface="+mn-cs"/>
              </a:rPr>
              <a:t>Payment.</a:t>
            </a:r>
            <a:endParaRPr lang="en-US" sz="1100" i="0" kern="1200" dirty="0" smtClean="0">
              <a:solidFill>
                <a:schemeClr val="tx1"/>
              </a:solidFill>
              <a:latin typeface="+mn-lt"/>
              <a:ea typeface="+mn-ea"/>
              <a:cs typeface="+mn-cs"/>
            </a:endParaRPr>
          </a:p>
          <a:p>
            <a:r>
              <a:rPr lang="en-US" sz="1100" b="1" i="0" kern="1200" dirty="0" smtClean="0">
                <a:solidFill>
                  <a:schemeClr val="tx1"/>
                </a:solidFill>
                <a:latin typeface="+mn-lt"/>
                <a:ea typeface="+mn-ea"/>
                <a:cs typeface="+mn-cs"/>
              </a:rPr>
              <a:t>(A) Invoices.</a:t>
            </a:r>
            <a:r>
              <a:rPr lang="en-US" sz="1100" i="0" kern="1200" dirty="0" smtClean="0">
                <a:solidFill>
                  <a:schemeClr val="tx1"/>
                </a:solidFill>
                <a:latin typeface="+mn-lt"/>
                <a:ea typeface="+mn-ea"/>
                <a:cs typeface="+mn-cs"/>
              </a:rPr>
              <a:t> The State will promptly pay the Contractor after the Contractor presents an itemized invoice for the services actually performed and the State's Authorized Representative accepts the invoiced services.  Invoices must be submitted timely and according to the following schedule:</a:t>
            </a:r>
          </a:p>
          <a:p>
            <a:r>
              <a:rPr lang="en-US" sz="1100" i="0" kern="1200" dirty="0" smtClean="0">
                <a:solidFill>
                  <a:schemeClr val="tx1"/>
                </a:solidFill>
                <a:latin typeface="+mn-lt"/>
                <a:ea typeface="+mn-ea"/>
                <a:cs typeface="+mn-cs"/>
              </a:rPr>
              <a:t>[EXAMPLE: “Upon completion of the services,” OR IF THERE ARE SPECIFIC DELIVERABLES, LIST HOW MUCH WILL BE PAID FOR EACH DELIVERABLE.  THE STATE DOES NOT PAY MERELY FOR THE PASSAGE OF TIME.]  Use the MPCA standard invoice language.  The MPCA adds additional invoice</a:t>
            </a:r>
            <a:r>
              <a:rPr lang="en-US" sz="1100" i="0" kern="1200" baseline="0" dirty="0" smtClean="0">
                <a:solidFill>
                  <a:schemeClr val="tx1"/>
                </a:solidFill>
                <a:latin typeface="+mn-lt"/>
                <a:ea typeface="+mn-ea"/>
                <a:cs typeface="+mn-cs"/>
              </a:rPr>
              <a:t> language in the MPCA Master Contracts.  </a:t>
            </a:r>
            <a:endParaRPr lang="en-US" sz="1100" i="0" kern="1200" dirty="0" smtClean="0">
              <a:solidFill>
                <a:schemeClr val="tx1"/>
              </a:solidFill>
              <a:latin typeface="+mn-lt"/>
              <a:ea typeface="+mn-ea"/>
              <a:cs typeface="+mn-cs"/>
            </a:endParaRPr>
          </a:p>
          <a:p>
            <a:r>
              <a:rPr lang="en-US" sz="1100" i="0" kern="1200" dirty="0" smtClean="0">
                <a:solidFill>
                  <a:schemeClr val="tx1"/>
                </a:solidFill>
                <a:latin typeface="+mn-lt"/>
                <a:ea typeface="+mn-ea"/>
                <a:cs typeface="+mn-cs"/>
              </a:rPr>
              <a:t> </a:t>
            </a:r>
          </a:p>
          <a:p>
            <a:r>
              <a:rPr lang="en-US" sz="1100" b="1" i="0" kern="1200" dirty="0" smtClean="0">
                <a:solidFill>
                  <a:schemeClr val="tx1"/>
                </a:solidFill>
                <a:latin typeface="+mn-lt"/>
                <a:ea typeface="+mn-ea"/>
                <a:cs typeface="+mn-cs"/>
              </a:rPr>
              <a:t>(B) Retainage.</a:t>
            </a:r>
            <a:r>
              <a:rPr lang="en-US" sz="1100" i="0" kern="1200" dirty="0" smtClean="0">
                <a:solidFill>
                  <a:schemeClr val="tx1"/>
                </a:solidFill>
                <a:latin typeface="+mn-lt"/>
                <a:ea typeface="+mn-ea"/>
                <a:cs typeface="+mn-cs"/>
              </a:rPr>
              <a:t>  Under Minnesota Statutes Section 16C.08, subdivision 5(b), no more than 90% of the amount due under this contract may be paid until the final product of this contract has been reviewed by the State’s agency head.  The balance due will be paid when the State’s agency head determines that the Contractor has satisfactorily fulfilled all the terms of this contract. </a:t>
            </a:r>
          </a:p>
          <a:p>
            <a:r>
              <a:rPr lang="en-US" sz="1100" i="0" kern="1200" dirty="0" smtClean="0">
                <a:solidFill>
                  <a:schemeClr val="tx1"/>
                </a:solidFill>
                <a:latin typeface="+mn-lt"/>
                <a:ea typeface="+mn-ea"/>
                <a:cs typeface="+mn-cs"/>
              </a:rPr>
              <a:t> </a:t>
            </a:r>
          </a:p>
          <a:p>
            <a:r>
              <a:rPr lang="en-US" sz="1100" b="0" i="0" kern="1200" dirty="0" smtClean="0">
                <a:solidFill>
                  <a:schemeClr val="tx1"/>
                </a:solidFill>
                <a:latin typeface="+mn-lt"/>
                <a:ea typeface="+mn-ea"/>
                <a:cs typeface="+mn-cs"/>
              </a:rPr>
              <a:t>(C) </a:t>
            </a:r>
            <a:r>
              <a:rPr lang="en-US" sz="1100" b="1" i="0" kern="1200" dirty="0" smtClean="0">
                <a:solidFill>
                  <a:schemeClr val="tx1"/>
                </a:solidFill>
                <a:latin typeface="+mn-lt"/>
                <a:ea typeface="+mn-ea"/>
                <a:cs typeface="+mn-cs"/>
              </a:rPr>
              <a:t>Federal funds.</a:t>
            </a:r>
            <a:r>
              <a:rPr lang="en-US" sz="1100" i="0" kern="1200" dirty="0" smtClean="0">
                <a:solidFill>
                  <a:schemeClr val="tx1"/>
                </a:solidFill>
                <a:latin typeface="+mn-lt"/>
                <a:ea typeface="+mn-ea"/>
                <a:cs typeface="+mn-cs"/>
              </a:rPr>
              <a:t>  (Where applicable, if blank this section does not apply)  Payments under this contract will be made from federal funds obtained by the State through Title ______ CFDA number _________ of the __________ Act of _____.  The Contractor is responsible for compliance with all federal requirements imposed on these funds and accepts full financial responsibility for any requirements imposed by the Contractor’s failure to comply with federal requirements.</a:t>
            </a:r>
          </a:p>
          <a:p>
            <a:endParaRPr lang="en-US" sz="1100" i="0" kern="1200" dirty="0" smtClean="0">
              <a:solidFill>
                <a:schemeClr val="tx1"/>
              </a:solidFill>
              <a:latin typeface="+mn-lt"/>
              <a:ea typeface="+mn-ea"/>
              <a:cs typeface="+mn-cs"/>
            </a:endParaRPr>
          </a:p>
          <a:p>
            <a:r>
              <a:rPr lang="en-US" sz="1100" i="0" kern="1200" dirty="0" smtClean="0">
                <a:solidFill>
                  <a:schemeClr val="tx1"/>
                </a:solidFill>
                <a:latin typeface="+mn-lt"/>
                <a:ea typeface="+mn-ea"/>
                <a:cs typeface="+mn-cs"/>
              </a:rPr>
              <a:t>Discuss</a:t>
            </a:r>
            <a:r>
              <a:rPr lang="en-US" sz="1100" i="0" kern="1200" baseline="0" dirty="0" smtClean="0">
                <a:solidFill>
                  <a:schemeClr val="tx1"/>
                </a:solidFill>
                <a:latin typeface="+mn-lt"/>
                <a:ea typeface="+mn-ea"/>
                <a:cs typeface="+mn-cs"/>
              </a:rPr>
              <a:t> with Program staff as early as possible to have the Program Contract Manager begin working on preparing a document that must be attached to the Contract/RFP of the federal terms and conditions that are specific to the contract and the specific federal incoming funds.  </a:t>
            </a:r>
            <a:endParaRPr lang="en-US" sz="1100" i="0" kern="1200" dirty="0" smtClean="0">
              <a:solidFill>
                <a:schemeClr val="tx1"/>
              </a:solidFill>
              <a:latin typeface="+mn-lt"/>
              <a:ea typeface="+mn-ea"/>
              <a:cs typeface="+mn-cs"/>
            </a:endParaRPr>
          </a:p>
          <a:p>
            <a:endParaRPr lang="en-US" sz="1100" dirty="0">
              <a:latin typeface="+mn-lt"/>
            </a:endParaRPr>
          </a:p>
        </p:txBody>
      </p:sp>
      <p:sp>
        <p:nvSpPr>
          <p:cNvPr id="4" name="Slide Number Placeholder 3"/>
          <p:cNvSpPr>
            <a:spLocks noGrp="1"/>
          </p:cNvSpPr>
          <p:nvPr>
            <p:ph type="sldNum" sz="quarter" idx="10"/>
          </p:nvPr>
        </p:nvSpPr>
        <p:spPr/>
        <p:txBody>
          <a:bodyPr/>
          <a:lstStyle/>
          <a:p>
            <a:fld id="{A017FFFF-295E-4D3F-B741-7C31728A5618}"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All services provided by the Contractor under this contract must be performed to the State’s satisfaction, as determined at the sole discretion of the State’s Authorized Representative and in accordance with all applicable federal, state, and local laws, ordinances, rules, and regulations including business registration requirements of the Office of the Secretary of State.  The Contractor will not receive payment for work found by the State to be unsatisfactory or performed in violation of federal, state, or local law.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After</a:t>
            </a:r>
            <a:r>
              <a:rPr lang="en-US" baseline="0" dirty="0" smtClean="0"/>
              <a:t> the Contract has been executed there have been some instances where staff have come back to the Contract Team or Contract Specialist asking for assistance with performance issues.  It is ok to </a:t>
            </a:r>
            <a:r>
              <a:rPr lang="en-US" baseline="0" dirty="0" smtClean="0">
                <a:solidFill>
                  <a:srgbClr val="FF0000"/>
                </a:solidFill>
                <a:effectLst/>
              </a:rPr>
              <a:t>not</a:t>
            </a:r>
            <a:r>
              <a:rPr lang="en-US" baseline="0" dirty="0" smtClean="0">
                <a:solidFill>
                  <a:srgbClr val="FF0000"/>
                </a:solidFill>
              </a:rPr>
              <a:t> </a:t>
            </a:r>
            <a:r>
              <a:rPr lang="en-US" baseline="0" dirty="0" smtClean="0"/>
              <a:t>pay an invoice for the disputed issues until we receive the deliverable or the work is satisfactory.  Refer to the “prompt payment statute”.</a:t>
            </a:r>
            <a:endParaRPr lang="en-US" dirty="0" smtClean="0"/>
          </a:p>
          <a:p>
            <a:endParaRPr lang="en-US" dirty="0"/>
          </a:p>
        </p:txBody>
      </p:sp>
      <p:sp>
        <p:nvSpPr>
          <p:cNvPr id="4" name="Slide Number Placeholder 3"/>
          <p:cNvSpPr>
            <a:spLocks noGrp="1"/>
          </p:cNvSpPr>
          <p:nvPr>
            <p:ph type="sldNum" sz="quarter" idx="10"/>
          </p:nvPr>
        </p:nvSpPr>
        <p:spPr/>
        <p:txBody>
          <a:bodyPr/>
          <a:lstStyle/>
          <a:p>
            <a:fld id="{A017FFFF-295E-4D3F-B741-7C31728A5618}"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CD057-0A28-406D-8087-8C07831FA70C}" type="datetimeFigureOut">
              <a:rPr lang="en-US" smtClean="0"/>
              <a:pPr/>
              <a:t>7/28/2016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DA0BDD-0FF7-49FD-84A3-3B073BFC221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CD057-0A28-406D-8087-8C07831FA70C}" type="datetimeFigureOut">
              <a:rPr lang="en-US" smtClean="0"/>
              <a:pPr/>
              <a:t>7/28/2016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A0BDD-0FF7-49FD-84A3-3B073BFC221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b="1" dirty="0"/>
              <a:t>STATE OF </a:t>
            </a:r>
            <a:r>
              <a:rPr lang="en-US" b="1" dirty="0" smtClean="0"/>
              <a:t>MINNESOTA</a:t>
            </a:r>
            <a:br>
              <a:rPr lang="en-US" b="1" dirty="0" smtClean="0"/>
            </a:br>
            <a:r>
              <a:rPr lang="en-US" sz="3600" b="1" dirty="0" smtClean="0"/>
              <a:t>PROFESSIONAL </a:t>
            </a:r>
            <a:r>
              <a:rPr lang="en-US" sz="3600" b="1" dirty="0"/>
              <a:t>AND TECHNICAL SERVICES </a:t>
            </a:r>
            <a:r>
              <a:rPr lang="en-US" sz="3600" b="1" dirty="0" smtClean="0"/>
              <a:t>CONTRACT</a:t>
            </a:r>
            <a:br>
              <a:rPr lang="en-US" sz="3600" b="1" dirty="0" smtClean="0"/>
            </a:br>
            <a:r>
              <a:rPr lang="en-US" sz="3600" b="1" dirty="0" smtClean="0"/>
              <a:t>November 2015</a:t>
            </a:r>
            <a:r>
              <a:rPr lang="en-US" b="1" dirty="0"/>
              <a:t/>
            </a:r>
            <a:br>
              <a:rPr lang="en-US" b="1" dirty="0"/>
            </a:br>
            <a:endParaRPr lang="en-US" dirty="0"/>
          </a:p>
        </p:txBody>
      </p:sp>
      <p:sp>
        <p:nvSpPr>
          <p:cNvPr id="6" name="Subtitle 5"/>
          <p:cNvSpPr>
            <a:spLocks noGrp="1"/>
          </p:cNvSpPr>
          <p:nvPr>
            <p:ph type="subTitle" idx="1"/>
          </p:nvPr>
        </p:nvSpPr>
        <p:spPr/>
        <p:txBody>
          <a:bodyPr/>
          <a:lstStyle/>
          <a:p>
            <a:r>
              <a:rPr lang="en-US" dirty="0" smtClean="0"/>
              <a:t>Clause by Clause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6	Authorized Representatives</a:t>
            </a:r>
            <a:endParaRPr lang="en-US" b="1" dirty="0"/>
          </a:p>
        </p:txBody>
      </p:sp>
      <p:sp>
        <p:nvSpPr>
          <p:cNvPr id="3" name="Content Placeholder 2"/>
          <p:cNvSpPr>
            <a:spLocks noGrp="1"/>
          </p:cNvSpPr>
          <p:nvPr>
            <p:ph idx="1"/>
          </p:nvPr>
        </p:nvSpPr>
        <p:spPr>
          <a:xfrm>
            <a:off x="457200" y="1371600"/>
            <a:ext cx="8229600" cy="4754563"/>
          </a:xfrm>
        </p:spPr>
        <p:txBody>
          <a:bodyPr>
            <a:normAutofit/>
          </a:bodyPr>
          <a:lstStyle/>
          <a:p>
            <a:pPr marL="0" indent="0">
              <a:buNone/>
            </a:pPr>
            <a:r>
              <a:rPr lang="en-US" dirty="0" smtClean="0"/>
              <a:t>List State's Authorized Representative</a:t>
            </a:r>
          </a:p>
          <a:p>
            <a:r>
              <a:rPr lang="en-US" sz="2800" dirty="0" smtClean="0"/>
              <a:t>Include Name, title, address, telephone number</a:t>
            </a:r>
          </a:p>
          <a:p>
            <a:pPr marL="0" indent="0" algn="ctr">
              <a:buNone/>
            </a:pPr>
            <a:r>
              <a:rPr lang="en-US" sz="2800" dirty="0" smtClean="0"/>
              <a:t>State’s Authorized Representative </a:t>
            </a:r>
          </a:p>
          <a:p>
            <a:pPr lvl="1"/>
            <a:r>
              <a:rPr lang="en-US" sz="2400" dirty="0" smtClean="0"/>
              <a:t>has the responsibility to monitor </a:t>
            </a:r>
            <a:r>
              <a:rPr lang="en-US" sz="2400" dirty="0"/>
              <a:t>the Contractor’s performance </a:t>
            </a:r>
            <a:endParaRPr lang="en-US" sz="2400" dirty="0" smtClean="0"/>
          </a:p>
          <a:p>
            <a:pPr marL="628650" lvl="1" indent="-228600"/>
            <a:r>
              <a:rPr lang="en-US" sz="2400" dirty="0" smtClean="0"/>
              <a:t>and </a:t>
            </a:r>
            <a:r>
              <a:rPr lang="en-US" sz="2400" dirty="0"/>
              <a:t>the authority to accept the services provided under this contract.  </a:t>
            </a:r>
            <a:endParaRPr lang="en-US" sz="2400" dirty="0" smtClean="0"/>
          </a:p>
          <a:p>
            <a:pPr marL="628650" lvl="1" indent="-228600"/>
            <a:r>
              <a:rPr lang="en-US" sz="2400" dirty="0" smtClean="0"/>
              <a:t>If </a:t>
            </a:r>
            <a:r>
              <a:rPr lang="en-US" sz="2400" dirty="0"/>
              <a:t>the services are satisfactory, the State's Authorized Representative will certify acceptance on each invoice submitted for payment. </a:t>
            </a:r>
            <a:endParaRPr lang="en-US" sz="2400" dirty="0" smtClean="0"/>
          </a:p>
          <a:p>
            <a:pPr marL="228600" indent="-228600"/>
            <a:endParaRPr lang="en-US" sz="2800" dirty="0" smtClean="0"/>
          </a:p>
          <a:p>
            <a:pPr marL="0" indent="0">
              <a:buNone/>
            </a:pPr>
            <a:endParaRPr lang="en-US" sz="2800" dirty="0"/>
          </a:p>
          <a:p>
            <a:pPr marL="0" indent="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1"/>
            <a:ext cx="8229600" cy="4267200"/>
          </a:xfrm>
        </p:spPr>
        <p:txBody>
          <a:bodyPr/>
          <a:lstStyle/>
          <a:p>
            <a:pPr marL="0" indent="0" algn="ctr">
              <a:buNone/>
            </a:pPr>
            <a:r>
              <a:rPr lang="en-US" dirty="0"/>
              <a:t>Contractor’s Authorized </a:t>
            </a:r>
            <a:r>
              <a:rPr lang="en-US" dirty="0" smtClean="0"/>
              <a:t>Representative</a:t>
            </a:r>
          </a:p>
          <a:p>
            <a:r>
              <a:rPr lang="en-US" dirty="0" smtClean="0"/>
              <a:t>Include Name, title, address, telephone number</a:t>
            </a:r>
            <a:endParaRPr lang="en-US" dirty="0"/>
          </a:p>
          <a:p>
            <a:endParaRPr lang="en-US" dirty="0"/>
          </a:p>
        </p:txBody>
      </p:sp>
    </p:spTree>
    <p:extLst>
      <p:ext uri="{BB962C8B-B14F-4D97-AF65-F5344CB8AC3E}">
        <p14:creationId xmlns:p14="http://schemas.microsoft.com/office/powerpoint/2010/main" val="1210723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7</a:t>
            </a:r>
            <a:r>
              <a:rPr lang="en-US" dirty="0" smtClean="0"/>
              <a:t>	</a:t>
            </a:r>
            <a:r>
              <a:rPr lang="en-US" b="1" dirty="0" smtClean="0"/>
              <a:t>Assignment, Amendments, Waiver, and Contract Complete</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pPr marL="0" indent="0">
              <a:buNone/>
            </a:pPr>
            <a:r>
              <a:rPr lang="en-US" dirty="0" smtClean="0"/>
              <a:t>7.1</a:t>
            </a:r>
            <a:r>
              <a:rPr lang="en-US" dirty="0"/>
              <a:t>	</a:t>
            </a:r>
            <a:r>
              <a:rPr lang="en-US" b="1" i="1" dirty="0"/>
              <a:t>Assignment.</a:t>
            </a:r>
            <a:r>
              <a:rPr lang="en-US" i="1" dirty="0"/>
              <a:t>  </a:t>
            </a:r>
            <a:endParaRPr lang="en-US" dirty="0" smtClean="0"/>
          </a:p>
          <a:p>
            <a:pPr marL="0" indent="0">
              <a:buNone/>
            </a:pPr>
            <a:r>
              <a:rPr lang="en-US" dirty="0" smtClean="0"/>
              <a:t>7.2</a:t>
            </a:r>
            <a:r>
              <a:rPr lang="en-US" dirty="0"/>
              <a:t>	</a:t>
            </a:r>
            <a:r>
              <a:rPr lang="en-US" b="1" i="1" dirty="0"/>
              <a:t>Amendments.</a:t>
            </a:r>
            <a:r>
              <a:rPr lang="en-US" i="1" dirty="0"/>
              <a:t>  </a:t>
            </a:r>
            <a:endParaRPr lang="en-US" dirty="0" smtClean="0"/>
          </a:p>
          <a:p>
            <a:pPr marL="0" indent="0">
              <a:buNone/>
            </a:pPr>
            <a:r>
              <a:rPr lang="en-US" dirty="0" smtClean="0"/>
              <a:t>7.3</a:t>
            </a:r>
            <a:r>
              <a:rPr lang="en-US" dirty="0"/>
              <a:t>	</a:t>
            </a:r>
            <a:r>
              <a:rPr lang="en-US" b="1" i="1" dirty="0"/>
              <a:t>Waiver.</a:t>
            </a:r>
            <a:r>
              <a:rPr lang="en-US" i="1" dirty="0"/>
              <a:t>  </a:t>
            </a:r>
            <a:endParaRPr lang="en-US" dirty="0" smtClean="0"/>
          </a:p>
          <a:p>
            <a:pPr marL="0" indent="0">
              <a:buNone/>
            </a:pPr>
            <a:r>
              <a:rPr lang="en-US" dirty="0" smtClean="0"/>
              <a:t>7.4</a:t>
            </a:r>
            <a:r>
              <a:rPr lang="en-US" dirty="0"/>
              <a:t>	</a:t>
            </a:r>
            <a:r>
              <a:rPr lang="en-US" b="1" i="1" dirty="0"/>
              <a:t>Contract Complete.</a:t>
            </a:r>
            <a:r>
              <a:rPr lang="en-US" i="1" dirty="0"/>
              <a:t>  </a:t>
            </a:r>
            <a:endParaRPr lang="en-US" dirty="0" smtClean="0"/>
          </a:p>
          <a:p>
            <a:pPr marL="0" indent="0">
              <a:buNone/>
            </a:pP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8</a:t>
            </a:r>
            <a:r>
              <a:rPr lang="en-US" dirty="0" smtClean="0"/>
              <a:t>	</a:t>
            </a:r>
            <a:r>
              <a:rPr lang="en-US" b="1" dirty="0" smtClean="0"/>
              <a:t>Indemnification</a:t>
            </a:r>
            <a:endParaRPr lang="en-US" dirty="0"/>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dirty="0" smtClean="0"/>
              <a:t>The contractor must indemnify, save, and hold harmless the State, its agents, and employees, from any claims or causes of action, including attorney’s fees incurred by the state …</a:t>
            </a:r>
          </a:p>
          <a:p>
            <a:pPr marL="0" indent="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9</a:t>
            </a:r>
            <a:r>
              <a:rPr lang="en-US" dirty="0" smtClean="0"/>
              <a:t>	</a:t>
            </a:r>
            <a:r>
              <a:rPr lang="en-US" b="1" dirty="0" smtClean="0"/>
              <a:t>State Audits</a:t>
            </a:r>
            <a:endParaRPr lang="en-US" dirty="0"/>
          </a:p>
        </p:txBody>
      </p:sp>
      <p:sp>
        <p:nvSpPr>
          <p:cNvPr id="3" name="Content Placeholder 2"/>
          <p:cNvSpPr>
            <a:spLocks noGrp="1"/>
          </p:cNvSpPr>
          <p:nvPr>
            <p:ph idx="1"/>
          </p:nvPr>
        </p:nvSpPr>
        <p:spPr>
          <a:xfrm>
            <a:off x="457200" y="1676400"/>
            <a:ext cx="8229600" cy="4449763"/>
          </a:xfrm>
        </p:spPr>
        <p:txBody>
          <a:bodyPr>
            <a:normAutofit/>
          </a:bodyPr>
          <a:lstStyle/>
          <a:p>
            <a:pPr marL="0" indent="0">
              <a:buNone/>
            </a:pPr>
            <a:r>
              <a:rPr lang="en-US" i="1" dirty="0" smtClean="0"/>
              <a:t>Contractor’s records and </a:t>
            </a:r>
            <a:r>
              <a:rPr lang="en-US" i="1" dirty="0"/>
              <a:t>practices relevant to this contract are subject to examination by the State </a:t>
            </a:r>
            <a:r>
              <a:rPr lang="en-US" i="1" dirty="0" smtClean="0"/>
              <a:t>for </a:t>
            </a:r>
            <a:r>
              <a:rPr lang="en-US" i="1" dirty="0"/>
              <a:t>a minimum of six years from the end of this contract</a:t>
            </a:r>
            <a:r>
              <a:rPr lang="en-US" i="1" dirty="0" smtClean="0"/>
              <a:t>.</a:t>
            </a:r>
            <a:r>
              <a:rPr lang="en-US" dirty="0"/>
              <a:t> </a:t>
            </a:r>
            <a:endParaRPr lang="en-US" dirty="0" smtClean="0"/>
          </a:p>
          <a:p>
            <a:pPr marL="0" indent="0">
              <a:buNone/>
            </a:pPr>
            <a:endParaRPr lang="en-US" dirty="0"/>
          </a:p>
          <a:p>
            <a:pPr marL="0" indent="0">
              <a:buNone/>
            </a:pPr>
            <a:r>
              <a:rPr lang="en-US" dirty="0" smtClean="0"/>
              <a:t>These must be retained in the event of an audit.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10</a:t>
            </a:r>
            <a:r>
              <a:rPr lang="en-US" dirty="0"/>
              <a:t>	</a:t>
            </a:r>
            <a:r>
              <a:rPr lang="en-US" b="1" dirty="0"/>
              <a:t>Government Data Practices and Intellectual </a:t>
            </a:r>
            <a:r>
              <a:rPr lang="en-US" b="1" dirty="0" smtClean="0"/>
              <a:t>Property</a:t>
            </a:r>
            <a:endParaRPr lang="en-US" dirty="0"/>
          </a:p>
        </p:txBody>
      </p:sp>
      <p:sp>
        <p:nvSpPr>
          <p:cNvPr id="3" name="Content Placeholder 2"/>
          <p:cNvSpPr>
            <a:spLocks noGrp="1"/>
          </p:cNvSpPr>
          <p:nvPr>
            <p:ph idx="1"/>
          </p:nvPr>
        </p:nvSpPr>
        <p:spPr>
          <a:xfrm>
            <a:off x="457200" y="2057400"/>
            <a:ext cx="8229600" cy="4068763"/>
          </a:xfrm>
        </p:spPr>
        <p:txBody>
          <a:bodyPr/>
          <a:lstStyle/>
          <a:p>
            <a:pPr>
              <a:buNone/>
            </a:pPr>
            <a:r>
              <a:rPr lang="en-US" dirty="0"/>
              <a:t>10.1.	</a:t>
            </a:r>
            <a:r>
              <a:rPr lang="en-US" b="1" i="1" dirty="0"/>
              <a:t>Government Data Practices</a:t>
            </a:r>
            <a:r>
              <a:rPr lang="en-US" b="1" i="1" dirty="0" smtClean="0"/>
              <a:t>.</a:t>
            </a:r>
          </a:p>
          <a:p>
            <a:pPr>
              <a:buNone/>
            </a:pPr>
            <a:r>
              <a:rPr lang="en-US" dirty="0" smtClean="0"/>
              <a:t>10.2</a:t>
            </a:r>
            <a:r>
              <a:rPr lang="en-US" dirty="0"/>
              <a:t>.	</a:t>
            </a:r>
            <a:r>
              <a:rPr lang="en-US" b="1" i="1" dirty="0"/>
              <a:t>Intellectual Property Rights.</a:t>
            </a:r>
            <a:endParaRPr lang="en-US" dirty="0"/>
          </a:p>
          <a:p>
            <a:pPr marL="971550" lvl="1" indent="-514350">
              <a:buFont typeface="+mj-lt"/>
              <a:buAutoNum type="alphaUcPeriod"/>
            </a:pPr>
            <a:r>
              <a:rPr lang="en-US" i="1" dirty="0" smtClean="0"/>
              <a:t>Intellectual </a:t>
            </a:r>
            <a:r>
              <a:rPr lang="en-US" i="1" dirty="0"/>
              <a:t>Property </a:t>
            </a:r>
            <a:r>
              <a:rPr lang="en-US" i="1" dirty="0" smtClean="0"/>
              <a:t>Rights</a:t>
            </a:r>
          </a:p>
          <a:p>
            <a:pPr marL="971550" lvl="1" indent="-514350">
              <a:buFont typeface="+mj-lt"/>
              <a:buAutoNum type="alphaUcPeriod"/>
            </a:pPr>
            <a:r>
              <a:rPr lang="en-US" dirty="0" smtClean="0"/>
              <a:t>O</a:t>
            </a:r>
            <a:r>
              <a:rPr lang="en-US" i="1" dirty="0" smtClean="0"/>
              <a:t>bligations</a:t>
            </a:r>
            <a:endParaRPr lang="en-US" dirty="0"/>
          </a:p>
          <a:p>
            <a:pPr marL="1371600" lvl="2" indent="-457200">
              <a:buFont typeface="+mj-lt"/>
              <a:buAutoNum type="arabicPeriod"/>
            </a:pPr>
            <a:r>
              <a:rPr lang="en-US" i="1" dirty="0" smtClean="0"/>
              <a:t>Notification</a:t>
            </a:r>
          </a:p>
          <a:p>
            <a:pPr marL="1371600" lvl="2" indent="-457200">
              <a:buFont typeface="+mj-lt"/>
              <a:buAutoNum type="arabicPeriod"/>
            </a:pPr>
            <a:r>
              <a:rPr lang="en-US" i="1" dirty="0" smtClean="0"/>
              <a:t>Representation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11	Workers’ Compensation and Other Insurance</a:t>
            </a:r>
            <a:endParaRPr lang="en-US" dirty="0"/>
          </a:p>
        </p:txBody>
      </p:sp>
      <p:sp>
        <p:nvSpPr>
          <p:cNvPr id="3" name="Content Placeholder 2"/>
          <p:cNvSpPr>
            <a:spLocks noGrp="1"/>
          </p:cNvSpPr>
          <p:nvPr>
            <p:ph idx="1"/>
          </p:nvPr>
        </p:nvSpPr>
        <p:spPr>
          <a:xfrm>
            <a:off x="457200" y="1676400"/>
            <a:ext cx="8229600" cy="4449763"/>
          </a:xfrm>
        </p:spPr>
        <p:txBody>
          <a:bodyPr>
            <a:normAutofit/>
          </a:bodyPr>
          <a:lstStyle/>
          <a:p>
            <a:pPr marL="0" indent="0">
              <a:buNone/>
            </a:pPr>
            <a:r>
              <a:rPr lang="en-US" i="1" dirty="0"/>
              <a:t>Contractor certifies that it is in compliance with all insurance requirements specified in the solicitation document relevant to this Contract.</a:t>
            </a:r>
            <a:r>
              <a:rPr lang="en-US" dirty="0"/>
              <a:t>  </a:t>
            </a:r>
            <a:endParaRPr lang="en-US" dirty="0" smtClean="0"/>
          </a:p>
          <a:p>
            <a:pPr marL="0" indent="0">
              <a:buNone/>
            </a:pPr>
            <a:r>
              <a:rPr lang="en-US" dirty="0" smtClean="0"/>
              <a:t>…. more</a:t>
            </a:r>
            <a:endParaRPr lang="en-US" dirty="0"/>
          </a:p>
          <a:p>
            <a:r>
              <a:rPr lang="en-US" dirty="0" smtClean="0"/>
              <a:t>Changes to insurance limits is advised to be consulted with Risk Management. Changes to insurance are ultimately a business decision made by the Agency.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990600"/>
            <a:ext cx="7467600" cy="707886"/>
          </a:xfrm>
          <a:prstGeom prst="rect">
            <a:avLst/>
          </a:prstGeom>
          <a:noFill/>
        </p:spPr>
        <p:txBody>
          <a:bodyPr wrap="square" rtlCol="0">
            <a:spAutoFit/>
          </a:bodyPr>
          <a:lstStyle/>
          <a:p>
            <a:r>
              <a:rPr lang="en-US" sz="4000" dirty="0" smtClean="0">
                <a:latin typeface="+mj-lt"/>
              </a:rPr>
              <a:t> General Insurance Requirements</a:t>
            </a:r>
            <a:endParaRPr lang="en-US" sz="4000" dirty="0">
              <a:latin typeface="+mj-lt"/>
            </a:endParaRPr>
          </a:p>
        </p:txBody>
      </p:sp>
      <p:sp>
        <p:nvSpPr>
          <p:cNvPr id="7" name="TextBox 6"/>
          <p:cNvSpPr txBox="1"/>
          <p:nvPr/>
        </p:nvSpPr>
        <p:spPr>
          <a:xfrm>
            <a:off x="990600" y="2286000"/>
            <a:ext cx="6858000" cy="584775"/>
          </a:xfrm>
          <a:prstGeom prst="rect">
            <a:avLst/>
          </a:prstGeom>
          <a:noFill/>
        </p:spPr>
        <p:txBody>
          <a:bodyPr wrap="square" rtlCol="0">
            <a:spAutoFit/>
          </a:bodyPr>
          <a:lstStyle/>
          <a:p>
            <a:r>
              <a:rPr lang="en-US" sz="3200" dirty="0" smtClean="0"/>
              <a:t>A.  Workers’ Compensation Insurance</a:t>
            </a:r>
            <a:endParaRPr lang="en-US" sz="3200" dirty="0"/>
          </a:p>
        </p:txBody>
      </p:sp>
      <p:sp>
        <p:nvSpPr>
          <p:cNvPr id="9" name="TextBox 8"/>
          <p:cNvSpPr txBox="1"/>
          <p:nvPr/>
        </p:nvSpPr>
        <p:spPr>
          <a:xfrm>
            <a:off x="990600" y="3124200"/>
            <a:ext cx="7620000" cy="584775"/>
          </a:xfrm>
          <a:prstGeom prst="rect">
            <a:avLst/>
          </a:prstGeom>
          <a:noFill/>
        </p:spPr>
        <p:txBody>
          <a:bodyPr wrap="square" rtlCol="0">
            <a:spAutoFit/>
          </a:bodyPr>
          <a:lstStyle/>
          <a:p>
            <a:r>
              <a:rPr lang="en-US" sz="3200" dirty="0" smtClean="0"/>
              <a:t>B.  Commercial General Liability</a:t>
            </a:r>
            <a:endParaRPr lang="en-US" sz="3200" dirty="0"/>
          </a:p>
        </p:txBody>
      </p:sp>
      <p:sp>
        <p:nvSpPr>
          <p:cNvPr id="10" name="TextBox 9"/>
          <p:cNvSpPr txBox="1"/>
          <p:nvPr/>
        </p:nvSpPr>
        <p:spPr>
          <a:xfrm>
            <a:off x="990600" y="3733800"/>
            <a:ext cx="6858000" cy="584775"/>
          </a:xfrm>
          <a:prstGeom prst="rect">
            <a:avLst/>
          </a:prstGeom>
          <a:noFill/>
        </p:spPr>
        <p:txBody>
          <a:bodyPr wrap="square" rtlCol="0">
            <a:spAutoFit/>
          </a:bodyPr>
          <a:lstStyle/>
          <a:p>
            <a:r>
              <a:rPr lang="en-US" sz="3200" dirty="0" smtClean="0"/>
              <a:t>C.  Commercial Automobile Liability</a:t>
            </a:r>
            <a:endParaRPr lang="en-US" sz="3200" dirty="0"/>
          </a:p>
        </p:txBody>
      </p:sp>
      <p:sp>
        <p:nvSpPr>
          <p:cNvPr id="11" name="TextBox 10"/>
          <p:cNvSpPr txBox="1"/>
          <p:nvPr/>
        </p:nvSpPr>
        <p:spPr>
          <a:xfrm>
            <a:off x="990600" y="4419600"/>
            <a:ext cx="7696200" cy="1077218"/>
          </a:xfrm>
          <a:prstGeom prst="rect">
            <a:avLst/>
          </a:prstGeom>
          <a:noFill/>
        </p:spPr>
        <p:txBody>
          <a:bodyPr wrap="square" rtlCol="0">
            <a:spAutoFit/>
          </a:bodyPr>
          <a:lstStyle/>
          <a:p>
            <a:pPr marL="514350" indent="-514350">
              <a:buAutoNum type="alphaUcPeriod" startAt="4"/>
            </a:pPr>
            <a:r>
              <a:rPr lang="en-US" sz="3200" dirty="0" smtClean="0"/>
              <a:t>Professional/Technical, Errors and    </a:t>
            </a:r>
          </a:p>
          <a:p>
            <a:pPr marL="514350" indent="-514350"/>
            <a:r>
              <a:rPr lang="en-US" sz="3200" dirty="0" smtClean="0"/>
              <a:t>      Omissions, and/or Misc. Liability </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b="1" dirty="0"/>
              <a:t>12	Debarment by State, its Departments, Commissions, Agencies or Political Subdivisions</a:t>
            </a:r>
            <a:endParaRPr lang="en-US" dirty="0"/>
          </a:p>
        </p:txBody>
      </p:sp>
      <p:sp>
        <p:nvSpPr>
          <p:cNvPr id="3" name="Content Placeholder 2"/>
          <p:cNvSpPr>
            <a:spLocks noGrp="1"/>
          </p:cNvSpPr>
          <p:nvPr>
            <p:ph idx="1"/>
          </p:nvPr>
        </p:nvSpPr>
        <p:spPr>
          <a:xfrm>
            <a:off x="457200" y="2362200"/>
            <a:ext cx="8229600" cy="3763963"/>
          </a:xfrm>
        </p:spPr>
        <p:txBody>
          <a:bodyPr>
            <a:normAutofit/>
          </a:bodyPr>
          <a:lstStyle/>
          <a:p>
            <a:pPr marL="0" indent="0">
              <a:buNone/>
            </a:pPr>
            <a:r>
              <a:rPr lang="en-US" i="1" dirty="0"/>
              <a:t>Contractor certifies that neither it nor its principles is </a:t>
            </a:r>
            <a:r>
              <a:rPr lang="en-US" i="1" dirty="0" smtClean="0"/>
              <a:t>debarred </a:t>
            </a:r>
            <a:r>
              <a:rPr lang="en-US" i="1" dirty="0"/>
              <a:t>or suspended by the </a:t>
            </a:r>
            <a:r>
              <a:rPr lang="en-US" i="1" dirty="0" smtClean="0"/>
              <a:t>State or </a:t>
            </a:r>
            <a:r>
              <a:rPr lang="en-US" i="1" dirty="0"/>
              <a:t>political subdivisions.</a:t>
            </a:r>
            <a:r>
              <a:rPr lang="en-US" dirty="0"/>
              <a:t> </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US" sz="3200" b="1" dirty="0"/>
              <a:t>What does “</a:t>
            </a:r>
            <a:r>
              <a:rPr lang="en-US" sz="3200" b="1" dirty="0" smtClean="0"/>
              <a:t>debarred” </a:t>
            </a:r>
            <a:r>
              <a:rPr lang="en-US" sz="3200" b="1" dirty="0"/>
              <a:t>or </a:t>
            </a:r>
            <a:r>
              <a:rPr lang="en-US" sz="3200" b="1" dirty="0" smtClean="0"/>
              <a:t>“suspended</a:t>
            </a:r>
            <a:r>
              <a:rPr lang="en-US" sz="3200" b="1" dirty="0"/>
              <a:t>” mean?</a:t>
            </a:r>
            <a:br>
              <a:rPr lang="en-US" sz="3200" b="1" dirty="0"/>
            </a:br>
            <a:endParaRPr lang="en-US" sz="3200" b="1" dirty="0"/>
          </a:p>
        </p:txBody>
      </p:sp>
      <p:sp>
        <p:nvSpPr>
          <p:cNvPr id="3" name="Content Placeholder 2"/>
          <p:cNvSpPr>
            <a:spLocks noGrp="1"/>
          </p:cNvSpPr>
          <p:nvPr>
            <p:ph idx="1"/>
          </p:nvPr>
        </p:nvSpPr>
        <p:spPr/>
        <p:txBody>
          <a:bodyPr/>
          <a:lstStyle/>
          <a:p>
            <a:r>
              <a:rPr lang="en-US" dirty="0" smtClean="0"/>
              <a:t>Debarment </a:t>
            </a:r>
            <a:r>
              <a:rPr lang="en-US" dirty="0"/>
              <a:t>removes a </a:t>
            </a:r>
            <a:r>
              <a:rPr lang="en-US" dirty="0" smtClean="0"/>
              <a:t>contractor’s </a:t>
            </a:r>
            <a:r>
              <a:rPr lang="en-US" dirty="0"/>
              <a:t>eligibility for government contracts for a fixed period of time.</a:t>
            </a:r>
          </a:p>
          <a:p>
            <a:r>
              <a:rPr lang="en-US" dirty="0"/>
              <a:t>Suspension temporarily debars a </a:t>
            </a:r>
            <a:r>
              <a:rPr lang="en-US" dirty="0" smtClean="0"/>
              <a:t>contractor </a:t>
            </a:r>
            <a:r>
              <a:rPr lang="en-US" dirty="0"/>
              <a:t>for the duration of an Agency investigation or litigation.</a:t>
            </a:r>
          </a:p>
          <a:p>
            <a:endParaRPr lang="en-US" dirty="0"/>
          </a:p>
        </p:txBody>
      </p:sp>
    </p:spTree>
    <p:extLst>
      <p:ext uri="{BB962C8B-B14F-4D97-AF65-F5344CB8AC3E}">
        <p14:creationId xmlns:p14="http://schemas.microsoft.com/office/powerpoint/2010/main" val="715301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Contracting Authority</a:t>
            </a:r>
            <a:endParaRPr lang="en-US" dirty="0"/>
          </a:p>
        </p:txBody>
      </p:sp>
      <p:sp>
        <p:nvSpPr>
          <p:cNvPr id="3" name="Content Placeholder 2"/>
          <p:cNvSpPr>
            <a:spLocks noGrp="1"/>
          </p:cNvSpPr>
          <p:nvPr>
            <p:ph idx="1"/>
          </p:nvPr>
        </p:nvSpPr>
        <p:spPr/>
        <p:txBody>
          <a:bodyPr/>
          <a:lstStyle/>
          <a:p>
            <a:r>
              <a:rPr lang="en-US" dirty="0" smtClean="0"/>
              <a:t>Minn. Stat. Section 15.061</a:t>
            </a:r>
          </a:p>
          <a:p>
            <a:r>
              <a:rPr lang="en-US" dirty="0" smtClean="0"/>
              <a:t>Minn. Stat. Section 471.59</a:t>
            </a:r>
            <a:endParaRPr lang="en-US" dirty="0"/>
          </a:p>
        </p:txBody>
      </p:sp>
    </p:spTree>
    <p:extLst>
      <p:ext uri="{BB962C8B-B14F-4D97-AF65-F5344CB8AC3E}">
        <p14:creationId xmlns:p14="http://schemas.microsoft.com/office/powerpoint/2010/main" val="914602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b="1" dirty="0"/>
              <a:t>13	Certification Regarding Debarment, Suspension, Ineligibility, and Voluntary Exclusion</a:t>
            </a:r>
            <a:endParaRPr lang="en-US" dirty="0"/>
          </a:p>
        </p:txBody>
      </p:sp>
      <p:sp>
        <p:nvSpPr>
          <p:cNvPr id="3" name="Content Placeholder 2"/>
          <p:cNvSpPr>
            <a:spLocks noGrp="1"/>
          </p:cNvSpPr>
          <p:nvPr>
            <p:ph idx="1"/>
          </p:nvPr>
        </p:nvSpPr>
        <p:spPr>
          <a:xfrm>
            <a:off x="457200" y="2590800"/>
            <a:ext cx="8229600" cy="3535363"/>
          </a:xfrm>
        </p:spPr>
        <p:txBody>
          <a:bodyPr>
            <a:normAutofit/>
          </a:bodyPr>
          <a:lstStyle/>
          <a:p>
            <a:pPr marL="0" indent="0">
              <a:buNone/>
            </a:pPr>
            <a:r>
              <a:rPr lang="en-US" dirty="0" smtClean="0"/>
              <a:t>Since Federal $ may be </a:t>
            </a:r>
            <a:r>
              <a:rPr lang="en-US" dirty="0"/>
              <a:t>used to pay for </a:t>
            </a:r>
            <a:r>
              <a:rPr lang="en-US" dirty="0" smtClean="0"/>
              <a:t>a part </a:t>
            </a:r>
            <a:r>
              <a:rPr lang="en-US" dirty="0"/>
              <a:t>of the work under the contract, </a:t>
            </a:r>
            <a:r>
              <a:rPr lang="en-US" dirty="0" smtClean="0"/>
              <a:t>the Contractor must also be in </a:t>
            </a:r>
            <a:r>
              <a:rPr lang="en-US" dirty="0"/>
              <a:t>compliance with federal requirements on debarment, suspension, ineligibility and voluntary </a:t>
            </a:r>
            <a:r>
              <a:rPr lang="en-US" dirty="0" smtClean="0"/>
              <a:t>exclusion</a:t>
            </a:r>
            <a:endParaRPr lang="en-US" dirty="0"/>
          </a:p>
          <a:p>
            <a:pPr>
              <a:buNone/>
            </a:pP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14	Publicity and Endorsement</a:t>
            </a:r>
            <a:r>
              <a:rPr lang="en-US" dirty="0" smtClean="0"/>
              <a:t> </a:t>
            </a:r>
            <a:endParaRPr lang="en-US" dirty="0"/>
          </a:p>
        </p:txBody>
      </p:sp>
      <p:sp>
        <p:nvSpPr>
          <p:cNvPr id="3" name="Content Placeholder 2"/>
          <p:cNvSpPr>
            <a:spLocks noGrp="1"/>
          </p:cNvSpPr>
          <p:nvPr>
            <p:ph idx="1"/>
          </p:nvPr>
        </p:nvSpPr>
        <p:spPr>
          <a:xfrm>
            <a:off x="457200" y="1828800"/>
            <a:ext cx="8229600" cy="4297363"/>
          </a:xfrm>
        </p:spPr>
        <p:txBody>
          <a:bodyPr>
            <a:normAutofit fontScale="85000" lnSpcReduction="10000"/>
          </a:bodyPr>
          <a:lstStyle/>
          <a:p>
            <a:pPr marL="0" indent="0">
              <a:buNone/>
            </a:pPr>
            <a:r>
              <a:rPr lang="en-US" dirty="0" smtClean="0"/>
              <a:t>14.1</a:t>
            </a:r>
            <a:r>
              <a:rPr lang="en-US" dirty="0"/>
              <a:t>	</a:t>
            </a:r>
            <a:r>
              <a:rPr lang="en-US" b="1" i="1" dirty="0"/>
              <a:t>Publicity</a:t>
            </a:r>
            <a:r>
              <a:rPr lang="en-US" dirty="0"/>
              <a:t>.  </a:t>
            </a:r>
            <a:r>
              <a:rPr lang="en-US" dirty="0" smtClean="0"/>
              <a:t> </a:t>
            </a:r>
          </a:p>
          <a:p>
            <a:pPr marL="228600" indent="-228600"/>
            <a:r>
              <a:rPr lang="en-US" dirty="0" smtClean="0"/>
              <a:t>must </a:t>
            </a:r>
            <a:r>
              <a:rPr lang="en-US" dirty="0"/>
              <a:t>identify the State as the sponsoring agency </a:t>
            </a:r>
            <a:endParaRPr lang="en-US" dirty="0" smtClean="0"/>
          </a:p>
          <a:p>
            <a:pPr marL="228600" indent="-228600"/>
            <a:r>
              <a:rPr lang="en-US" dirty="0" smtClean="0"/>
              <a:t>must </a:t>
            </a:r>
            <a:r>
              <a:rPr lang="en-US" dirty="0"/>
              <a:t>not be released without prior written </a:t>
            </a:r>
            <a:r>
              <a:rPr lang="en-US" dirty="0" smtClean="0"/>
              <a:t>approval</a:t>
            </a:r>
          </a:p>
          <a:p>
            <a:pPr marL="228600" indent="-228600"/>
            <a:r>
              <a:rPr lang="en-US" dirty="0" smtClean="0"/>
              <a:t>includes </a:t>
            </a:r>
            <a:r>
              <a:rPr lang="en-US" dirty="0"/>
              <a:t>notices, informational pamphlets, press releases, research, reports, signs, and similar public </a:t>
            </a:r>
            <a:r>
              <a:rPr lang="en-US" dirty="0" smtClean="0"/>
              <a:t>notices.</a:t>
            </a:r>
            <a:endParaRPr lang="en-US" dirty="0"/>
          </a:p>
          <a:p>
            <a:pPr marL="0" indent="0">
              <a:buNone/>
            </a:pPr>
            <a:r>
              <a:rPr lang="en-US" dirty="0"/>
              <a:t> </a:t>
            </a:r>
          </a:p>
          <a:p>
            <a:pPr marL="0" indent="0">
              <a:buNone/>
            </a:pPr>
            <a:r>
              <a:rPr lang="en-US" dirty="0" smtClean="0"/>
              <a:t>14.2</a:t>
            </a:r>
            <a:r>
              <a:rPr lang="en-US" dirty="0"/>
              <a:t>	</a:t>
            </a:r>
            <a:r>
              <a:rPr lang="en-US" b="1" i="1" dirty="0"/>
              <a:t>Endorsement</a:t>
            </a:r>
            <a:r>
              <a:rPr lang="en-US" dirty="0"/>
              <a:t>.  </a:t>
            </a:r>
            <a:r>
              <a:rPr lang="en-US" dirty="0" smtClean="0"/>
              <a:t>  </a:t>
            </a:r>
          </a:p>
          <a:p>
            <a:pPr marL="228600" indent="-228600"/>
            <a:r>
              <a:rPr lang="en-US" dirty="0" smtClean="0"/>
              <a:t>Contractor </a:t>
            </a:r>
            <a:r>
              <a:rPr lang="en-US" dirty="0"/>
              <a:t>must not claim </a:t>
            </a:r>
            <a:r>
              <a:rPr lang="en-US" dirty="0" smtClean="0"/>
              <a:t>the </a:t>
            </a:r>
            <a:r>
              <a:rPr lang="en-US" dirty="0"/>
              <a:t>State endorses its products or services</a:t>
            </a:r>
            <a:r>
              <a:rPr lang="en-US" dirty="0" smtClean="0"/>
              <a: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15	Governing Law, Jurisdiction, and Venue</a:t>
            </a:r>
            <a:endParaRPr lang="en-US" dirty="0"/>
          </a:p>
        </p:txBody>
      </p:sp>
      <p:sp>
        <p:nvSpPr>
          <p:cNvPr id="3" name="Content Placeholder 2"/>
          <p:cNvSpPr>
            <a:spLocks noGrp="1"/>
          </p:cNvSpPr>
          <p:nvPr>
            <p:ph idx="1"/>
          </p:nvPr>
        </p:nvSpPr>
        <p:spPr>
          <a:xfrm>
            <a:off x="457200" y="2133600"/>
            <a:ext cx="8229600" cy="3992563"/>
          </a:xfrm>
        </p:spPr>
        <p:txBody>
          <a:bodyPr/>
          <a:lstStyle/>
          <a:p>
            <a:pPr marL="0" indent="0">
              <a:buNone/>
            </a:pPr>
            <a:r>
              <a:rPr lang="en-US" dirty="0" smtClean="0"/>
              <a:t>Venue </a:t>
            </a:r>
            <a:r>
              <a:rPr lang="en-US" dirty="0"/>
              <a:t>for all legal proceedings </a:t>
            </a:r>
            <a:r>
              <a:rPr lang="en-US" dirty="0" smtClean="0"/>
              <a:t>is in </a:t>
            </a:r>
            <a:r>
              <a:rPr lang="en-US" dirty="0"/>
              <a:t>Ramsey </a:t>
            </a:r>
            <a:r>
              <a:rPr lang="en-US" dirty="0" smtClean="0"/>
              <a:t>County, Minnesota</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16	Data Disclosure</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US" dirty="0" smtClean="0"/>
              <a:t>Contractor must disclose its </a:t>
            </a:r>
            <a:r>
              <a:rPr lang="en-US" dirty="0"/>
              <a:t>social security </a:t>
            </a:r>
            <a:r>
              <a:rPr lang="en-US" dirty="0" smtClean="0"/>
              <a:t>#, </a:t>
            </a:r>
            <a:r>
              <a:rPr lang="en-US" dirty="0"/>
              <a:t>federal employer tax </a:t>
            </a:r>
            <a:r>
              <a:rPr lang="en-US" dirty="0" smtClean="0"/>
              <a:t>ID #, </a:t>
            </a:r>
            <a:r>
              <a:rPr lang="en-US" dirty="0"/>
              <a:t>and/or </a:t>
            </a:r>
            <a:r>
              <a:rPr lang="en-US" dirty="0" smtClean="0"/>
              <a:t>MN </a:t>
            </a:r>
            <a:r>
              <a:rPr lang="en-US" dirty="0"/>
              <a:t>tax </a:t>
            </a:r>
            <a:r>
              <a:rPr lang="en-US" dirty="0" smtClean="0"/>
              <a:t>ID#.  </a:t>
            </a:r>
          </a:p>
          <a:p>
            <a:pPr marL="0" indent="0">
              <a:buNone/>
            </a:pPr>
            <a:endParaRPr lang="en-US" dirty="0" smtClean="0"/>
          </a:p>
          <a:p>
            <a:pPr marL="0" indent="0">
              <a:buNone/>
            </a:pPr>
            <a:r>
              <a:rPr lang="en-US" dirty="0" smtClean="0"/>
              <a:t>May </a:t>
            </a:r>
            <a:r>
              <a:rPr lang="en-US" dirty="0"/>
              <a:t>be used in the enforcement of federal and state laws </a:t>
            </a:r>
            <a:r>
              <a:rPr lang="en-US" dirty="0" smtClean="0"/>
              <a:t>requiring the </a:t>
            </a:r>
            <a:r>
              <a:rPr lang="en-US" dirty="0"/>
              <a:t>Contractor to file state tax returns, pay delinquent state tax </a:t>
            </a:r>
            <a:r>
              <a:rPr lang="en-US" dirty="0" smtClean="0"/>
              <a:t>or other liabilities.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17	Payment to Subcontractors</a:t>
            </a:r>
            <a:endParaRPr lang="en-US" dirty="0"/>
          </a:p>
        </p:txBody>
      </p:sp>
      <p:sp>
        <p:nvSpPr>
          <p:cNvPr id="3" name="Content Placeholder 2"/>
          <p:cNvSpPr>
            <a:spLocks noGrp="1"/>
          </p:cNvSpPr>
          <p:nvPr>
            <p:ph idx="1"/>
          </p:nvPr>
        </p:nvSpPr>
        <p:spPr>
          <a:xfrm>
            <a:off x="457200" y="2057400"/>
            <a:ext cx="8229600" cy="4068763"/>
          </a:xfrm>
        </p:spPr>
        <p:txBody>
          <a:bodyPr>
            <a:normAutofit/>
          </a:bodyPr>
          <a:lstStyle/>
          <a:p>
            <a:pPr marL="0" indent="0">
              <a:buNone/>
            </a:pPr>
            <a:r>
              <a:rPr lang="en-US" dirty="0"/>
              <a:t>I</a:t>
            </a:r>
            <a:r>
              <a:rPr lang="en-US" dirty="0" smtClean="0"/>
              <a:t>f applicable, prime contractor </a:t>
            </a:r>
            <a:r>
              <a:rPr lang="en-US" dirty="0"/>
              <a:t>must pay all subcontractors, less any retainage, within 10 calendar days of the prime contractor's receipt of payment from the </a:t>
            </a:r>
            <a:r>
              <a:rPr lang="en-US" dirty="0" smtClean="0"/>
              <a:t>State. </a:t>
            </a:r>
          </a:p>
          <a:p>
            <a:pPr marL="0" indent="0">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18	Termination</a:t>
            </a:r>
            <a:endParaRPr lang="en-US" dirty="0"/>
          </a:p>
        </p:txBody>
      </p:sp>
      <p:sp>
        <p:nvSpPr>
          <p:cNvPr id="3" name="Content Placeholder 2"/>
          <p:cNvSpPr>
            <a:spLocks noGrp="1"/>
          </p:cNvSpPr>
          <p:nvPr>
            <p:ph idx="1"/>
          </p:nvPr>
        </p:nvSpPr>
        <p:spPr>
          <a:xfrm>
            <a:off x="457200" y="2057400"/>
            <a:ext cx="8229600" cy="4068763"/>
          </a:xfrm>
        </p:spPr>
        <p:txBody>
          <a:bodyPr>
            <a:normAutofit/>
          </a:bodyPr>
          <a:lstStyle/>
          <a:p>
            <a:pPr marL="0" indent="0">
              <a:buNone/>
            </a:pPr>
            <a:r>
              <a:rPr lang="en-US" dirty="0" smtClean="0"/>
              <a:t>18.1	</a:t>
            </a:r>
            <a:r>
              <a:rPr lang="en-US" b="1" i="1" dirty="0" smtClean="0"/>
              <a:t>Termination by the State.</a:t>
            </a:r>
            <a:r>
              <a:rPr lang="en-US" dirty="0" smtClean="0"/>
              <a:t>  </a:t>
            </a:r>
          </a:p>
          <a:p>
            <a:pPr marL="0" indent="0">
              <a:buNone/>
            </a:pPr>
            <a:r>
              <a:rPr lang="en-US" dirty="0" smtClean="0"/>
              <a:t>… at any time, with or without cause, upon 30 days’ written notice to the Contractor.  </a:t>
            </a:r>
          </a:p>
          <a:p>
            <a:pPr marL="0" indent="0">
              <a:buNone/>
            </a:pPr>
            <a:r>
              <a:rPr lang="en-US" dirty="0" smtClean="0"/>
              <a:t> </a:t>
            </a:r>
          </a:p>
          <a:p>
            <a:pPr marL="0" indent="0">
              <a:buNone/>
            </a:pPr>
            <a:r>
              <a:rPr lang="en-US" dirty="0" smtClean="0"/>
              <a:t>18.2	</a:t>
            </a:r>
            <a:r>
              <a:rPr lang="en-US" b="1" i="1" dirty="0" smtClean="0"/>
              <a:t>Termination for Insufficient Funding</a:t>
            </a:r>
            <a:r>
              <a:rPr lang="en-US" i="1" dirty="0" smtClean="0"/>
              <a:t>.  </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19	Non-discrimination</a:t>
            </a:r>
            <a:br>
              <a:rPr lang="en-US" b="1" dirty="0" smtClean="0"/>
            </a:br>
            <a:r>
              <a:rPr lang="en-US" b="1" dirty="0" smtClean="0"/>
              <a:t>Minnesota Statute  § 181.59</a:t>
            </a:r>
            <a:endParaRPr lang="en-US" dirty="0"/>
          </a:p>
        </p:txBody>
      </p:sp>
      <p:sp>
        <p:nvSpPr>
          <p:cNvPr id="3" name="Content Placeholder 2"/>
          <p:cNvSpPr>
            <a:spLocks noGrp="1"/>
          </p:cNvSpPr>
          <p:nvPr>
            <p:ph idx="1"/>
          </p:nvPr>
        </p:nvSpPr>
        <p:spPr>
          <a:xfrm>
            <a:off x="457200" y="2514600"/>
            <a:ext cx="8229600" cy="3611563"/>
          </a:xfrm>
        </p:spPr>
        <p:txBody>
          <a:bodyPr>
            <a:normAutofit/>
          </a:bodyPr>
          <a:lstStyle/>
          <a:p>
            <a:pPr>
              <a:buNone/>
            </a:pPr>
            <a:r>
              <a:rPr lang="en-US" dirty="0" smtClean="0"/>
              <a:t>… may not discriminate in hiring based on race, creed, or color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20	Affirmative Action </a:t>
            </a:r>
            <a:r>
              <a:rPr lang="en-US" b="1" dirty="0" smtClean="0"/>
              <a:t>Requirements</a:t>
            </a:r>
            <a:endParaRPr lang="en-US" dirty="0"/>
          </a:p>
        </p:txBody>
      </p:sp>
      <p:sp>
        <p:nvSpPr>
          <p:cNvPr id="3" name="Content Placeholder 2"/>
          <p:cNvSpPr>
            <a:spLocks noGrp="1"/>
          </p:cNvSpPr>
          <p:nvPr>
            <p:ph idx="1"/>
          </p:nvPr>
        </p:nvSpPr>
        <p:spPr>
          <a:xfrm>
            <a:off x="457200" y="1752600"/>
            <a:ext cx="8229600" cy="4373563"/>
          </a:xfrm>
        </p:spPr>
        <p:txBody>
          <a:bodyPr>
            <a:noAutofit/>
          </a:bodyPr>
          <a:lstStyle/>
          <a:p>
            <a:pPr marL="0" indent="0">
              <a:buNone/>
            </a:pPr>
            <a:r>
              <a:rPr lang="en-US" sz="2800" dirty="0" smtClean="0"/>
              <a:t>For contracts in excess of $100,000; and </a:t>
            </a:r>
          </a:p>
          <a:p>
            <a:pPr marL="0" indent="0">
              <a:buNone/>
            </a:pPr>
            <a:r>
              <a:rPr lang="en-US" sz="2800" dirty="0" smtClean="0"/>
              <a:t>If the contractor has more than 40 full-time employees in Minnesota or its principal place of business </a:t>
            </a:r>
          </a:p>
          <a:p>
            <a:pPr marL="0" indent="0">
              <a:buNone/>
            </a:pPr>
            <a:r>
              <a:rPr lang="en-US" sz="2800" dirty="0" smtClean="0"/>
              <a:t> </a:t>
            </a:r>
          </a:p>
          <a:p>
            <a:pPr marL="0" indent="0">
              <a:buNone/>
            </a:pPr>
            <a:r>
              <a:rPr lang="en-US" sz="2800" dirty="0" smtClean="0"/>
              <a:t>Contractor must have an approved </a:t>
            </a:r>
            <a:r>
              <a:rPr lang="en-US" sz="2800" dirty="0"/>
              <a:t>affirmative action plan for the employment of minority persons, women, and qualified disabled </a:t>
            </a:r>
            <a:r>
              <a:rPr lang="en-US" sz="2800" dirty="0" smtClean="0"/>
              <a:t>individuals. </a:t>
            </a: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22	</a:t>
            </a:r>
            <a:r>
              <a:rPr lang="en-US" b="1" dirty="0" smtClean="0"/>
              <a:t>E-Verify Certification</a:t>
            </a:r>
            <a:endParaRPr lang="en-US" dirty="0"/>
          </a:p>
        </p:txBody>
      </p:sp>
      <p:sp>
        <p:nvSpPr>
          <p:cNvPr id="3" name="Content Placeholder 2"/>
          <p:cNvSpPr>
            <a:spLocks noGrp="1"/>
          </p:cNvSpPr>
          <p:nvPr>
            <p:ph idx="1"/>
          </p:nvPr>
        </p:nvSpPr>
        <p:spPr>
          <a:xfrm>
            <a:off x="457200" y="1828800"/>
            <a:ext cx="8229600" cy="4297363"/>
          </a:xfrm>
        </p:spPr>
        <p:txBody>
          <a:bodyPr/>
          <a:lstStyle/>
          <a:p>
            <a:pPr marL="0" indent="0">
              <a:buNone/>
            </a:pPr>
            <a:r>
              <a:rPr lang="en-US" dirty="0" smtClean="0"/>
              <a:t>If contract is in excess of $50,000, must have or be in the process of implementing the federal E-Verify Program</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Additional Clause</a:t>
            </a:r>
            <a:endParaRPr lang="en-US" dirty="0"/>
          </a:p>
        </p:txBody>
      </p:sp>
      <p:sp>
        <p:nvSpPr>
          <p:cNvPr id="3" name="Content Placeholder 2"/>
          <p:cNvSpPr>
            <a:spLocks noGrp="1"/>
          </p:cNvSpPr>
          <p:nvPr>
            <p:ph idx="1"/>
          </p:nvPr>
        </p:nvSpPr>
        <p:spPr>
          <a:xfrm>
            <a:off x="457200" y="1600200"/>
            <a:ext cx="8229600" cy="4800600"/>
          </a:xfrm>
        </p:spPr>
        <p:txBody>
          <a:bodyPr/>
          <a:lstStyle/>
          <a:p>
            <a:r>
              <a:rPr lang="en-US" dirty="0" smtClean="0"/>
              <a:t>Subcontracting</a:t>
            </a:r>
          </a:p>
          <a:p>
            <a:r>
              <a:rPr lang="en-US" dirty="0" smtClean="0"/>
              <a:t>Access Agreements</a:t>
            </a:r>
          </a:p>
          <a:p>
            <a:r>
              <a:rPr lang="en-US" dirty="0" smtClean="0"/>
              <a:t>Accessibility</a:t>
            </a:r>
          </a:p>
          <a:p>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537106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 procurement guidelines</a:t>
            </a:r>
            <a:br>
              <a:rPr lang="en-US" dirty="0" smtClean="0"/>
            </a:br>
            <a:r>
              <a:rPr lang="en-US" dirty="0" smtClean="0"/>
              <a:t>for receipt of federal dollars</a:t>
            </a:r>
            <a:endParaRPr lang="en-US" dirty="0"/>
          </a:p>
        </p:txBody>
      </p:sp>
      <p:sp>
        <p:nvSpPr>
          <p:cNvPr id="3" name="Content Placeholder 2"/>
          <p:cNvSpPr>
            <a:spLocks noGrp="1"/>
          </p:cNvSpPr>
          <p:nvPr>
            <p:ph idx="1"/>
          </p:nvPr>
        </p:nvSpPr>
        <p:spPr/>
        <p:txBody>
          <a:bodyPr/>
          <a:lstStyle/>
          <a:p>
            <a:r>
              <a:rPr lang="en-US" dirty="0" smtClean="0"/>
              <a:t>Agencies follow state procurement guidelines even if spending federal dollars</a:t>
            </a:r>
            <a:r>
              <a:rPr lang="en-US" dirty="0"/>
              <a:t>.</a:t>
            </a:r>
            <a:r>
              <a:rPr lang="en-US" dirty="0" smtClean="0"/>
              <a:t> </a:t>
            </a:r>
            <a:endParaRPr lang="en-US" dirty="0">
              <a:solidFill>
                <a:srgbClr val="FF0000"/>
              </a:solidFill>
            </a:endParaRPr>
          </a:p>
        </p:txBody>
      </p:sp>
    </p:spTree>
    <p:extLst>
      <p:ext uri="{BB962C8B-B14F-4D97-AF65-F5344CB8AC3E}">
        <p14:creationId xmlns:p14="http://schemas.microsoft.com/office/powerpoint/2010/main" val="2478687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Questions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lgn="ctr">
              <a:buNone/>
            </a:pPr>
            <a:r>
              <a:rPr lang="en-US" sz="4400" dirty="0" smtClean="0"/>
              <a:t>?</a:t>
            </a:r>
            <a:endParaRPr lang="en-US" sz="4400" dirty="0"/>
          </a:p>
        </p:txBody>
      </p:sp>
    </p:spTree>
    <p:extLst>
      <p:ext uri="{BB962C8B-B14F-4D97-AF65-F5344CB8AC3E}">
        <p14:creationId xmlns:p14="http://schemas.microsoft.com/office/powerpoint/2010/main" val="3726536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Policies</a:t>
            </a:r>
            <a:endParaRPr lang="en-US" dirty="0"/>
          </a:p>
        </p:txBody>
      </p:sp>
      <p:sp>
        <p:nvSpPr>
          <p:cNvPr id="3" name="Content Placeholder 2"/>
          <p:cNvSpPr>
            <a:spLocks noGrp="1"/>
          </p:cNvSpPr>
          <p:nvPr>
            <p:ph idx="1"/>
          </p:nvPr>
        </p:nvSpPr>
        <p:spPr/>
        <p:txBody>
          <a:bodyPr/>
          <a:lstStyle/>
          <a:p>
            <a:r>
              <a:rPr lang="en-US" dirty="0" smtClean="0"/>
              <a:t>Single Source Procurement  </a:t>
            </a:r>
          </a:p>
          <a:p>
            <a:r>
              <a:rPr lang="en-US" dirty="0" smtClean="0"/>
              <a:t>Consideration of Price and Negotiating Contracts</a:t>
            </a:r>
          </a:p>
          <a:p>
            <a:r>
              <a:rPr lang="en-US" dirty="0" smtClean="0"/>
              <a:t>Code of Ethics Policy</a:t>
            </a:r>
          </a:p>
          <a:p>
            <a:r>
              <a:rPr lang="en-US" dirty="0" smtClean="0"/>
              <a:t>Organization Conflicts of Interest</a:t>
            </a:r>
            <a:endParaRPr lang="en-US" dirty="0"/>
          </a:p>
        </p:txBody>
      </p:sp>
    </p:spTree>
    <p:extLst>
      <p:ext uri="{BB962C8B-B14F-4D97-AF65-F5344CB8AC3E}">
        <p14:creationId xmlns:p14="http://schemas.microsoft.com/office/powerpoint/2010/main" val="1889184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1	Term of Contract</a:t>
            </a:r>
            <a:endParaRPr lang="en-US" dirty="0"/>
          </a:p>
        </p:txBody>
      </p:sp>
      <p:sp>
        <p:nvSpPr>
          <p:cNvPr id="5" name="Content Placeholder 4"/>
          <p:cNvSpPr>
            <a:spLocks noGrp="1"/>
          </p:cNvSpPr>
          <p:nvPr>
            <p:ph idx="1"/>
          </p:nvPr>
        </p:nvSpPr>
        <p:spPr/>
        <p:txBody>
          <a:bodyPr>
            <a:normAutofit/>
          </a:bodyPr>
          <a:lstStyle/>
          <a:p>
            <a:pPr marL="0" indent="0">
              <a:buNone/>
            </a:pPr>
            <a:r>
              <a:rPr lang="en-US" dirty="0" smtClean="0"/>
              <a:t>1.1</a:t>
            </a:r>
            <a:r>
              <a:rPr lang="en-US" dirty="0"/>
              <a:t>	</a:t>
            </a:r>
            <a:r>
              <a:rPr lang="en-US" b="1" i="1" dirty="0" smtClean="0"/>
              <a:t>Effective date</a:t>
            </a:r>
            <a:r>
              <a:rPr lang="en-US" i="1" dirty="0" smtClean="0"/>
              <a:t>  </a:t>
            </a:r>
            <a:endParaRPr lang="en-US" dirty="0" smtClean="0"/>
          </a:p>
          <a:p>
            <a:pPr marL="60325" indent="0">
              <a:buNone/>
            </a:pPr>
            <a:r>
              <a:rPr lang="en-US" sz="2400" i="1" dirty="0" smtClean="0"/>
              <a:t>The </a:t>
            </a:r>
            <a:r>
              <a:rPr lang="en-US" sz="2400" i="1" dirty="0"/>
              <a:t>Contractor must not begin work under this contract until this contract is fully executed and the Contractor has been notified by the State’s Authorized Representative to begin the work.</a:t>
            </a:r>
          </a:p>
          <a:p>
            <a:pPr marL="0" indent="0">
              <a:buNone/>
            </a:pPr>
            <a:r>
              <a:rPr lang="en-US" b="1" dirty="0"/>
              <a:t> </a:t>
            </a:r>
            <a:r>
              <a:rPr lang="en-US" dirty="0" smtClean="0"/>
              <a:t>1.2</a:t>
            </a:r>
            <a:r>
              <a:rPr lang="en-US" dirty="0"/>
              <a:t>	</a:t>
            </a:r>
            <a:r>
              <a:rPr lang="en-US" b="1" i="1" dirty="0" smtClean="0"/>
              <a:t>Expiration date</a:t>
            </a:r>
            <a:endParaRPr lang="en-US" b="1" dirty="0" smtClean="0"/>
          </a:p>
          <a:p>
            <a:pPr marL="0" indent="0">
              <a:buNone/>
            </a:pPr>
            <a:r>
              <a:rPr lang="en-US" dirty="0"/>
              <a:t> </a:t>
            </a:r>
            <a:r>
              <a:rPr lang="en-US" dirty="0" smtClean="0"/>
              <a:t>1.3</a:t>
            </a:r>
            <a:r>
              <a:rPr lang="en-US" dirty="0"/>
              <a:t>	</a:t>
            </a:r>
            <a:r>
              <a:rPr lang="en-US" b="1" i="1" dirty="0" smtClean="0"/>
              <a:t>Survival </a:t>
            </a:r>
            <a:r>
              <a:rPr lang="en-US" b="1" i="1" dirty="0"/>
              <a:t>of </a:t>
            </a:r>
            <a:r>
              <a:rPr lang="en-US" b="1" i="1" dirty="0" smtClean="0"/>
              <a:t>Terms</a:t>
            </a:r>
            <a:endParaRPr lang="en-US" dirty="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Contractor’s Duties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Provide sufficient detail in the duties so that you can hold the contractor accountable for this work.   </a:t>
            </a:r>
          </a:p>
          <a:p>
            <a:pPr marL="0" indent="0">
              <a:buNone/>
            </a:pPr>
            <a:endParaRPr lang="en-US" dirty="0" smtClean="0"/>
          </a:p>
          <a:p>
            <a:pPr marL="514350" indent="-514350">
              <a:buAutoNum type="arabicParenR"/>
            </a:pPr>
            <a:r>
              <a:rPr lang="en-US" dirty="0" smtClean="0"/>
              <a:t>Must include detailed duties, deliverables, outcomes and completion dates </a:t>
            </a:r>
          </a:p>
          <a:p>
            <a:pPr marL="514350" indent="-514350">
              <a:buAutoNum type="arabicParenR"/>
            </a:pPr>
            <a:endParaRPr lang="en-US" dirty="0" smtClean="0"/>
          </a:p>
          <a:p>
            <a:pPr marL="514350" indent="-514350">
              <a:buAutoNum type="arabicParenR"/>
            </a:pPr>
            <a:r>
              <a:rPr lang="en-US" dirty="0" smtClean="0"/>
              <a:t>Specify in contract or attach an exhibit and incorporate into contract</a:t>
            </a:r>
            <a:endParaRPr lang="en-US" sz="2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Time</a:t>
            </a:r>
            <a:endParaRPr lang="en-US" dirty="0"/>
          </a:p>
        </p:txBody>
      </p:sp>
      <p:sp>
        <p:nvSpPr>
          <p:cNvPr id="3" name="Content Placeholder 2"/>
          <p:cNvSpPr>
            <a:spLocks noGrp="1"/>
          </p:cNvSpPr>
          <p:nvPr>
            <p:ph idx="1"/>
          </p:nvPr>
        </p:nvSpPr>
        <p:spPr/>
        <p:txBody>
          <a:bodyPr/>
          <a:lstStyle/>
          <a:p>
            <a:pPr marL="0" indent="0">
              <a:buNone/>
            </a:pPr>
            <a:r>
              <a:rPr lang="en-US" i="1" dirty="0" smtClean="0"/>
              <a:t>The </a:t>
            </a:r>
            <a:r>
              <a:rPr lang="en-US" i="1" dirty="0"/>
              <a:t>Contractor must comply with all the time requirements described in this contract.  In the performance of this contract, time is of the essence.</a:t>
            </a:r>
          </a:p>
          <a:p>
            <a:r>
              <a:rPr lang="en-US" dirty="0" smtClean="0"/>
              <a:t>It is then a material breach if the Contractor does not comply with all the time requirements</a:t>
            </a:r>
            <a:r>
              <a:rPr lang="en-US" b="1" dirty="0"/>
              <a:t/>
            </a:r>
            <a:br>
              <a:rPr lang="en-US" b="1" dirty="0"/>
            </a:br>
            <a:r>
              <a:rPr lang="en-US" b="1" dirty="0"/>
              <a:t> </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4	Consideration and </a:t>
            </a:r>
            <a:r>
              <a:rPr lang="en-US" b="1" dirty="0" smtClean="0"/>
              <a:t>Payment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i="1" dirty="0"/>
              <a:t>The State will pay for all services performed by the Contractor under this contract as follows</a:t>
            </a:r>
            <a:r>
              <a:rPr lang="en-US" dirty="0"/>
              <a:t>:</a:t>
            </a:r>
          </a:p>
          <a:p>
            <a:pPr>
              <a:buNone/>
            </a:pPr>
            <a:endParaRPr lang="en-US" sz="3100" b="1" i="1" dirty="0"/>
          </a:p>
          <a:p>
            <a:pPr>
              <a:buNone/>
            </a:pPr>
            <a:r>
              <a:rPr lang="en-US" sz="3100" b="1" i="1" dirty="0" smtClean="0"/>
              <a:t>4.1  Consideration</a:t>
            </a:r>
          </a:p>
          <a:p>
            <a:pPr marL="914400" indent="-279400">
              <a:buAutoNum type="alphaUcParenBoth"/>
            </a:pPr>
            <a:r>
              <a:rPr lang="en-US" sz="3100" dirty="0" smtClean="0"/>
              <a:t>Compensation </a:t>
            </a:r>
          </a:p>
          <a:p>
            <a:pPr marL="1092200" indent="-457200"/>
            <a:r>
              <a:rPr lang="en-US" sz="3100" dirty="0" smtClean="0"/>
              <a:t>Contract details how contractor will be paid according to the contract</a:t>
            </a:r>
          </a:p>
          <a:p>
            <a:pPr marL="914400" indent="-279400">
              <a:buAutoNum type="alphaUcParenBoth"/>
            </a:pPr>
            <a:r>
              <a:rPr lang="en-US" sz="3100" dirty="0" smtClean="0"/>
              <a:t>Travel Expenses</a:t>
            </a:r>
          </a:p>
          <a:p>
            <a:pPr marL="914400" indent="-279400">
              <a:buAutoNum type="alphaUcParenBoth"/>
            </a:pPr>
            <a:r>
              <a:rPr lang="en-US" sz="3100" dirty="0" smtClean="0"/>
              <a:t>Total Obligation </a:t>
            </a:r>
          </a:p>
          <a:p>
            <a:pPr marL="1035050" lvl="1" indent="0">
              <a:buNone/>
            </a:pPr>
            <a:r>
              <a:rPr lang="en-US" sz="2700" dirty="0" smtClean="0"/>
              <a:t>(</a:t>
            </a:r>
            <a:r>
              <a:rPr lang="en-US" sz="2700" dirty="0"/>
              <a:t>T</a:t>
            </a:r>
            <a:r>
              <a:rPr lang="en-US" sz="2700" dirty="0" smtClean="0"/>
              <a:t>otal </a:t>
            </a:r>
            <a:r>
              <a:rPr lang="en-US" sz="2700" dirty="0"/>
              <a:t>O</a:t>
            </a:r>
            <a:r>
              <a:rPr lang="en-US" sz="2700" dirty="0" smtClean="0"/>
              <a:t>bligation = Compensation + </a:t>
            </a:r>
            <a:r>
              <a:rPr lang="en-US" sz="2700" dirty="0"/>
              <a:t>T</a:t>
            </a:r>
            <a:r>
              <a:rPr lang="en-US" sz="2700" dirty="0" smtClean="0"/>
              <a:t>ravel </a:t>
            </a:r>
            <a:r>
              <a:rPr lang="en-US" sz="2700" dirty="0"/>
              <a:t>E</a:t>
            </a:r>
            <a:r>
              <a:rPr lang="en-US" sz="2700" dirty="0" smtClean="0"/>
              <a:t>xpenses)</a:t>
            </a:r>
          </a:p>
          <a:p>
            <a:pPr marL="0" indent="0">
              <a:buNone/>
            </a:pPr>
            <a:endParaRPr lang="en-US" sz="3100" dirty="0"/>
          </a:p>
          <a:p>
            <a:pPr marL="514350" indent="-514350">
              <a:buNone/>
            </a:pPr>
            <a:r>
              <a:rPr lang="en-US" sz="3100" b="1" i="1" dirty="0" smtClean="0"/>
              <a:t>4.2 Payment</a:t>
            </a:r>
          </a:p>
          <a:p>
            <a:pPr marL="1200150" indent="-514350">
              <a:buAutoNum type="alphaUcParenBoth"/>
            </a:pPr>
            <a:r>
              <a:rPr lang="en-US" sz="3100" dirty="0" smtClean="0"/>
              <a:t>Invoices</a:t>
            </a:r>
          </a:p>
          <a:p>
            <a:pPr marL="1200150" indent="-514350">
              <a:buAutoNum type="alphaUcParenBoth"/>
            </a:pPr>
            <a:r>
              <a:rPr lang="en-US" sz="3100" dirty="0" smtClean="0"/>
              <a:t>Retainage</a:t>
            </a:r>
          </a:p>
          <a:p>
            <a:pPr marL="1200150" indent="-514350">
              <a:buAutoNum type="alphaUcParenBoth"/>
            </a:pPr>
            <a:r>
              <a:rPr lang="en-US" sz="3100" dirty="0" smtClean="0"/>
              <a:t>Federal Funds</a:t>
            </a:r>
          </a:p>
          <a:p>
            <a:pPr marL="514350" indent="-514350">
              <a:buAutoNum type="alphaUcParenBoth"/>
            </a:pPr>
            <a:endParaRPr lang="en-US" dirty="0" smtClean="0"/>
          </a:p>
          <a:p>
            <a:pPr marL="514350" indent="-514350">
              <a:buAutoNum type="alphaUcParenBoth"/>
            </a:pPr>
            <a:endParaRPr lang="en-US" dirty="0" smtClean="0"/>
          </a:p>
          <a:p>
            <a:pPr marL="514350" indent="-51435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5	Conditions of Payment</a:t>
            </a:r>
            <a:endParaRPr lang="en-US" dirty="0"/>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marL="0" indent="0">
              <a:buNone/>
            </a:pPr>
            <a:r>
              <a:rPr lang="en-US" dirty="0" smtClean="0"/>
              <a:t>The State does not make payments based on the passage of time. It only pays for the services performed or work delivered after it is accomplished.</a:t>
            </a:r>
          </a:p>
          <a:p>
            <a:pPr marL="0" indent="0">
              <a:buNone/>
            </a:pPr>
            <a:endParaRPr lang="en-US" dirty="0"/>
          </a:p>
          <a:p>
            <a:pPr marL="0" indent="0">
              <a:buNone/>
            </a:pPr>
            <a:r>
              <a:rPr lang="en-US" i="1" dirty="0" smtClean="0"/>
              <a:t>All </a:t>
            </a:r>
            <a:r>
              <a:rPr lang="en-US" i="1" dirty="0"/>
              <a:t>services </a:t>
            </a:r>
            <a:r>
              <a:rPr lang="en-US" i="1" dirty="0" smtClean="0"/>
              <a:t>must </a:t>
            </a:r>
            <a:r>
              <a:rPr lang="en-US" i="1" dirty="0"/>
              <a:t>be performed to the State’s </a:t>
            </a:r>
            <a:r>
              <a:rPr lang="en-US" i="1" dirty="0" smtClean="0"/>
              <a:t>satisfaction. </a:t>
            </a:r>
            <a:r>
              <a:rPr lang="en-US" dirty="0" smtClean="0"/>
              <a:t> </a:t>
            </a:r>
          </a:p>
          <a:p>
            <a:pPr marL="0" indent="0">
              <a:buNone/>
            </a:pPr>
            <a:endParaRPr lang="en-US" dirty="0" smtClean="0"/>
          </a:p>
          <a:p>
            <a:pPr marL="0" indent="0">
              <a:buNone/>
            </a:pPr>
            <a:r>
              <a:rPr lang="en-US" dirty="0" smtClean="0"/>
              <a:t>No payment </a:t>
            </a:r>
            <a:r>
              <a:rPr lang="en-US" dirty="0"/>
              <a:t>for </a:t>
            </a:r>
            <a:r>
              <a:rPr lang="en-US" dirty="0" smtClean="0"/>
              <a:t>unsatisfactory work or work performed </a:t>
            </a:r>
            <a:r>
              <a:rPr lang="en-US" dirty="0"/>
              <a:t>in violation of federal, state, or local law.</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3344</TotalTime>
  <Words>3118</Words>
  <Application>Microsoft Office PowerPoint</Application>
  <PresentationFormat>On-screen Show (4:3)</PresentationFormat>
  <Paragraphs>334</Paragraphs>
  <Slides>30</Slides>
  <Notes>29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STATE OF MINNESOTA PROFESSIONAL AND TECHNICAL SERVICES CONTRACT November 2015 </vt:lpstr>
      <vt:lpstr>Contracting Authority</vt:lpstr>
      <vt:lpstr>State procurement guidelines for receipt of federal dollars</vt:lpstr>
      <vt:lpstr>State Policies</vt:lpstr>
      <vt:lpstr>1 Term of Contract</vt:lpstr>
      <vt:lpstr>2 Contractor’s Duties</vt:lpstr>
      <vt:lpstr>3 Time</vt:lpstr>
      <vt:lpstr>4 Consideration and Payment</vt:lpstr>
      <vt:lpstr>5 Conditions of Payment</vt:lpstr>
      <vt:lpstr>6 Authorized Representatives</vt:lpstr>
      <vt:lpstr>PowerPoint Presentation</vt:lpstr>
      <vt:lpstr>7 Assignment, Amendments, Waiver, and Contract Complete</vt:lpstr>
      <vt:lpstr>8 Indemnification</vt:lpstr>
      <vt:lpstr>9 State Audits</vt:lpstr>
      <vt:lpstr>10 Government Data Practices and Intellectual Property</vt:lpstr>
      <vt:lpstr>11 Workers’ Compensation and Other Insurance</vt:lpstr>
      <vt:lpstr>PowerPoint Presentation</vt:lpstr>
      <vt:lpstr>12 Debarment by State, its Departments, Commissions, Agencies or Political Subdivisions</vt:lpstr>
      <vt:lpstr>What does “debarred” or “suspended” mean? </vt:lpstr>
      <vt:lpstr>13 Certification Regarding Debarment, Suspension, Ineligibility, and Voluntary Exclusion</vt:lpstr>
      <vt:lpstr>14 Publicity and Endorsement </vt:lpstr>
      <vt:lpstr>15 Governing Law, Jurisdiction, and Venue</vt:lpstr>
      <vt:lpstr>16 Data Disclosure</vt:lpstr>
      <vt:lpstr>17 Payment to Subcontractors</vt:lpstr>
      <vt:lpstr>18 Termination</vt:lpstr>
      <vt:lpstr>19 Non-discrimination Minnesota Statute  § 181.59</vt:lpstr>
      <vt:lpstr>20 Affirmative Action Requirements</vt:lpstr>
      <vt:lpstr>22 E-Verify Certification</vt:lpstr>
      <vt:lpstr> Additional Clause</vt:lpstr>
      <vt:lpstr>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PROFESSIONAL AND TECHNICAL SERVICES CONTRACT</dc:title>
  <dc:creator>Kim</dc:creator>
  <cp:lastModifiedBy>Stilwell-Lamb, Jayne</cp:lastModifiedBy>
  <cp:revision>123</cp:revision>
  <dcterms:created xsi:type="dcterms:W3CDTF">2010-11-20T12:59:55Z</dcterms:created>
  <dcterms:modified xsi:type="dcterms:W3CDTF">2016-07-28T20:39:49Z</dcterms:modified>
</cp:coreProperties>
</file>