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14"/>
  </p:notesMasterIdLst>
  <p:handoutMasterIdLst>
    <p:handoutMasterId r:id="rId15"/>
  </p:handoutMasterIdLst>
  <p:sldIdLst>
    <p:sldId id="256" r:id="rId6"/>
    <p:sldId id="266" r:id="rId7"/>
    <p:sldId id="268" r:id="rId8"/>
    <p:sldId id="267" r:id="rId9"/>
    <p:sldId id="273" r:id="rId10"/>
    <p:sldId id="271" r:id="rId11"/>
    <p:sldId id="270"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E21"/>
    <a:srgbClr val="441804"/>
    <a:srgbClr val="F98607"/>
    <a:srgbClr val="383838"/>
    <a:srgbClr val="000000"/>
    <a:srgbClr val="003865"/>
    <a:srgbClr val="0D0D0D"/>
    <a:srgbClr val="E8E8E8"/>
    <a:srgbClr val="B20738"/>
    <a:srgbClr val="00A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89889" autoAdjust="0"/>
  </p:normalViewPr>
  <p:slideViewPr>
    <p:cSldViewPr snapToGrid="0">
      <p:cViewPr varScale="1">
        <p:scale>
          <a:sx n="63" d="100"/>
          <a:sy n="63" d="100"/>
        </p:scale>
        <p:origin x="66" y="28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6/18/2018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6/18/2018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Although there may be several thousand chemicals in the class known as per- and </a:t>
            </a:r>
            <a:r>
              <a:rPr lang="en-US" altLang="en-US" dirty="0" err="1" smtClean="0"/>
              <a:t>polyfluorinated</a:t>
            </a:r>
            <a:r>
              <a:rPr lang="en-US" altLang="en-US" dirty="0" smtClean="0"/>
              <a:t> alkyl </a:t>
            </a:r>
            <a:r>
              <a:rPr lang="en-US" altLang="en-US" dirty="0" err="1" smtClean="0"/>
              <a:t>sustances</a:t>
            </a:r>
            <a:r>
              <a:rPr lang="en-US" altLang="en-US" dirty="0" smtClean="0"/>
              <a:t> (or PFAS), in the US and around the world, as this figure illustrates, most of the investigative and regulatory attention has focused on what some call the “tip of the iceberg” – primarily PFOA and PFOS, and more recently some of the other </a:t>
            </a:r>
            <a:r>
              <a:rPr lang="en-US" altLang="en-US" dirty="0" err="1" smtClean="0"/>
              <a:t>perfluoroalkyl</a:t>
            </a:r>
            <a:r>
              <a:rPr lang="en-US" altLang="en-US" dirty="0" smtClean="0"/>
              <a:t> acids (PFAAs, or what we used to call PFCs).  Global reports of PFOS and PFOA detections in wildlife and human blood samples, coupled with several high-profile contaminated sites, led to these chemicals garnering most of the early attention of state and federal agencies and researchers.  But we’ve quickly learned that except at certain industrial settings, PFAS usually are present as complex mixtures and regulatory interest has progressively shifted to encompass an ever increasing list of PFAAs – although the focus even now is on a very short list of about 6-8 PFAAs. Meanwhile, site investigations typically employ target</a:t>
            </a:r>
            <a:r>
              <a:rPr lang="en-US" altLang="en-US" baseline="0" dirty="0" smtClean="0"/>
              <a:t> </a:t>
            </a:r>
            <a:r>
              <a:rPr lang="en-US" altLang="en-US" baseline="0" dirty="0" err="1" smtClean="0"/>
              <a:t>analyte</a:t>
            </a:r>
            <a:r>
              <a:rPr lang="en-US" altLang="en-US" baseline="0" dirty="0" smtClean="0"/>
              <a:t> lists of 12-20 PFAS and </a:t>
            </a:r>
            <a:r>
              <a:rPr lang="en-US" altLang="en-US" dirty="0" smtClean="0"/>
              <a:t>advances in analytical </a:t>
            </a:r>
            <a:r>
              <a:rPr lang="en-US" altLang="en-US" smtClean="0"/>
              <a:t>chemistry have </a:t>
            </a:r>
            <a:r>
              <a:rPr lang="en-US" altLang="en-US" dirty="0" smtClean="0"/>
              <a:t>allowed us to detect ever more of the precursor compounds that may degrade to form PFAAs.  Unfortunately our understanding of the ecological and human health risks associated with these chemicals lags far behind our ability to detect them, with debates still raging over health-based values for PFOS and PFOA, and this appears to be how things will be for the foreseeable future.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81346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Although several large, industrial PFAS sites in Ohio, Minnesota, and Alabama were already known, and the US Dept. of Defense has identified over 400 known or suspected PFAS release sites, it wasn’t until the third round of the Unregulated Contaminant Monitoring Rule (or UCMR3) sampling of municipal</a:t>
            </a:r>
            <a:r>
              <a:rPr lang="en-US" altLang="en-US" baseline="0" dirty="0" smtClean="0"/>
              <a:t> water supplies </a:t>
            </a:r>
            <a:r>
              <a:rPr lang="en-US" altLang="en-US" dirty="0" smtClean="0"/>
              <a:t>was completed by EPA that the public began to understand the potential national scope of the problem and other sites began to hit the news, like those in Colorado Springs, Hoosick Falls, and Bemidji.  Although PFOS and PFOA were detected in only about 1.3% of municipal systems tested, this still constitutes the drinking water of nearly 6 million Americans.  And while this is a robust drinking water data set, researchers have noted that limitations to how the sampling was conducted may have led to under-reporting of the actual extent of PFAS in drinking water.  More recently, widespread detections of </a:t>
            </a:r>
            <a:r>
              <a:rPr lang="en-US" altLang="en-US" dirty="0" err="1" smtClean="0"/>
              <a:t>GenX</a:t>
            </a:r>
            <a:r>
              <a:rPr lang="en-US" altLang="en-US" dirty="0" smtClean="0"/>
              <a:t> in the Cape Fear River in North Carolina have raised concerns about other PFAS compounds, including PFOA and PFOS replacement chemistries.  This has turned up the pressure on state and federal agencies to respond.</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3318548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Most PFAS target </a:t>
            </a:r>
            <a:r>
              <a:rPr lang="en-US" altLang="en-US" dirty="0" err="1" smtClean="0"/>
              <a:t>analyte</a:t>
            </a:r>
            <a:r>
              <a:rPr lang="en-US" altLang="en-US" dirty="0" smtClean="0"/>
              <a:t> lists are driving our approach to contaminated sites, but as the previous slide showed we are still just scratching the surface.  EPA method 537 tests only for the 14 PFAS highlighted in blue – 12 PFAAs and 2 precursors that can degrade to persistent PFAAs.  From my Minnesota perspective, what leaps out at me is that neither PFBA or </a:t>
            </a:r>
            <a:r>
              <a:rPr lang="en-US" altLang="en-US" dirty="0" err="1" smtClean="0"/>
              <a:t>PFPeA</a:t>
            </a:r>
            <a:r>
              <a:rPr lang="en-US" altLang="en-US" dirty="0" smtClean="0"/>
              <a:t> are on this list – yet these are two of the most frequently detected groundwater contaminants in our state (and I suspect, would also be widely present elsewhere, if we were looking for them).   A proposed new list, currently being validated, would add 6 more PFAAs (including PFBA and </a:t>
            </a:r>
            <a:r>
              <a:rPr lang="en-US" altLang="en-US" dirty="0" err="1" smtClean="0"/>
              <a:t>PFPeA</a:t>
            </a:r>
            <a:r>
              <a:rPr lang="en-US" altLang="en-US" dirty="0" smtClean="0"/>
              <a:t>) and four additional precursor PFAS commonly found at AFFF sites.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153470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2002, MDH was asked by MPCA to derive health based values for PFOA and PFOS.  Helen is going to go into more detail about the MDH guidance values, how they’re developed, and what they mean in terms of human health.  The point of this slide is to illustrate how the guidance values have evolved over time.  In 2006, when the PHL expanded its </a:t>
            </a:r>
            <a:r>
              <a:rPr lang="en-US" baseline="0" dirty="0" err="1" smtClean="0"/>
              <a:t>analyte</a:t>
            </a:r>
            <a:r>
              <a:rPr lang="en-US" baseline="0" dirty="0" smtClean="0"/>
              <a:t> list to include 5 more PFAAs (PFBA, PFBS, </a:t>
            </a:r>
            <a:r>
              <a:rPr lang="en-US" baseline="0" dirty="0" err="1" smtClean="0"/>
              <a:t>PFHxA</a:t>
            </a:r>
            <a:r>
              <a:rPr lang="en-US" baseline="0" dirty="0" smtClean="0"/>
              <a:t>, and </a:t>
            </a:r>
            <a:r>
              <a:rPr lang="en-US" baseline="0" dirty="0" err="1" smtClean="0"/>
              <a:t>PFHxS</a:t>
            </a:r>
            <a:r>
              <a:rPr lang="en-US" baseline="0" dirty="0" smtClean="0"/>
              <a:t>) widespread detections of PFBA in drinking water samples led MDH to set a “surrogate” value for PFBA equivalent to the HBV at that time for PFOA.  Such surrogate values are used when a chemical is widely detected in drinking water, we have insufficient toxicological information to set a Health Based Value, but we have a chemically similar compound that does have an HBV or HRL.  Over time, new toxicological information has driven most of the PFAA guidance values downward.  MDH also uses an approach similar to TEQ to evaluate mixtures of chemicals that have similar modes of action and the same target organs, as is the case with PFAAs.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224541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table gives you a sense of how few PFAAs have any federal or state guidance values, and also illustrates the wide range of values developed by the various states.  While many states have adopted values for PFOS and PFOA, only a handful have values for other PFAAs, and only North Carolina has a value for a precursor PFAS – </a:t>
            </a:r>
            <a:r>
              <a:rPr lang="en-US" altLang="en-US" dirty="0" err="1" smtClean="0"/>
              <a:t>GenX</a:t>
            </a:r>
            <a:r>
              <a:rPr lang="en-US" altLang="en-US" dirty="0" smtClean="0"/>
              <a:t>.  Like</a:t>
            </a:r>
            <a:r>
              <a:rPr lang="en-US" altLang="en-US" baseline="0" dirty="0" smtClean="0"/>
              <a:t> Minnesota, states with guidance for PFAAs other than PFOS and PFOA are typically responding to the specific mix of PFAS in their drinking water.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78310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States are also employing a variety of regulatory approaches to control the use, release, and cleanup of PFAS, including consumer product and labeling laws, chemical action plans, designation as hazardous material, setting discharge limits, etc.  The disparity in standards, guidance, and product laws has become a real problem for manufacturers, retailers, responsible parties, and environmental consultants.  This is compounded by the fact that the regulatory landscape is evolving rapidly.</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45912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Several initiatives are under way to try to bring some order – and maybe uniformity – to the situation in the US.  The EPA, in collaboration with the Environmental Council of the States (ECOS), recently held a PFAS Summit, meeting with environmental agency managers from across the country to discuss common policy approaches and EPA has begun work in a number of areas to help provide better guidance for site investigation and cleanup, although the focus still remains largely on PFOS and PFOA.  The research agencies for the Department of Defense – SERDP/ESTCP have invested over $40 million in research projects aimed primarily at addressing the 400+ known AFFF release sites on DOD sites, but which should yield important information for all PFAS work.  These cover a wide range of site investigation and cleanup issues.  More information about the studies and their progress can be found at this website.  The ITRC (a program of the Environmental Research Institute of the States) has a 320+ member PFAS team composed of representatives from the public and private sector and academia that is developing informational materials and training aimed at site managers and environmental practitioners.  This includes web-based factsheets and regularly updated tables of guidance and regulatory standards.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168247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6/18/2018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6/18/2018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6/18/2018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6/18/2018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6/18/2018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6/18/2018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6/18/2018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6/18/2018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6/18/2018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6/18/2018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6/18/2018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6/18/2018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6/18/2018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6/18/2018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6/18/2018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6/18/2018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6/18/2018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6/18/2018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6/18/2018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6/18/2018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6/18/2018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6/18/2018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6/18/2018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6/18/2018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6/18/2018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6/18/2018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6/18/2018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6/18/2018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6/18/2018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6/18/2018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6/18/2018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6/18/2018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6/18/2018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3289466"/>
            <a:ext cx="12192000" cy="2456014"/>
          </a:xfrm>
        </p:spPr>
        <p:txBody>
          <a:bodyPr>
            <a:normAutofit/>
          </a:bodyPr>
          <a:lstStyle/>
          <a:p>
            <a:r>
              <a:rPr lang="en-US" sz="4400" b="1" dirty="0" smtClean="0"/>
              <a:t>PFAS </a:t>
            </a:r>
            <a:r>
              <a:rPr lang="en-US" sz="4400" b="1" dirty="0" smtClean="0"/>
              <a:t>Regulations – MN and </a:t>
            </a:r>
            <a:r>
              <a:rPr lang="en-US" sz="4400" b="1" smtClean="0"/>
              <a:t>other states</a:t>
            </a:r>
            <a:r>
              <a:rPr lang="en-US" dirty="0" smtClean="0"/>
              <a:t/>
            </a:r>
            <a:br>
              <a:rPr lang="en-US" dirty="0" smtClean="0"/>
            </a:br>
            <a:r>
              <a:rPr lang="en-US" dirty="0"/>
              <a:t/>
            </a:r>
            <a:br>
              <a:rPr lang="en-US" dirty="0"/>
            </a:br>
            <a:r>
              <a:rPr lang="en-US" sz="3100" dirty="0" smtClean="0"/>
              <a:t>MPCA-MDH Staff PFAS Training</a:t>
            </a:r>
            <a:br>
              <a:rPr lang="en-US" sz="3100" dirty="0" smtClean="0"/>
            </a:br>
            <a:r>
              <a:rPr lang="en-US" sz="3100" dirty="0" smtClean="0"/>
              <a:t>June 25, 2018</a:t>
            </a:r>
            <a:endParaRPr lang="en-US" sz="3100" dirty="0"/>
          </a:p>
        </p:txBody>
      </p:sp>
      <p:sp>
        <p:nvSpPr>
          <p:cNvPr id="2" name="Text Placeholder 1"/>
          <p:cNvSpPr>
            <a:spLocks noGrp="1"/>
          </p:cNvSpPr>
          <p:nvPr>
            <p:ph type="body" sz="quarter" idx="14"/>
          </p:nvPr>
        </p:nvSpPr>
        <p:spPr>
          <a:xfrm>
            <a:off x="1987973" y="6050280"/>
            <a:ext cx="8216053" cy="512906"/>
          </a:xfrm>
        </p:spPr>
        <p:txBody>
          <a:bodyPr>
            <a:noAutofit/>
          </a:bodyPr>
          <a:lstStyle/>
          <a:p>
            <a:r>
              <a:rPr lang="en-US" sz="2400" dirty="0" smtClean="0"/>
              <a:t>Ginny Yingling | Hydrogeologist – Minnesota Dept. of Health</a:t>
            </a:r>
            <a:endParaRPr lang="en-US" sz="2400" dirty="0"/>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190" y="1308297"/>
            <a:ext cx="5670580" cy="813933"/>
          </a:xfrm>
          <a:prstGeom prst="rect">
            <a:avLst/>
          </a:prstGeom>
        </p:spPr>
      </p:pic>
      <p:pic>
        <p:nvPicPr>
          <p:cNvPr id="3" name="Picture 2"/>
          <p:cNvPicPr>
            <a:picLocks noChangeAspect="1"/>
          </p:cNvPicPr>
          <p:nvPr/>
        </p:nvPicPr>
        <p:blipFill>
          <a:blip r:embed="rId4"/>
          <a:stretch>
            <a:fillRect/>
          </a:stretch>
        </p:blipFill>
        <p:spPr>
          <a:xfrm>
            <a:off x="9479280" y="646747"/>
            <a:ext cx="2162175" cy="2137034"/>
          </a:xfrm>
          <a:prstGeom prst="rect">
            <a:avLst/>
          </a:prstGeom>
        </p:spPr>
      </p:pic>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0972800" cy="914400"/>
          </a:xfrm>
        </p:spPr>
        <p:txBody>
          <a:bodyPr>
            <a:normAutofit/>
          </a:bodyPr>
          <a:lstStyle/>
          <a:p>
            <a:pPr algn="l"/>
            <a:r>
              <a:rPr lang="en-US" altLang="en-US" sz="4000" b="1" dirty="0">
                <a:latin typeface="Arial" panose="020B0604020202020204" pitchFamily="34" charset="0"/>
                <a:cs typeface="Arial" panose="020B0604020202020204" pitchFamily="34" charset="0"/>
              </a:rPr>
              <a:t>PFAS in the United States</a:t>
            </a:r>
            <a:endParaRPr lang="en-US" sz="4000" b="1" dirty="0"/>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1459" y="1318948"/>
            <a:ext cx="8059507" cy="5169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8"/>
          <p:cNvSpPr txBox="1">
            <a:spLocks noChangeArrowheads="1"/>
          </p:cNvSpPr>
          <p:nvPr/>
        </p:nvSpPr>
        <p:spPr bwMode="auto">
          <a:xfrm>
            <a:off x="10141791" y="2381702"/>
            <a:ext cx="17497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dirty="0" smtClean="0"/>
              <a:t>State Values</a:t>
            </a:r>
          </a:p>
        </p:txBody>
      </p:sp>
      <p:sp>
        <p:nvSpPr>
          <p:cNvPr id="9" name="Left Arrow 8"/>
          <p:cNvSpPr/>
          <p:nvPr/>
        </p:nvSpPr>
        <p:spPr>
          <a:xfrm>
            <a:off x="9178383" y="2467022"/>
            <a:ext cx="762000" cy="304800"/>
          </a:xfrm>
          <a:prstGeom prst="leftArrow">
            <a:avLst/>
          </a:prstGeom>
          <a:solidFill>
            <a:srgbClr val="F98607"/>
          </a:solidFill>
          <a:ln>
            <a:solidFill>
              <a:srgbClr val="4418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Left Arrow 9"/>
          <p:cNvSpPr/>
          <p:nvPr/>
        </p:nvSpPr>
        <p:spPr>
          <a:xfrm>
            <a:off x="9361635" y="3189148"/>
            <a:ext cx="762000" cy="304800"/>
          </a:xfrm>
          <a:prstGeom prst="leftArrow">
            <a:avLst/>
          </a:prstGeom>
          <a:solidFill>
            <a:schemeClr val="accent6">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
          <p:cNvSpPr>
            <a:spLocks noChangeArrowheads="1"/>
          </p:cNvSpPr>
          <p:nvPr/>
        </p:nvSpPr>
        <p:spPr bwMode="auto">
          <a:xfrm>
            <a:off x="10210656" y="3096188"/>
            <a:ext cx="2041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dirty="0" smtClean="0"/>
              <a:t>Investigations</a:t>
            </a:r>
            <a:endParaRPr lang="en-US" altLang="en-US" sz="2400" b="1" dirty="0"/>
          </a:p>
        </p:txBody>
      </p:sp>
      <p:sp>
        <p:nvSpPr>
          <p:cNvPr id="12" name="Left Arrow 11"/>
          <p:cNvSpPr/>
          <p:nvPr/>
        </p:nvSpPr>
        <p:spPr>
          <a:xfrm>
            <a:off x="9559383" y="3758873"/>
            <a:ext cx="762000" cy="304800"/>
          </a:xfrm>
          <a:prstGeom prst="leftArrow">
            <a:avLst/>
          </a:prstGeom>
          <a:solidFill>
            <a:srgbClr val="78BE2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10444053" y="3680440"/>
            <a:ext cx="1447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dirty="0" smtClean="0"/>
              <a:t>Analytical</a:t>
            </a:r>
            <a:endParaRPr lang="en-US" altLang="en-US" sz="2400" b="1" dirty="0"/>
          </a:p>
        </p:txBody>
      </p:sp>
      <p:sp>
        <p:nvSpPr>
          <p:cNvPr id="14" name="Rectangle 13"/>
          <p:cNvSpPr/>
          <p:nvPr/>
        </p:nvSpPr>
        <p:spPr>
          <a:xfrm>
            <a:off x="2251617" y="6510951"/>
            <a:ext cx="7639515" cy="369332"/>
          </a:xfrm>
          <a:prstGeom prst="rect">
            <a:avLst/>
          </a:prstGeom>
        </p:spPr>
        <p:txBody>
          <a:bodyPr wrap="square">
            <a:spAutoFit/>
          </a:bodyPr>
          <a:lstStyle/>
          <a:p>
            <a:r>
              <a:rPr lang="en-US" altLang="en-US" dirty="0"/>
              <a:t>Source: ITRC (2017); image reprinted with permission of Jeff Hale, </a:t>
            </a:r>
            <a:r>
              <a:rPr lang="en-US" altLang="en-US" dirty="0" err="1"/>
              <a:t>Kleinfelder</a:t>
            </a:r>
            <a:r>
              <a:rPr lang="en-US" altLang="en-US" dirty="0"/>
              <a:t>. </a:t>
            </a:r>
          </a:p>
        </p:txBody>
      </p:sp>
      <p:sp>
        <p:nvSpPr>
          <p:cNvPr id="15" name="Left Arrow 14"/>
          <p:cNvSpPr/>
          <p:nvPr/>
        </p:nvSpPr>
        <p:spPr>
          <a:xfrm>
            <a:off x="8944301" y="1856869"/>
            <a:ext cx="762000" cy="304800"/>
          </a:xfrm>
          <a:prstGeom prst="leftArrow">
            <a:avLst/>
          </a:prstGeom>
          <a:solidFill>
            <a:srgbClr val="FFFF00"/>
          </a:solidFill>
          <a:ln>
            <a:solidFill>
              <a:srgbClr val="44180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8"/>
          <p:cNvSpPr txBox="1">
            <a:spLocks noChangeArrowheads="1"/>
          </p:cNvSpPr>
          <p:nvPr/>
        </p:nvSpPr>
        <p:spPr bwMode="auto">
          <a:xfrm>
            <a:off x="10050966" y="1787574"/>
            <a:ext cx="2033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400" b="1" dirty="0" smtClean="0"/>
              <a:t>Federal Values</a:t>
            </a:r>
          </a:p>
        </p:txBody>
      </p:sp>
    </p:spTree>
    <p:extLst>
      <p:ext uri="{BB962C8B-B14F-4D97-AF65-F5344CB8AC3E}">
        <p14:creationId xmlns:p14="http://schemas.microsoft.com/office/powerpoint/2010/main" val="158624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animBg="1"/>
      <p:bldP spid="13" grpId="0"/>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66" y="152400"/>
            <a:ext cx="11246934" cy="914400"/>
          </a:xfrm>
        </p:spPr>
        <p:txBody>
          <a:bodyPr>
            <a:normAutofit/>
          </a:bodyPr>
          <a:lstStyle/>
          <a:p>
            <a:pPr algn="l"/>
            <a:r>
              <a:rPr lang="en-US" altLang="en-US" sz="4000" b="1" dirty="0">
                <a:latin typeface="Arial" panose="020B0604020202020204" pitchFamily="34" charset="0"/>
                <a:cs typeface="Arial" panose="020B0604020202020204" pitchFamily="34" charset="0"/>
              </a:rPr>
              <a:t>PFAS in US drinking </a:t>
            </a:r>
            <a:r>
              <a:rPr lang="en-US" altLang="en-US" sz="4000" b="1" dirty="0" smtClean="0">
                <a:latin typeface="Arial" panose="020B0604020202020204" pitchFamily="34" charset="0"/>
                <a:cs typeface="Arial" panose="020B0604020202020204" pitchFamily="34" charset="0"/>
              </a:rPr>
              <a:t>water – UCMR3</a:t>
            </a:r>
            <a:endParaRPr lang="en-US" sz="4000" b="1" dirty="0"/>
          </a:p>
        </p:txBody>
      </p:sp>
      <p:sp>
        <p:nvSpPr>
          <p:cNvPr id="4" name="Content Placeholder 3"/>
          <p:cNvSpPr>
            <a:spLocks noGrp="1"/>
          </p:cNvSpPr>
          <p:nvPr>
            <p:ph idx="1"/>
          </p:nvPr>
        </p:nvSpPr>
        <p:spPr>
          <a:xfrm>
            <a:off x="0" y="1534651"/>
            <a:ext cx="2956188" cy="5337108"/>
          </a:xfrm>
        </p:spPr>
        <p:txBody>
          <a:bodyPr>
            <a:normAutofit fontScale="85000" lnSpcReduction="20000"/>
          </a:bodyPr>
          <a:lstStyle/>
          <a:p>
            <a:r>
              <a:rPr lang="en-US" sz="2600" dirty="0" smtClean="0">
                <a:latin typeface="Arial" panose="020B0604020202020204" pitchFamily="34" charset="0"/>
                <a:cs typeface="Arial" panose="020B0604020202020204" pitchFamily="34" charset="0"/>
              </a:rPr>
              <a:t>2013-2015 list included 6 PFAAs (PFOS, PFOA, PFNA, </a:t>
            </a:r>
            <a:r>
              <a:rPr lang="en-US" sz="2600" dirty="0" err="1" smtClean="0">
                <a:latin typeface="Arial" panose="020B0604020202020204" pitchFamily="34" charset="0"/>
                <a:cs typeface="Arial" panose="020B0604020202020204" pitchFamily="34" charset="0"/>
              </a:rPr>
              <a:t>PFHxS</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PFHpA</a:t>
            </a:r>
            <a:r>
              <a:rPr lang="en-US" sz="2600" dirty="0" smtClean="0">
                <a:latin typeface="Arial" panose="020B0604020202020204" pitchFamily="34" charset="0"/>
                <a:cs typeface="Arial" panose="020B0604020202020204" pitchFamily="34" charset="0"/>
              </a:rPr>
              <a:t>, PFBS)</a:t>
            </a:r>
          </a:p>
          <a:p>
            <a:r>
              <a:rPr lang="en-US" sz="2600" dirty="0" smtClean="0">
                <a:latin typeface="Arial" panose="020B0604020202020204" pitchFamily="34" charset="0"/>
                <a:cs typeface="Arial" panose="020B0604020202020204" pitchFamily="34" charset="0"/>
              </a:rPr>
              <a:t>Municipal systems &gt;10,000 and selected smaller systems</a:t>
            </a:r>
          </a:p>
          <a:p>
            <a:r>
              <a:rPr lang="en-US" sz="2600" dirty="0" smtClean="0">
                <a:latin typeface="Arial" panose="020B0604020202020204" pitchFamily="34" charset="0"/>
                <a:cs typeface="Arial" panose="020B0604020202020204" pitchFamily="34" charset="0"/>
              </a:rPr>
              <a:t>Detected in ~4%, exceeded EPA LHAs in ~1.3%</a:t>
            </a:r>
          </a:p>
          <a:p>
            <a:r>
              <a:rPr lang="en-US" sz="2600" dirty="0" smtClean="0">
                <a:latin typeface="Arial" panose="020B0604020202020204" pitchFamily="34" charset="0"/>
                <a:cs typeface="Arial" panose="020B0604020202020204" pitchFamily="34" charset="0"/>
              </a:rPr>
              <a:t>High RLs and sampled only at entry points, not wellheads</a:t>
            </a:r>
          </a:p>
          <a:p>
            <a:endParaRPr lang="en-US" dirty="0" smtClean="0"/>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188" y="1334192"/>
            <a:ext cx="9235812" cy="555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083939" y="6502427"/>
            <a:ext cx="7432300" cy="369332"/>
          </a:xfrm>
          <a:prstGeom prst="rect">
            <a:avLst/>
          </a:prstGeom>
        </p:spPr>
        <p:txBody>
          <a:bodyPr wrap="square">
            <a:spAutoFit/>
          </a:bodyPr>
          <a:lstStyle/>
          <a:p>
            <a:pPr>
              <a:defRPr/>
            </a:pPr>
            <a:r>
              <a:rPr lang="en-US" dirty="0" smtClean="0"/>
              <a:t>Figure </a:t>
            </a:r>
            <a:r>
              <a:rPr lang="en-US" dirty="0"/>
              <a:t>adapted from Andy Eaton, Eurofins-Eaton Analytical</a:t>
            </a:r>
          </a:p>
        </p:txBody>
      </p:sp>
      <p:sp>
        <p:nvSpPr>
          <p:cNvPr id="10" name="Rectangle 9"/>
          <p:cNvSpPr/>
          <p:nvPr/>
        </p:nvSpPr>
        <p:spPr>
          <a:xfrm>
            <a:off x="4631472" y="6145484"/>
            <a:ext cx="6379355" cy="523220"/>
          </a:xfrm>
          <a:prstGeom prst="rect">
            <a:avLst/>
          </a:prstGeom>
        </p:spPr>
        <p:txBody>
          <a:bodyPr wrap="square">
            <a:spAutoFit/>
          </a:bodyPr>
          <a:lstStyle/>
          <a:p>
            <a:pPr algn="ctr">
              <a:defRPr/>
            </a:pPr>
            <a:r>
              <a:rPr lang="en-US" sz="2800" b="1" dirty="0">
                <a:effectLst>
                  <a:outerShdw blurRad="38100" dist="38100" dir="2700000" algn="tl">
                    <a:srgbClr val="000000">
                      <a:alpha val="43137"/>
                    </a:srgbClr>
                  </a:outerShdw>
                </a:effectLst>
              </a:rPr>
              <a:t>UCMR3: PFOS and PFOA </a:t>
            </a:r>
            <a:r>
              <a:rPr lang="en-US" sz="2800" b="1" dirty="0" smtClean="0">
                <a:effectLst>
                  <a:outerShdw blurRad="38100" dist="38100" dir="2700000" algn="tl">
                    <a:srgbClr val="000000">
                      <a:alpha val="43137"/>
                    </a:srgbClr>
                  </a:outerShdw>
                </a:effectLst>
              </a:rPr>
              <a:t>Detections</a:t>
            </a:r>
            <a:endParaRPr lang="en-US" sz="2800" b="1" dirty="0">
              <a:effectLst>
                <a:outerShdw blurRad="38100" dist="38100" dir="2700000" algn="tl">
                  <a:srgbClr val="000000">
                    <a:alpha val="43137"/>
                  </a:srgbClr>
                </a:outerShdw>
              </a:effectLst>
            </a:endParaRP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3939" y="5556487"/>
            <a:ext cx="1764086" cy="98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a:spLocks noChangeArrowheads="1"/>
          </p:cNvSpPr>
          <p:nvPr/>
        </p:nvSpPr>
        <p:spPr bwMode="auto">
          <a:xfrm>
            <a:off x="3586574" y="3714291"/>
            <a:ext cx="2628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631BA"/>
                </a:solidFill>
                <a:latin typeface="Tahoma" panose="020B0604030504040204" pitchFamily="34" charset="0"/>
              </a:rPr>
              <a:t>Colorado Springs, CO</a:t>
            </a:r>
            <a:endParaRPr lang="en-US" altLang="en-US" b="1" dirty="0">
              <a:solidFill>
                <a:schemeClr val="bg2"/>
              </a:solidFill>
              <a:latin typeface="Tahoma" panose="020B0604030504040204" pitchFamily="34" charset="0"/>
            </a:endParaRPr>
          </a:p>
        </p:txBody>
      </p:sp>
      <p:sp>
        <p:nvSpPr>
          <p:cNvPr id="14" name="Oval 13"/>
          <p:cNvSpPr/>
          <p:nvPr/>
        </p:nvSpPr>
        <p:spPr>
          <a:xfrm>
            <a:off x="6215474" y="3672107"/>
            <a:ext cx="346075" cy="395287"/>
          </a:xfrm>
          <a:prstGeom prst="ellipse">
            <a:avLst/>
          </a:prstGeom>
          <a:noFill/>
          <a:ln w="28575">
            <a:solidFill>
              <a:srgbClr val="0631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6445159" y="1390888"/>
            <a:ext cx="1512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b="1" dirty="0">
                <a:solidFill>
                  <a:srgbClr val="0631BA"/>
                </a:solidFill>
              </a:rPr>
              <a:t>Bemidji, MN</a:t>
            </a:r>
            <a:endParaRPr lang="en-US" altLang="en-US" sz="2000" b="1" dirty="0">
              <a:solidFill>
                <a:schemeClr val="bg2"/>
              </a:solidFill>
            </a:endParaRPr>
          </a:p>
        </p:txBody>
      </p:sp>
      <p:sp>
        <p:nvSpPr>
          <p:cNvPr id="16" name="Oval 15"/>
          <p:cNvSpPr/>
          <p:nvPr/>
        </p:nvSpPr>
        <p:spPr>
          <a:xfrm>
            <a:off x="7942813" y="1534651"/>
            <a:ext cx="346075" cy="395287"/>
          </a:xfrm>
          <a:prstGeom prst="ellipse">
            <a:avLst/>
          </a:prstGeom>
          <a:noFill/>
          <a:ln w="28575">
            <a:solidFill>
              <a:srgbClr val="0631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a:spLocks noChangeArrowheads="1"/>
          </p:cNvSpPr>
          <p:nvPr/>
        </p:nvSpPr>
        <p:spPr bwMode="auto">
          <a:xfrm>
            <a:off x="9275030" y="2844422"/>
            <a:ext cx="196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b="1" dirty="0">
                <a:solidFill>
                  <a:srgbClr val="0631BA"/>
                </a:solidFill>
              </a:rPr>
              <a:t>Hoosick Falls, NY</a:t>
            </a:r>
            <a:endParaRPr lang="en-US" altLang="en-US" sz="2000" b="1" dirty="0">
              <a:solidFill>
                <a:schemeClr val="bg2"/>
              </a:solidFill>
            </a:endParaRPr>
          </a:p>
        </p:txBody>
      </p:sp>
      <p:sp>
        <p:nvSpPr>
          <p:cNvPr id="18" name="Oval 17"/>
          <p:cNvSpPr/>
          <p:nvPr/>
        </p:nvSpPr>
        <p:spPr>
          <a:xfrm>
            <a:off x="11240355" y="2893899"/>
            <a:ext cx="297177" cy="311446"/>
          </a:xfrm>
          <a:prstGeom prst="ellipse">
            <a:avLst/>
          </a:prstGeom>
          <a:noFill/>
          <a:ln w="28575">
            <a:solidFill>
              <a:srgbClr val="0631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a:spLocks noChangeArrowheads="1"/>
          </p:cNvSpPr>
          <p:nvPr/>
        </p:nvSpPr>
        <p:spPr bwMode="auto">
          <a:xfrm>
            <a:off x="5753650" y="2263175"/>
            <a:ext cx="2535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C010C4"/>
                </a:solidFill>
                <a:latin typeface="Tahoma" panose="020B0604030504040204" pitchFamily="34" charset="0"/>
              </a:rPr>
              <a:t>Washington Co., MN</a:t>
            </a:r>
          </a:p>
        </p:txBody>
      </p:sp>
      <p:sp>
        <p:nvSpPr>
          <p:cNvPr id="20" name="Oval 19"/>
          <p:cNvSpPr/>
          <p:nvPr/>
        </p:nvSpPr>
        <p:spPr>
          <a:xfrm>
            <a:off x="8289765" y="2224950"/>
            <a:ext cx="339725" cy="431800"/>
          </a:xfrm>
          <a:prstGeom prst="ellipse">
            <a:avLst/>
          </a:prstGeom>
          <a:noFill/>
          <a:ln w="28575">
            <a:solidFill>
              <a:srgbClr val="C010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a:spLocks noChangeArrowheads="1"/>
          </p:cNvSpPr>
          <p:nvPr/>
        </p:nvSpPr>
        <p:spPr bwMode="auto">
          <a:xfrm>
            <a:off x="7958046" y="3547149"/>
            <a:ext cx="2287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C010C4"/>
                </a:solidFill>
                <a:latin typeface="Tahoma" panose="020B0604030504040204" pitchFamily="34" charset="0"/>
              </a:rPr>
              <a:t>Little Hocking, OH</a:t>
            </a:r>
          </a:p>
        </p:txBody>
      </p:sp>
      <p:sp>
        <p:nvSpPr>
          <p:cNvPr id="22" name="Oval 21"/>
          <p:cNvSpPr/>
          <p:nvPr/>
        </p:nvSpPr>
        <p:spPr>
          <a:xfrm>
            <a:off x="10222416" y="3471040"/>
            <a:ext cx="400050" cy="431800"/>
          </a:xfrm>
          <a:prstGeom prst="ellipse">
            <a:avLst/>
          </a:prstGeom>
          <a:noFill/>
          <a:ln w="28575">
            <a:solidFill>
              <a:srgbClr val="C010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a:spLocks noChangeArrowheads="1"/>
          </p:cNvSpPr>
          <p:nvPr/>
        </p:nvSpPr>
        <p:spPr bwMode="auto">
          <a:xfrm>
            <a:off x="7862336" y="4705837"/>
            <a:ext cx="152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C010C4"/>
                </a:solidFill>
                <a:latin typeface="Tahoma" panose="020B0604030504040204" pitchFamily="34" charset="0"/>
              </a:rPr>
              <a:t>Decatur, AL</a:t>
            </a:r>
          </a:p>
        </p:txBody>
      </p:sp>
      <p:sp>
        <p:nvSpPr>
          <p:cNvPr id="24" name="Oval 23"/>
          <p:cNvSpPr/>
          <p:nvPr/>
        </p:nvSpPr>
        <p:spPr>
          <a:xfrm>
            <a:off x="9391098" y="4700314"/>
            <a:ext cx="334764" cy="341582"/>
          </a:xfrm>
          <a:prstGeom prst="ellipse">
            <a:avLst/>
          </a:prstGeom>
          <a:noFill/>
          <a:ln w="28575">
            <a:solidFill>
              <a:srgbClr val="C010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rot="19809719">
            <a:off x="10859016" y="4370157"/>
            <a:ext cx="285750" cy="460375"/>
          </a:xfrm>
          <a:prstGeom prst="ellipse">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0"/>
          <p:cNvSpPr>
            <a:spLocks noChangeArrowheads="1"/>
          </p:cNvSpPr>
          <p:nvPr/>
        </p:nvSpPr>
        <p:spPr bwMode="auto">
          <a:xfrm>
            <a:off x="10611212" y="4836819"/>
            <a:ext cx="14975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r>
              <a:rPr lang="en-US" altLang="en-US" b="1" dirty="0">
                <a:solidFill>
                  <a:srgbClr val="006600"/>
                </a:solidFill>
                <a:latin typeface="Tahoma" panose="020B0604030504040204" pitchFamily="34" charset="0"/>
              </a:rPr>
              <a:t>Cape Fear </a:t>
            </a:r>
            <a:endParaRPr lang="en-US" altLang="en-US" b="1" dirty="0" smtClean="0">
              <a:solidFill>
                <a:srgbClr val="006600"/>
              </a:solidFill>
              <a:latin typeface="Tahoma" panose="020B0604030504040204" pitchFamily="34" charset="0"/>
            </a:endParaRPr>
          </a:p>
          <a:p>
            <a:r>
              <a:rPr lang="en-US" altLang="en-US" b="1" dirty="0" smtClean="0">
                <a:solidFill>
                  <a:srgbClr val="006600"/>
                </a:solidFill>
                <a:latin typeface="Tahoma" panose="020B0604030504040204" pitchFamily="34" charset="0"/>
              </a:rPr>
              <a:t>River</a:t>
            </a:r>
            <a:r>
              <a:rPr lang="en-US" altLang="en-US" b="1" dirty="0">
                <a:solidFill>
                  <a:srgbClr val="006600"/>
                </a:solidFill>
                <a:latin typeface="Tahoma" panose="020B0604030504040204" pitchFamily="34" charset="0"/>
              </a:rPr>
              <a:t>, </a:t>
            </a:r>
            <a:r>
              <a:rPr lang="en-US" altLang="en-US" b="1" dirty="0" smtClean="0">
                <a:solidFill>
                  <a:srgbClr val="006600"/>
                </a:solidFill>
                <a:latin typeface="Tahoma" panose="020B0604030504040204" pitchFamily="34" charset="0"/>
              </a:rPr>
              <a:t>NC - </a:t>
            </a:r>
            <a:endParaRPr lang="en-US" altLang="en-US" b="1" dirty="0">
              <a:solidFill>
                <a:srgbClr val="006600"/>
              </a:solidFill>
              <a:latin typeface="Tahoma" panose="020B0604030504040204" pitchFamily="34" charset="0"/>
            </a:endParaRPr>
          </a:p>
          <a:p>
            <a:r>
              <a:rPr lang="en-US" altLang="en-US" b="1" dirty="0" err="1" smtClean="0">
                <a:solidFill>
                  <a:srgbClr val="006600"/>
                </a:solidFill>
                <a:latin typeface="Tahoma" panose="020B0604030504040204" pitchFamily="34" charset="0"/>
              </a:rPr>
              <a:t>GenX</a:t>
            </a:r>
            <a:endParaRPr lang="en-US" altLang="en-US" b="1" dirty="0">
              <a:solidFill>
                <a:srgbClr val="006600"/>
              </a:solidFill>
              <a:latin typeface="Tahoma" panose="020B0604030504040204" pitchFamily="34" charset="0"/>
            </a:endParaRPr>
          </a:p>
        </p:txBody>
      </p:sp>
      <p:sp>
        <p:nvSpPr>
          <p:cNvPr id="5" name="TextBox 4"/>
          <p:cNvSpPr txBox="1"/>
          <p:nvPr/>
        </p:nvSpPr>
        <p:spPr>
          <a:xfrm>
            <a:off x="2546656" y="2331805"/>
            <a:ext cx="1722459" cy="646331"/>
          </a:xfrm>
          <a:prstGeom prst="rect">
            <a:avLst/>
          </a:prstGeom>
          <a:noFill/>
          <a:ln w="28575">
            <a:solidFill>
              <a:srgbClr val="FF0000"/>
            </a:solidFill>
          </a:ln>
        </p:spPr>
        <p:txBody>
          <a:bodyPr wrap="none" rtlCol="0">
            <a:spAutoFit/>
          </a:bodyPr>
          <a:lstStyle/>
          <a:p>
            <a:pPr algn="ctr"/>
            <a:r>
              <a:rPr lang="en-US" b="1" dirty="0" smtClean="0">
                <a:solidFill>
                  <a:srgbClr val="FF0000"/>
                </a:solidFill>
              </a:rPr>
              <a:t>Did NOT test for</a:t>
            </a:r>
          </a:p>
          <a:p>
            <a:pPr algn="ctr"/>
            <a:r>
              <a:rPr lang="en-US" b="1" dirty="0" smtClean="0">
                <a:solidFill>
                  <a:srgbClr val="FF0000"/>
                </a:solidFill>
              </a:rPr>
              <a:t>PFBA or </a:t>
            </a:r>
            <a:r>
              <a:rPr lang="en-US" b="1" dirty="0" err="1" smtClean="0">
                <a:solidFill>
                  <a:srgbClr val="FF0000"/>
                </a:solidFill>
              </a:rPr>
              <a:t>PFPeA</a:t>
            </a:r>
            <a:endParaRPr lang="en-US" b="1" dirty="0">
              <a:solidFill>
                <a:srgbClr val="FF0000"/>
              </a:solidFill>
            </a:endParaRPr>
          </a:p>
        </p:txBody>
      </p:sp>
    </p:spTree>
    <p:extLst>
      <p:ext uri="{BB962C8B-B14F-4D97-AF65-F5344CB8AC3E}">
        <p14:creationId xmlns:p14="http://schemas.microsoft.com/office/powerpoint/2010/main" val="1613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animBg="1"/>
      <p:bldP spid="26"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52400"/>
            <a:ext cx="10988040" cy="914400"/>
          </a:xfrm>
        </p:spPr>
        <p:txBody>
          <a:bodyPr>
            <a:normAutofit/>
          </a:bodyPr>
          <a:lstStyle/>
          <a:p>
            <a:pPr algn="l"/>
            <a:r>
              <a:rPr lang="en-US" altLang="en-US" sz="4000" b="1" dirty="0">
                <a:latin typeface="Arial" panose="020B0604020202020204" pitchFamily="34" charset="0"/>
                <a:cs typeface="Arial" panose="020B0604020202020204" pitchFamily="34" charset="0"/>
              </a:rPr>
              <a:t>Target </a:t>
            </a:r>
            <a:r>
              <a:rPr lang="en-US" altLang="en-US" sz="4000" b="1" dirty="0" err="1">
                <a:latin typeface="Arial" panose="020B0604020202020204" pitchFamily="34" charset="0"/>
                <a:cs typeface="Arial" panose="020B0604020202020204" pitchFamily="34" charset="0"/>
              </a:rPr>
              <a:t>analyte</a:t>
            </a:r>
            <a:r>
              <a:rPr lang="en-US" altLang="en-US" sz="4000" b="1" dirty="0">
                <a:latin typeface="Arial" panose="020B0604020202020204" pitchFamily="34" charset="0"/>
                <a:cs typeface="Arial" panose="020B0604020202020204" pitchFamily="34" charset="0"/>
              </a:rPr>
              <a:t> lists still evolving</a:t>
            </a:r>
            <a:endParaRPr lang="en-US" sz="4000" b="1" dirty="0"/>
          </a:p>
        </p:txBody>
      </p:sp>
      <p:sp>
        <p:nvSpPr>
          <p:cNvPr id="5" name="Footer Placeholder 4"/>
          <p:cNvSpPr>
            <a:spLocks noGrp="1"/>
          </p:cNvSpPr>
          <p:nvPr>
            <p:ph type="ftr" sz="quarter" idx="3"/>
          </p:nvPr>
        </p:nvSpPr>
        <p:spPr/>
        <p:txBody>
          <a:body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236538865"/>
              </p:ext>
            </p:extLst>
          </p:nvPr>
        </p:nvGraphicFramePr>
        <p:xfrm>
          <a:off x="1547975" y="1296981"/>
          <a:ext cx="8839200" cy="5561019"/>
        </p:xfrm>
        <a:graphic>
          <a:graphicData uri="http://schemas.openxmlformats.org/drawingml/2006/table">
            <a:tbl>
              <a:tblPr/>
              <a:tblGrid>
                <a:gridCol w="5126038">
                  <a:extLst>
                    <a:ext uri="{9D8B030D-6E8A-4147-A177-3AD203B41FA5}">
                      <a16:colId xmlns:a16="http://schemas.microsoft.com/office/drawing/2014/main" val="1115154872"/>
                    </a:ext>
                  </a:extLst>
                </a:gridCol>
                <a:gridCol w="1944687">
                  <a:extLst>
                    <a:ext uri="{9D8B030D-6E8A-4147-A177-3AD203B41FA5}">
                      <a16:colId xmlns:a16="http://schemas.microsoft.com/office/drawing/2014/main" val="943722406"/>
                    </a:ext>
                  </a:extLst>
                </a:gridCol>
                <a:gridCol w="1768475">
                  <a:extLst>
                    <a:ext uri="{9D8B030D-6E8A-4147-A177-3AD203B41FA5}">
                      <a16:colId xmlns:a16="http://schemas.microsoft.com/office/drawing/2014/main" val="1231876303"/>
                    </a:ext>
                  </a:extLst>
                </a:gridCol>
              </a:tblGrid>
              <a:tr h="213372">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Analyte Name</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Acronym</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CAS Number</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511344477"/>
                  </a:ext>
                </a:extLst>
              </a:tr>
              <a:tr h="213372">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Perfluorotetradecanoic acid*</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PFTreA**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376-06-7</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9124626"/>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Perfluorotridecanoic acid*</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PFTriA***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72629-94-8</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77112578"/>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Perfluorododecanoic acid*</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PFDoA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307-55-1</a:t>
                      </a:r>
                      <a:endParaRPr kumimoji="0" lang="en-US" altLang="en-U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835055306"/>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Perfluoroundecanoic acid*</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PFUnA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2058-94-8</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4160082600"/>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Perfluorodecanoic acid*</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PFDA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335-76-2</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2469970077"/>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Perfluorononanoic acid*</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PFNA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375-95-1</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725380312"/>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Perfluorooctanoic acid*</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PFOA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335-67-1</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215876597"/>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Perfluoroheptanoic acid*</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PFHpA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375-85-9</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3971341514"/>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Perfluorohexanoic acid*</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PFHxA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307-24-4</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1830736205"/>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Perfluoropentanoic acid</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PFPeA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2706-90-3</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extLst>
                  <a:ext uri="{0D108BD9-81ED-4DB2-BD59-A6C34878D82A}">
                    <a16:rowId xmlns:a16="http://schemas.microsoft.com/office/drawing/2014/main" val="2289985788"/>
                  </a:ext>
                </a:extLst>
              </a:tr>
              <a:tr h="244489">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Perfluorobutanoic acid</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PFBA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375-22-4</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extLst>
                  <a:ext uri="{0D108BD9-81ED-4DB2-BD59-A6C34878D82A}">
                    <a16:rowId xmlns:a16="http://schemas.microsoft.com/office/drawing/2014/main" val="4017642098"/>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Perfluorodecanesulfonate</a:t>
                      </a:r>
                      <a:endParaRPr kumimoji="0" lang="en-US" altLang="en-U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PFDS</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335-77-3</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extLst>
                  <a:ext uri="{0D108BD9-81ED-4DB2-BD59-A6C34878D82A}">
                    <a16:rowId xmlns:a16="http://schemas.microsoft.com/office/drawing/2014/main" val="2102180770"/>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Perfluorononanesulfonate</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PFNS</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68259-12-1</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extLst>
                  <a:ext uri="{0D108BD9-81ED-4DB2-BD59-A6C34878D82A}">
                    <a16:rowId xmlns:a16="http://schemas.microsoft.com/office/drawing/2014/main" val="3286844542"/>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Perfluorooctanesulfonate*</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PFOS</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1763-23-1</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1445998563"/>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Perfluoroheptanesulfonate</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PFHpS</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375-92-8</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extLst>
                  <a:ext uri="{0D108BD9-81ED-4DB2-BD59-A6C34878D82A}">
                    <a16:rowId xmlns:a16="http://schemas.microsoft.com/office/drawing/2014/main" val="1246525855"/>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Perfluorohexanesulfonate*</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PFHxS</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355-46-4</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1427594013"/>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Perfluoropentansulfonate</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PFPeS</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2706-91-4</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extLst>
                  <a:ext uri="{0D108BD9-81ED-4DB2-BD59-A6C34878D82A}">
                    <a16:rowId xmlns:a16="http://schemas.microsoft.com/office/drawing/2014/main" val="4001135212"/>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Perfluorobutanesulfonate*</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PFBS</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375-73-5</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926328932"/>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Perfluorooctanesulfonamide</a:t>
                      </a:r>
                      <a:endParaRPr kumimoji="0" lang="en-US" altLang="en-U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PFOSA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754-91-6</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2157205793"/>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Fluorotelomer sulfonate 8:2</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FtS 8:2</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39108-34-4</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3538494047"/>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Fluorotelomer sulfonate 6:2</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FtS 6:2</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27619-97-2</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880457693"/>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Fluorotelomer sulfonate 4:2</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FtS 4:2</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NA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2564217253"/>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N-ethyl-N-((heptadecafluorooctyl)sulfonyl)glycine*</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NEtFOSAA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2991-50-6</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3571459654"/>
                  </a:ext>
                </a:extLst>
              </a:tr>
              <a:tr h="222263">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N-(Heptadecafluorooctylsulfonyl)-N-methylglycine*</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cs typeface="Arial" panose="020B0604020202020204" pitchFamily="34" charset="0"/>
                        </a:rPr>
                        <a:t>NMeFOSAA</a:t>
                      </a:r>
                      <a:endParaRPr kumimoji="0" lang="en-US" altLang="en-US" sz="14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2355-31-9</a:t>
                      </a:r>
                      <a:endParaRPr kumimoji="0" lang="en-US" altLang="en-US"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6F4FF"/>
                    </a:solidFill>
                  </a:tcPr>
                </a:tc>
                <a:extLst>
                  <a:ext uri="{0D108BD9-81ED-4DB2-BD59-A6C34878D82A}">
                    <a16:rowId xmlns:a16="http://schemas.microsoft.com/office/drawing/2014/main" val="3293302462"/>
                  </a:ext>
                </a:extLst>
              </a:tr>
            </a:tbl>
          </a:graphicData>
        </a:graphic>
      </p:graphicFrame>
    </p:spTree>
    <p:extLst>
      <p:ext uri="{BB962C8B-B14F-4D97-AF65-F5344CB8AC3E}">
        <p14:creationId xmlns:p14="http://schemas.microsoft.com/office/powerpoint/2010/main" val="1636976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152400"/>
            <a:ext cx="11140440" cy="914400"/>
          </a:xfrm>
        </p:spPr>
        <p:txBody>
          <a:bodyPr>
            <a:normAutofit/>
          </a:bodyPr>
          <a:lstStyle/>
          <a:p>
            <a:pPr algn="l"/>
            <a:r>
              <a:rPr lang="en-US" sz="4000" b="1" dirty="0" smtClean="0">
                <a:effectLst>
                  <a:outerShdw blurRad="38100" dist="38100" dir="2700000" algn="tl">
                    <a:srgbClr val="000000">
                      <a:alpha val="43137"/>
                    </a:srgbClr>
                  </a:outerShdw>
                </a:effectLst>
              </a:rPr>
              <a:t>Minnesota Drinking Water Guidance</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3360" y="1404418"/>
            <a:ext cx="5737860" cy="4862831"/>
          </a:xfrm>
        </p:spPr>
        <p:txBody>
          <a:bodyPr>
            <a:normAutofit lnSpcReduction="10000"/>
          </a:bodyPr>
          <a:lstStyle/>
          <a:p>
            <a:r>
              <a:rPr lang="en-US" dirty="0" smtClean="0"/>
              <a:t>MDH health-based guidance values  evolve over time as additional research becomes available</a:t>
            </a:r>
          </a:p>
          <a:p>
            <a:r>
              <a:rPr lang="en-US" dirty="0" smtClean="0"/>
              <a:t>Surrogate values used when widespread detection of chemical in drinking water, but insufficient toxicological data to set an HBV </a:t>
            </a:r>
          </a:p>
          <a:p>
            <a:r>
              <a:rPr lang="en-US" dirty="0" smtClean="0"/>
              <a:t>Health Risk Index (HI): allows us to evaluate mixtures of similar chemicals</a:t>
            </a:r>
          </a:p>
          <a:p>
            <a:pPr lvl="1">
              <a:spcBef>
                <a:spcPts val="0"/>
              </a:spcBef>
              <a:spcAft>
                <a:spcPts val="600"/>
              </a:spcAft>
            </a:pPr>
            <a:r>
              <a:rPr lang="en-US" dirty="0"/>
              <a:t>Similar to TEQ approach </a:t>
            </a:r>
            <a:endParaRPr lang="en-US" dirty="0" smtClean="0"/>
          </a:p>
          <a:p>
            <a:pPr lvl="1">
              <a:spcBef>
                <a:spcPts val="0"/>
              </a:spcBef>
              <a:spcAft>
                <a:spcPts val="600"/>
              </a:spcAft>
            </a:pPr>
            <a:r>
              <a:rPr lang="en-US" dirty="0" smtClean="0"/>
              <a:t>If HI &gt; 1, considered an exceedance</a:t>
            </a:r>
          </a:p>
          <a:p>
            <a:pPr marL="457200" lvl="1" indent="0">
              <a:buNone/>
            </a:pPr>
            <a:endParaRPr lang="en-US" dirty="0" smtClean="0"/>
          </a:p>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600426351"/>
              </p:ext>
            </p:extLst>
          </p:nvPr>
        </p:nvGraphicFramePr>
        <p:xfrm>
          <a:off x="5989320" y="1803060"/>
          <a:ext cx="6073143" cy="3537926"/>
        </p:xfrm>
        <a:graphic>
          <a:graphicData uri="http://schemas.openxmlformats.org/drawingml/2006/table">
            <a:tbl>
              <a:tblPr>
                <a:tableStyleId>{5C22544A-7EE6-4342-B048-85BDC9FD1C3A}</a:tableStyleId>
              </a:tblPr>
              <a:tblGrid>
                <a:gridCol w="693506">
                  <a:extLst>
                    <a:ext uri="{9D8B030D-6E8A-4147-A177-3AD203B41FA5}">
                      <a16:colId xmlns:a16="http://schemas.microsoft.com/office/drawing/2014/main" val="3187303370"/>
                    </a:ext>
                  </a:extLst>
                </a:gridCol>
                <a:gridCol w="1089797">
                  <a:extLst>
                    <a:ext uri="{9D8B030D-6E8A-4147-A177-3AD203B41FA5}">
                      <a16:colId xmlns:a16="http://schemas.microsoft.com/office/drawing/2014/main" val="2262785739"/>
                    </a:ext>
                  </a:extLst>
                </a:gridCol>
                <a:gridCol w="1089797">
                  <a:extLst>
                    <a:ext uri="{9D8B030D-6E8A-4147-A177-3AD203B41FA5}">
                      <a16:colId xmlns:a16="http://schemas.microsoft.com/office/drawing/2014/main" val="4010883213"/>
                    </a:ext>
                  </a:extLst>
                </a:gridCol>
                <a:gridCol w="1089797">
                  <a:extLst>
                    <a:ext uri="{9D8B030D-6E8A-4147-A177-3AD203B41FA5}">
                      <a16:colId xmlns:a16="http://schemas.microsoft.com/office/drawing/2014/main" val="2857728266"/>
                    </a:ext>
                  </a:extLst>
                </a:gridCol>
                <a:gridCol w="1055123">
                  <a:extLst>
                    <a:ext uri="{9D8B030D-6E8A-4147-A177-3AD203B41FA5}">
                      <a16:colId xmlns:a16="http://schemas.microsoft.com/office/drawing/2014/main" val="2533493029"/>
                    </a:ext>
                  </a:extLst>
                </a:gridCol>
                <a:gridCol w="1055123">
                  <a:extLst>
                    <a:ext uri="{9D8B030D-6E8A-4147-A177-3AD203B41FA5}">
                      <a16:colId xmlns:a16="http://schemas.microsoft.com/office/drawing/2014/main" val="2830254699"/>
                    </a:ext>
                  </a:extLst>
                </a:gridCol>
              </a:tblGrid>
              <a:tr h="433265">
                <a:tc>
                  <a:txBody>
                    <a:bodyPr/>
                    <a:lstStyle/>
                    <a:p>
                      <a:pPr algn="ctr" fontAlgn="b"/>
                      <a:r>
                        <a:rPr lang="en-US" sz="2200" b="1" u="none" strike="noStrike" dirty="0">
                          <a:effectLst/>
                        </a:rPr>
                        <a:t> </a:t>
                      </a:r>
                      <a:endParaRPr lang="en-US" sz="2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en-US" sz="2200" b="1" u="none" strike="noStrike" dirty="0">
                          <a:effectLst/>
                        </a:rPr>
                        <a:t>PFOA</a:t>
                      </a:r>
                      <a:endParaRPr lang="en-US" sz="22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200" b="1" u="none" strike="noStrike" dirty="0">
                          <a:effectLst/>
                        </a:rPr>
                        <a:t>PFOS</a:t>
                      </a:r>
                      <a:endParaRPr lang="en-US" sz="22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200" b="1" u="none" strike="noStrike">
                          <a:effectLst/>
                        </a:rPr>
                        <a:t>PFBA</a:t>
                      </a:r>
                      <a:endParaRPr lang="en-US" sz="2200" b="1"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200" b="1" u="none" strike="noStrike">
                          <a:effectLst/>
                        </a:rPr>
                        <a:t>PFBS</a:t>
                      </a:r>
                      <a:endParaRPr lang="en-US" sz="2200" b="1"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2200" b="1" u="none" strike="noStrike">
                          <a:effectLst/>
                        </a:rPr>
                        <a:t>PFHxS*</a:t>
                      </a:r>
                      <a:endParaRPr lang="en-US" sz="2200" b="1"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44193462"/>
                  </a:ext>
                </a:extLst>
              </a:tr>
              <a:tr h="433265">
                <a:tc>
                  <a:txBody>
                    <a:bodyPr/>
                    <a:lstStyle/>
                    <a:p>
                      <a:pPr algn="ctr" fontAlgn="b"/>
                      <a:r>
                        <a:rPr lang="en-US" sz="2200" b="1" u="none" strike="noStrike">
                          <a:effectLst/>
                        </a:rPr>
                        <a:t>2002</a:t>
                      </a:r>
                      <a:endParaRPr lang="en-US" sz="2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200" b="1" u="none" strike="noStrike" dirty="0">
                          <a:solidFill>
                            <a:srgbClr val="FF0000"/>
                          </a:solidFill>
                          <a:effectLst/>
                        </a:rPr>
                        <a:t>7</a:t>
                      </a:r>
                      <a:endParaRPr lang="en-US" sz="2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solidFill>
                            <a:srgbClr val="FF0000"/>
                          </a:solidFill>
                          <a:effectLst/>
                        </a:rPr>
                        <a:t>1</a:t>
                      </a:r>
                      <a:endParaRPr lang="en-US" sz="2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effectLst/>
                        </a:rPr>
                        <a:t> </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a:effectLst/>
                        </a:rPr>
                        <a:t> </a:t>
                      </a:r>
                      <a:endParaRPr lang="en-US" sz="2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a:effectLst/>
                        </a:rPr>
                        <a:t> </a:t>
                      </a:r>
                      <a:endParaRPr lang="en-US" sz="2200" b="1"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6384083"/>
                  </a:ext>
                </a:extLst>
              </a:tr>
              <a:tr h="505071">
                <a:tc>
                  <a:txBody>
                    <a:bodyPr/>
                    <a:lstStyle/>
                    <a:p>
                      <a:pPr algn="ctr" fontAlgn="b"/>
                      <a:r>
                        <a:rPr lang="en-US" sz="2200" b="1" u="none" strike="noStrike" dirty="0" smtClean="0">
                          <a:effectLst/>
                        </a:rPr>
                        <a:t>2006</a:t>
                      </a:r>
                      <a:endParaRPr lang="en-US" sz="2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200" b="1" u="none" strike="noStrike" dirty="0">
                          <a:solidFill>
                            <a:srgbClr val="FF0000"/>
                          </a:solidFill>
                          <a:effectLst/>
                        </a:rPr>
                        <a:t>1</a:t>
                      </a:r>
                      <a:endParaRPr lang="en-US" sz="2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solidFill>
                            <a:srgbClr val="FF0000"/>
                          </a:solidFill>
                          <a:effectLst/>
                        </a:rPr>
                        <a:t>0.6</a:t>
                      </a:r>
                      <a:endParaRPr lang="en-US" sz="2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solidFill>
                            <a:schemeClr val="accent2">
                              <a:lumMod val="75000"/>
                            </a:schemeClr>
                          </a:solidFill>
                          <a:effectLst/>
                        </a:rPr>
                        <a:t>1</a:t>
                      </a:r>
                      <a:endParaRPr lang="en-US" sz="2200" b="1" i="0" u="none" strike="noStrike" dirty="0">
                        <a:solidFill>
                          <a:schemeClr val="accent2">
                            <a:lumMod val="75000"/>
                          </a:schemeClr>
                        </a:solidFill>
                        <a:effectLst/>
                        <a:latin typeface="Calibri" panose="020F0502020204030204" pitchFamily="34" charset="0"/>
                      </a:endParaRPr>
                    </a:p>
                  </a:txBody>
                  <a:tcPr marL="9525" marR="9525" marT="9525" marB="0" anchor="ctr"/>
                </a:tc>
                <a:tc>
                  <a:txBody>
                    <a:bodyPr/>
                    <a:lstStyle/>
                    <a:p>
                      <a:pPr algn="ctr" fontAlgn="b"/>
                      <a:endParaRPr lang="en-US" sz="2200" b="1" i="0" u="none" strike="noStrike" dirty="0">
                        <a:solidFill>
                          <a:schemeClr val="accent2">
                            <a:lumMod val="75000"/>
                          </a:schemeClr>
                        </a:solidFill>
                        <a:effectLst/>
                        <a:latin typeface="Calibri" panose="020F0502020204030204" pitchFamily="34" charset="0"/>
                      </a:endParaRPr>
                    </a:p>
                  </a:txBody>
                  <a:tcPr marL="9525" marR="9525" marT="9525" marB="0" anchor="ctr"/>
                </a:tc>
                <a:tc>
                  <a:txBody>
                    <a:bodyPr/>
                    <a:lstStyle/>
                    <a:p>
                      <a:pPr algn="ctr" fontAlgn="b"/>
                      <a:endParaRPr lang="en-US" sz="2200" b="1" i="0" u="none" strike="noStrike" dirty="0">
                        <a:solidFill>
                          <a:schemeClr val="accent2">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9167174"/>
                  </a:ext>
                </a:extLst>
              </a:tr>
              <a:tr h="433265">
                <a:tc>
                  <a:txBody>
                    <a:bodyPr/>
                    <a:lstStyle/>
                    <a:p>
                      <a:pPr algn="ctr" fontAlgn="b"/>
                      <a:r>
                        <a:rPr lang="en-US" sz="2200" b="1" u="none" strike="noStrike">
                          <a:effectLst/>
                        </a:rPr>
                        <a:t>2007</a:t>
                      </a:r>
                      <a:endParaRPr lang="en-US" sz="2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200" b="1" u="none" strike="noStrike" dirty="0">
                          <a:solidFill>
                            <a:srgbClr val="FF0000"/>
                          </a:solidFill>
                          <a:effectLst/>
                        </a:rPr>
                        <a:t>0.5</a:t>
                      </a:r>
                      <a:endParaRPr lang="en-US" sz="2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solidFill>
                            <a:srgbClr val="FF0000"/>
                          </a:solidFill>
                          <a:effectLst/>
                        </a:rPr>
                        <a:t>0.3</a:t>
                      </a:r>
                      <a:endParaRPr lang="en-US" sz="2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solidFill>
                            <a:srgbClr val="FF0000"/>
                          </a:solidFill>
                          <a:effectLst/>
                        </a:rPr>
                        <a:t>7</a:t>
                      </a:r>
                      <a:endParaRPr lang="en-US" sz="2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a:effectLst/>
                        </a:rPr>
                        <a:t> </a:t>
                      </a:r>
                      <a:endParaRPr lang="en-US" sz="2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a:effectLst/>
                        </a:rPr>
                        <a:t> </a:t>
                      </a:r>
                      <a:endParaRPr lang="en-US" sz="2200" b="1"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5433395"/>
                  </a:ext>
                </a:extLst>
              </a:tr>
              <a:tr h="433265">
                <a:tc>
                  <a:txBody>
                    <a:bodyPr/>
                    <a:lstStyle/>
                    <a:p>
                      <a:pPr algn="ctr" fontAlgn="b"/>
                      <a:r>
                        <a:rPr lang="en-US" sz="2200" b="1" u="none" strike="noStrike">
                          <a:effectLst/>
                        </a:rPr>
                        <a:t>2009</a:t>
                      </a:r>
                      <a:endParaRPr lang="en-US" sz="2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200" b="1" u="none" strike="noStrike" dirty="0">
                          <a:effectLst/>
                        </a:rPr>
                        <a:t>0.3</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a:effectLst/>
                        </a:rPr>
                        <a:t>0.3</a:t>
                      </a:r>
                      <a:endParaRPr lang="en-US" sz="2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solidFill>
                            <a:srgbClr val="FF0000"/>
                          </a:solidFill>
                          <a:effectLst/>
                        </a:rPr>
                        <a:t>7</a:t>
                      </a:r>
                      <a:endParaRPr lang="en-US" sz="2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solidFill>
                            <a:srgbClr val="FF0000"/>
                          </a:solidFill>
                          <a:effectLst/>
                        </a:rPr>
                        <a:t>7</a:t>
                      </a:r>
                      <a:endParaRPr lang="en-US" sz="22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effectLst/>
                        </a:rPr>
                        <a:t> </a:t>
                      </a:r>
                      <a:endParaRPr lang="en-US" sz="2200" b="1" i="0" u="none" strike="noStrike" dirty="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12804801"/>
                  </a:ext>
                </a:extLst>
              </a:tr>
              <a:tr h="433265">
                <a:tc>
                  <a:txBody>
                    <a:bodyPr/>
                    <a:lstStyle/>
                    <a:p>
                      <a:pPr algn="ctr" fontAlgn="b"/>
                      <a:r>
                        <a:rPr lang="en-US" sz="2200" b="1" u="none" strike="noStrike">
                          <a:effectLst/>
                        </a:rPr>
                        <a:t>2013</a:t>
                      </a:r>
                      <a:endParaRPr lang="en-US" sz="2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200" b="1" u="none" strike="noStrike">
                          <a:effectLst/>
                        </a:rPr>
                        <a:t>0.3</a:t>
                      </a:r>
                      <a:endParaRPr lang="en-US" sz="2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a:effectLst/>
                        </a:rPr>
                        <a:t>0.3</a:t>
                      </a:r>
                      <a:endParaRPr lang="en-US" sz="2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effectLst/>
                        </a:rPr>
                        <a:t>7</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effectLst/>
                        </a:rPr>
                        <a:t>7</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solidFill>
                            <a:schemeClr val="accent2">
                              <a:lumMod val="75000"/>
                            </a:schemeClr>
                          </a:solidFill>
                          <a:effectLst/>
                        </a:rPr>
                        <a:t>0.3</a:t>
                      </a:r>
                      <a:endParaRPr lang="en-US" sz="2200" b="1" i="0" u="none" strike="noStrike" dirty="0">
                        <a:solidFill>
                          <a:schemeClr val="accent2">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8919430"/>
                  </a:ext>
                </a:extLst>
              </a:tr>
              <a:tr h="433265">
                <a:tc>
                  <a:txBody>
                    <a:bodyPr/>
                    <a:lstStyle/>
                    <a:p>
                      <a:pPr algn="ctr" fontAlgn="b"/>
                      <a:r>
                        <a:rPr lang="en-US" sz="2200" b="1" u="none" strike="noStrike">
                          <a:effectLst/>
                        </a:rPr>
                        <a:t>2016</a:t>
                      </a:r>
                      <a:endParaRPr lang="en-US" sz="2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2200" b="1" u="none" strike="noStrike">
                          <a:effectLst/>
                        </a:rPr>
                        <a:t>0.07</a:t>
                      </a:r>
                      <a:endParaRPr lang="en-US" sz="2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a:effectLst/>
                        </a:rPr>
                        <a:t>0.07</a:t>
                      </a:r>
                      <a:endParaRPr lang="en-US" sz="2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a:effectLst/>
                        </a:rPr>
                        <a:t>7</a:t>
                      </a:r>
                      <a:endParaRPr lang="en-US" sz="2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effectLst/>
                        </a:rPr>
                        <a:t>7</a:t>
                      </a:r>
                      <a:endParaRPr lang="en-US" sz="2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2200" b="1" u="none" strike="noStrike" dirty="0">
                          <a:solidFill>
                            <a:schemeClr val="accent2">
                              <a:lumMod val="75000"/>
                            </a:schemeClr>
                          </a:solidFill>
                          <a:effectLst/>
                        </a:rPr>
                        <a:t>0.07</a:t>
                      </a:r>
                      <a:endParaRPr lang="en-US" sz="2200" b="1" i="0" u="none" strike="noStrike" dirty="0">
                        <a:solidFill>
                          <a:schemeClr val="accent2">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8272050"/>
                  </a:ext>
                </a:extLst>
              </a:tr>
              <a:tr h="433265">
                <a:tc>
                  <a:txBody>
                    <a:bodyPr/>
                    <a:lstStyle/>
                    <a:p>
                      <a:pPr algn="ctr" fontAlgn="b"/>
                      <a:r>
                        <a:rPr lang="en-US" sz="2200" b="1" u="none" strike="noStrike">
                          <a:effectLst/>
                        </a:rPr>
                        <a:t>2017</a:t>
                      </a:r>
                      <a:endParaRPr lang="en-US" sz="2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2200" b="1" u="none" strike="noStrike" dirty="0">
                          <a:solidFill>
                            <a:srgbClr val="FF0000"/>
                          </a:solidFill>
                          <a:effectLst/>
                        </a:rPr>
                        <a:t>0.035</a:t>
                      </a:r>
                      <a:endParaRPr lang="en-US" sz="2200" b="1" i="0" u="none" strike="noStrike" dirty="0">
                        <a:solidFill>
                          <a:srgbClr val="FF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200" b="1" u="none" strike="noStrike" dirty="0">
                          <a:solidFill>
                            <a:srgbClr val="FF0000"/>
                          </a:solidFill>
                          <a:effectLst/>
                        </a:rPr>
                        <a:t>0.027</a:t>
                      </a:r>
                      <a:endParaRPr lang="en-US" sz="2200" b="1" i="0" u="none" strike="noStrike" dirty="0">
                        <a:solidFill>
                          <a:srgbClr val="FF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200" b="1" u="none" strike="noStrike" dirty="0">
                          <a:effectLst/>
                        </a:rPr>
                        <a:t>7</a:t>
                      </a:r>
                      <a:endParaRPr lang="en-US" sz="22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200" b="1" u="none" strike="noStrike" dirty="0" smtClean="0">
                          <a:solidFill>
                            <a:srgbClr val="FF0000"/>
                          </a:solidFill>
                          <a:effectLst/>
                        </a:rPr>
                        <a:t>3/2</a:t>
                      </a:r>
                      <a:endParaRPr lang="en-US" sz="2200" b="1" i="0" u="none" strike="noStrike" dirty="0">
                        <a:solidFill>
                          <a:srgbClr val="FF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2200" b="1" u="none" strike="noStrike" dirty="0">
                          <a:solidFill>
                            <a:schemeClr val="accent2">
                              <a:lumMod val="75000"/>
                            </a:schemeClr>
                          </a:solidFill>
                          <a:effectLst/>
                        </a:rPr>
                        <a:t>0.027</a:t>
                      </a:r>
                      <a:endParaRPr lang="en-US" sz="2200" b="1" i="0" u="none" strike="noStrike" dirty="0">
                        <a:solidFill>
                          <a:schemeClr val="accent2">
                            <a:lumMod val="75000"/>
                          </a:schemeClr>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0117981"/>
                  </a:ext>
                </a:extLst>
              </a:tr>
            </a:tbl>
          </a:graphicData>
        </a:graphic>
      </p:graphicFrame>
      <p:sp>
        <p:nvSpPr>
          <p:cNvPr id="10" name="TextBox 9"/>
          <p:cNvSpPr txBox="1"/>
          <p:nvPr/>
        </p:nvSpPr>
        <p:spPr>
          <a:xfrm>
            <a:off x="213361" y="5894685"/>
            <a:ext cx="11849102" cy="830997"/>
          </a:xfrm>
          <a:prstGeom prst="rect">
            <a:avLst/>
          </a:prstGeom>
          <a:noFill/>
        </p:spPr>
        <p:txBody>
          <a:bodyPr wrap="square" rtlCol="0">
            <a:spAutoFit/>
          </a:bodyPr>
          <a:lstStyle/>
          <a:p>
            <a:pPr algn="ctr"/>
            <a:r>
              <a:rPr lang="en-US" sz="2400" b="1" dirty="0" smtClean="0"/>
              <a:t>HI = </a:t>
            </a:r>
            <a:r>
              <a:rPr lang="en-US" sz="2400" b="1" u="sng" dirty="0" smtClean="0"/>
              <a:t>PFOA</a:t>
            </a:r>
            <a:r>
              <a:rPr lang="en-US" sz="2400" b="1" u="sng" baseline="-25000" dirty="0" smtClean="0"/>
              <a:t>[</a:t>
            </a:r>
            <a:r>
              <a:rPr lang="en-US" sz="2400" b="1" baseline="-25000" dirty="0" err="1" smtClean="0"/>
              <a:t>conc</a:t>
            </a:r>
            <a:r>
              <a:rPr lang="en-US" sz="2400" b="1" u="sng" baseline="-25000" dirty="0" smtClean="0"/>
              <a:t>]</a:t>
            </a:r>
            <a:r>
              <a:rPr lang="en-US" sz="2400" b="1" dirty="0" smtClean="0"/>
              <a:t> + </a:t>
            </a:r>
            <a:r>
              <a:rPr lang="en-US" sz="2400" b="1" u="sng" dirty="0" smtClean="0"/>
              <a:t>PFOS</a:t>
            </a:r>
            <a:r>
              <a:rPr lang="en-US" sz="2400" b="1" baseline="-25000" dirty="0" smtClean="0"/>
              <a:t>[</a:t>
            </a:r>
            <a:r>
              <a:rPr lang="en-US" sz="2400" b="1" baseline="-25000" dirty="0" err="1" smtClean="0"/>
              <a:t>conc</a:t>
            </a:r>
            <a:r>
              <a:rPr lang="en-US" sz="2400" b="1" baseline="-25000" dirty="0" smtClean="0"/>
              <a:t>]</a:t>
            </a:r>
            <a:r>
              <a:rPr lang="en-US" sz="2400" b="1" dirty="0" smtClean="0"/>
              <a:t> + </a:t>
            </a:r>
            <a:r>
              <a:rPr lang="en-US" sz="2400" b="1" u="sng" dirty="0" smtClean="0"/>
              <a:t>PFBA</a:t>
            </a:r>
            <a:r>
              <a:rPr lang="en-US" sz="2400" b="1" baseline="-25000" dirty="0" smtClean="0"/>
              <a:t>[</a:t>
            </a:r>
            <a:r>
              <a:rPr lang="en-US" sz="2400" b="1" baseline="-25000" dirty="0" err="1" smtClean="0"/>
              <a:t>conc</a:t>
            </a:r>
            <a:r>
              <a:rPr lang="en-US" sz="2400" b="1" baseline="-25000" dirty="0" smtClean="0"/>
              <a:t>]</a:t>
            </a:r>
            <a:r>
              <a:rPr lang="en-US" sz="2400" b="1" dirty="0" smtClean="0"/>
              <a:t> + </a:t>
            </a:r>
            <a:r>
              <a:rPr lang="en-US" sz="2400" b="1" u="sng" dirty="0" smtClean="0"/>
              <a:t>PFBS</a:t>
            </a:r>
            <a:r>
              <a:rPr lang="en-US" sz="2400" b="1" baseline="-25000" dirty="0" smtClean="0"/>
              <a:t>[</a:t>
            </a:r>
            <a:r>
              <a:rPr lang="en-US" sz="2400" b="1" baseline="-25000" dirty="0" err="1" smtClean="0"/>
              <a:t>conc</a:t>
            </a:r>
            <a:r>
              <a:rPr lang="en-US" sz="2400" b="1" baseline="-25000" dirty="0" smtClean="0"/>
              <a:t>]</a:t>
            </a:r>
            <a:r>
              <a:rPr lang="en-US" sz="2400" b="1" dirty="0" smtClean="0"/>
              <a:t> + </a:t>
            </a:r>
            <a:r>
              <a:rPr lang="en-US" sz="2400" b="1" u="sng" dirty="0" err="1" smtClean="0"/>
              <a:t>PFHxS</a:t>
            </a:r>
            <a:r>
              <a:rPr lang="en-US" sz="2400" b="1" baseline="-25000" dirty="0" smtClean="0"/>
              <a:t>[</a:t>
            </a:r>
            <a:r>
              <a:rPr lang="en-US" sz="2400" b="1" baseline="-25000" dirty="0" err="1" smtClean="0"/>
              <a:t>conc</a:t>
            </a:r>
            <a:r>
              <a:rPr lang="en-US" sz="2400" b="1" baseline="-25000" dirty="0" smtClean="0"/>
              <a:t>]</a:t>
            </a:r>
          </a:p>
          <a:p>
            <a:pPr algn="ctr"/>
            <a:r>
              <a:rPr lang="en-US" sz="2400" b="1" dirty="0" smtClean="0"/>
              <a:t>0.035           0.027               7                  3                 0.027</a:t>
            </a:r>
            <a:endParaRPr lang="en-US" sz="2400" b="1" dirty="0"/>
          </a:p>
        </p:txBody>
      </p:sp>
      <p:sp>
        <p:nvSpPr>
          <p:cNvPr id="11" name="TextBox 10"/>
          <p:cNvSpPr txBox="1"/>
          <p:nvPr/>
        </p:nvSpPr>
        <p:spPr>
          <a:xfrm>
            <a:off x="7972304" y="5340986"/>
            <a:ext cx="4090159" cy="369332"/>
          </a:xfrm>
          <a:prstGeom prst="rect">
            <a:avLst/>
          </a:prstGeom>
          <a:noFill/>
        </p:spPr>
        <p:txBody>
          <a:bodyPr wrap="none" rtlCol="0">
            <a:spAutoFit/>
          </a:bodyPr>
          <a:lstStyle/>
          <a:p>
            <a:r>
              <a:rPr lang="en-US" dirty="0" smtClean="0"/>
              <a:t>Blue = HRL; </a:t>
            </a:r>
            <a:r>
              <a:rPr lang="en-US" dirty="0" smtClean="0">
                <a:solidFill>
                  <a:srgbClr val="FF0000"/>
                </a:solidFill>
              </a:rPr>
              <a:t>Red = HBV</a:t>
            </a:r>
            <a:r>
              <a:rPr lang="en-US" dirty="0" smtClean="0"/>
              <a:t>; </a:t>
            </a:r>
            <a:r>
              <a:rPr lang="en-US" dirty="0" smtClean="0">
                <a:solidFill>
                  <a:schemeClr val="accent2">
                    <a:lumMod val="75000"/>
                  </a:schemeClr>
                </a:solidFill>
              </a:rPr>
              <a:t>Green = Surrogate</a:t>
            </a:r>
            <a:endParaRPr lang="en-US" dirty="0">
              <a:solidFill>
                <a:schemeClr val="accent2">
                  <a:lumMod val="75000"/>
                </a:schemeClr>
              </a:solidFill>
            </a:endParaRPr>
          </a:p>
        </p:txBody>
      </p:sp>
    </p:spTree>
    <p:extLst>
      <p:ext uri="{BB962C8B-B14F-4D97-AF65-F5344CB8AC3E}">
        <p14:creationId xmlns:p14="http://schemas.microsoft.com/office/powerpoint/2010/main" val="17082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12947904"/>
              </p:ext>
            </p:extLst>
          </p:nvPr>
        </p:nvGraphicFramePr>
        <p:xfrm>
          <a:off x="723901" y="97609"/>
          <a:ext cx="10744197" cy="6334117"/>
        </p:xfrm>
        <a:graphic>
          <a:graphicData uri="http://schemas.openxmlformats.org/drawingml/2006/table">
            <a:tbl>
              <a:tblPr/>
              <a:tblGrid>
                <a:gridCol w="867575">
                  <a:extLst>
                    <a:ext uri="{9D8B030D-6E8A-4147-A177-3AD203B41FA5}">
                      <a16:colId xmlns:a16="http://schemas.microsoft.com/office/drawing/2014/main" val="20000"/>
                    </a:ext>
                  </a:extLst>
                </a:gridCol>
                <a:gridCol w="488521">
                  <a:extLst>
                    <a:ext uri="{9D8B030D-6E8A-4147-A177-3AD203B41FA5}">
                      <a16:colId xmlns:a16="http://schemas.microsoft.com/office/drawing/2014/main" val="20001"/>
                    </a:ext>
                  </a:extLst>
                </a:gridCol>
                <a:gridCol w="867575">
                  <a:extLst>
                    <a:ext uri="{9D8B030D-6E8A-4147-A177-3AD203B41FA5}">
                      <a16:colId xmlns:a16="http://schemas.microsoft.com/office/drawing/2014/main" val="20002"/>
                    </a:ext>
                  </a:extLst>
                </a:gridCol>
                <a:gridCol w="998282">
                  <a:extLst>
                    <a:ext uri="{9D8B030D-6E8A-4147-A177-3AD203B41FA5}">
                      <a16:colId xmlns:a16="http://schemas.microsoft.com/office/drawing/2014/main" val="20003"/>
                    </a:ext>
                  </a:extLst>
                </a:gridCol>
                <a:gridCol w="763009">
                  <a:extLst>
                    <a:ext uri="{9D8B030D-6E8A-4147-A177-3AD203B41FA5}">
                      <a16:colId xmlns:a16="http://schemas.microsoft.com/office/drawing/2014/main" val="20004"/>
                    </a:ext>
                  </a:extLst>
                </a:gridCol>
                <a:gridCol w="416631">
                  <a:extLst>
                    <a:ext uri="{9D8B030D-6E8A-4147-A177-3AD203B41FA5}">
                      <a16:colId xmlns:a16="http://schemas.microsoft.com/office/drawing/2014/main" val="20005"/>
                    </a:ext>
                  </a:extLst>
                </a:gridCol>
                <a:gridCol w="416632">
                  <a:extLst>
                    <a:ext uri="{9D8B030D-6E8A-4147-A177-3AD203B41FA5}">
                      <a16:colId xmlns:a16="http://schemas.microsoft.com/office/drawing/2014/main" val="20006"/>
                    </a:ext>
                  </a:extLst>
                </a:gridCol>
                <a:gridCol w="416631">
                  <a:extLst>
                    <a:ext uri="{9D8B030D-6E8A-4147-A177-3AD203B41FA5}">
                      <a16:colId xmlns:a16="http://schemas.microsoft.com/office/drawing/2014/main" val="20007"/>
                    </a:ext>
                  </a:extLst>
                </a:gridCol>
                <a:gridCol w="416632">
                  <a:extLst>
                    <a:ext uri="{9D8B030D-6E8A-4147-A177-3AD203B41FA5}">
                      <a16:colId xmlns:a16="http://schemas.microsoft.com/office/drawing/2014/main" val="20008"/>
                    </a:ext>
                  </a:extLst>
                </a:gridCol>
                <a:gridCol w="459111">
                  <a:extLst>
                    <a:ext uri="{9D8B030D-6E8A-4147-A177-3AD203B41FA5}">
                      <a16:colId xmlns:a16="http://schemas.microsoft.com/office/drawing/2014/main" val="20009"/>
                    </a:ext>
                  </a:extLst>
                </a:gridCol>
                <a:gridCol w="462380">
                  <a:extLst>
                    <a:ext uri="{9D8B030D-6E8A-4147-A177-3AD203B41FA5}">
                      <a16:colId xmlns:a16="http://schemas.microsoft.com/office/drawing/2014/main" val="20010"/>
                    </a:ext>
                  </a:extLst>
                </a:gridCol>
                <a:gridCol w="462379">
                  <a:extLst>
                    <a:ext uri="{9D8B030D-6E8A-4147-A177-3AD203B41FA5}">
                      <a16:colId xmlns:a16="http://schemas.microsoft.com/office/drawing/2014/main" val="20011"/>
                    </a:ext>
                  </a:extLst>
                </a:gridCol>
                <a:gridCol w="460746">
                  <a:extLst>
                    <a:ext uri="{9D8B030D-6E8A-4147-A177-3AD203B41FA5}">
                      <a16:colId xmlns:a16="http://schemas.microsoft.com/office/drawing/2014/main" val="20012"/>
                    </a:ext>
                  </a:extLst>
                </a:gridCol>
                <a:gridCol w="486887">
                  <a:extLst>
                    <a:ext uri="{9D8B030D-6E8A-4147-A177-3AD203B41FA5}">
                      <a16:colId xmlns:a16="http://schemas.microsoft.com/office/drawing/2014/main" val="20013"/>
                    </a:ext>
                  </a:extLst>
                </a:gridCol>
                <a:gridCol w="485254">
                  <a:extLst>
                    <a:ext uri="{9D8B030D-6E8A-4147-A177-3AD203B41FA5}">
                      <a16:colId xmlns:a16="http://schemas.microsoft.com/office/drawing/2014/main" val="20014"/>
                    </a:ext>
                  </a:extLst>
                </a:gridCol>
                <a:gridCol w="720527">
                  <a:extLst>
                    <a:ext uri="{9D8B030D-6E8A-4147-A177-3AD203B41FA5}">
                      <a16:colId xmlns:a16="http://schemas.microsoft.com/office/drawing/2014/main" val="20015"/>
                    </a:ext>
                  </a:extLst>
                </a:gridCol>
                <a:gridCol w="722162">
                  <a:extLst>
                    <a:ext uri="{9D8B030D-6E8A-4147-A177-3AD203B41FA5}">
                      <a16:colId xmlns:a16="http://schemas.microsoft.com/office/drawing/2014/main" val="20016"/>
                    </a:ext>
                  </a:extLst>
                </a:gridCol>
                <a:gridCol w="416632">
                  <a:extLst>
                    <a:ext uri="{9D8B030D-6E8A-4147-A177-3AD203B41FA5}">
                      <a16:colId xmlns:a16="http://schemas.microsoft.com/office/drawing/2014/main" val="20017"/>
                    </a:ext>
                  </a:extLst>
                </a:gridCol>
                <a:gridCol w="416631">
                  <a:extLst>
                    <a:ext uri="{9D8B030D-6E8A-4147-A177-3AD203B41FA5}">
                      <a16:colId xmlns:a16="http://schemas.microsoft.com/office/drawing/2014/main" val="20018"/>
                    </a:ext>
                  </a:extLst>
                </a:gridCol>
              </a:tblGrid>
              <a:tr h="194840">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7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gridSpan="14">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anose="020F0502020204030204" pitchFamily="34" charset="0"/>
                        </a:rPr>
                        <a:t>PFAS Analyte Concentration in Water (µg/L)</a:t>
                      </a:r>
                      <a:endParaRPr kumimoji="0" lang="en-US" sz="12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5179">
                <a:tc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Location</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Standard / Guidance</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anose="020F0502020204030204" pitchFamily="34" charset="0"/>
                        </a:rPr>
                        <a:t>Type</a:t>
                      </a:r>
                      <a:endParaRPr kumimoji="0" lang="en-US" sz="900" b="1" i="0" u="none" strike="noStrike" cap="none" normalizeH="0" baseline="0" dirty="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Promulgated Rule (Y/N/P/R)</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PFOA</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PFOS</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PFNA</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PFBA</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PFBS</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PFHxS</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r>
                      <a:br>
                        <a:rPr kumimoji="0" lang="en-US" sz="1000" b="1" i="0" u="none" strike="noStrike" cap="none" normalizeH="0" baseline="0" smtClean="0">
                          <a:ln>
                            <a:noFill/>
                          </a:ln>
                          <a:solidFill>
                            <a:srgbClr val="000000"/>
                          </a:solidFill>
                          <a:effectLst/>
                          <a:latin typeface="Calibri" panose="020F0502020204030204" pitchFamily="34" charset="0"/>
                        </a:rPr>
                      </a:br>
                      <a:r>
                        <a:rPr kumimoji="0" lang="en-US" sz="1000" b="1" i="0" u="none" strike="noStrike" cap="none" normalizeH="0" baseline="0" smtClean="0">
                          <a:ln>
                            <a:noFill/>
                          </a:ln>
                          <a:solidFill>
                            <a:srgbClr val="000000"/>
                          </a:solidFill>
                          <a:effectLst/>
                          <a:latin typeface="Calibri" panose="020F0502020204030204" pitchFamily="34" charset="0"/>
                        </a:rPr>
                        <a:t>PFHxA</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r>
                      <a:br>
                        <a:rPr kumimoji="0" lang="en-US" sz="1000" b="1" i="0" u="none" strike="noStrike" cap="none" normalizeH="0" baseline="0" smtClean="0">
                          <a:ln>
                            <a:noFill/>
                          </a:ln>
                          <a:solidFill>
                            <a:srgbClr val="000000"/>
                          </a:solidFill>
                          <a:effectLst/>
                          <a:latin typeface="Calibri" panose="020F0502020204030204" pitchFamily="34" charset="0"/>
                        </a:rPr>
                      </a:br>
                      <a:r>
                        <a:rPr kumimoji="0" lang="en-US" sz="1000" b="1" i="0" u="none" strike="noStrike" cap="none" normalizeH="0" baseline="0" smtClean="0">
                          <a:ln>
                            <a:noFill/>
                          </a:ln>
                          <a:solidFill>
                            <a:srgbClr val="000000"/>
                          </a:solidFill>
                          <a:effectLst/>
                          <a:latin typeface="Calibri" panose="020F0502020204030204" pitchFamily="34" charset="0"/>
                        </a:rPr>
                        <a:t>PFPeA</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PFHpA</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PFOSA</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PFDA</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PFDS, PFUnA, PFDoA, PFTrDA, PFTeDA</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6:2 FTS</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Gen-X</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01"/>
                  </a:ext>
                </a:extLst>
              </a:tr>
              <a:tr h="321227">
                <a:tc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U.S. Environmental Protection Agency</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 </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 </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 </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02"/>
                  </a:ext>
                </a:extLst>
              </a:tr>
              <a:tr h="163242">
                <a:tc rowSpan="2"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USEPA</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rowSpan="2"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HA</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DW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03"/>
                  </a:ext>
                </a:extLst>
              </a:tr>
              <a:tr h="163242">
                <a:tc gridSpan="2" vMerge="1">
                  <a:txBody>
                    <a:bodyPr/>
                    <a:lstStyle/>
                    <a:p>
                      <a:endParaRPr lang="en-US"/>
                    </a:p>
                  </a:txBody>
                  <a:tcPr/>
                </a:tc>
                <a:tc hMerge="1"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RSL</a:t>
                      </a:r>
                      <a:r>
                        <a:rPr kumimoji="0" lang="en-US" sz="900" b="1" i="0" u="none" strike="noStrike" cap="none" normalizeH="0" baseline="30000" smtClean="0">
                          <a:ln>
                            <a:noFill/>
                          </a:ln>
                          <a:solidFill>
                            <a:srgbClr val="000000"/>
                          </a:solidFill>
                          <a:effectLst/>
                          <a:latin typeface="Calibri" panose="020F0502020204030204" pitchFamily="34" charset="0"/>
                        </a:rPr>
                        <a:t>b</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R</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0.4</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0.4</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401</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04"/>
                  </a:ext>
                </a:extLst>
              </a:tr>
              <a:tr h="163242">
                <a:tc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U.S. States</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 </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05"/>
                  </a:ext>
                </a:extLst>
              </a:tr>
              <a:tr h="163242">
                <a:tc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Alaska (AK)</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CL</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Y</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0.40</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0.40</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06"/>
                  </a:ext>
                </a:extLst>
              </a:tr>
              <a:tr h="163242">
                <a:tc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Connecticut (CT)</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AL</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07"/>
                  </a:ext>
                </a:extLst>
              </a:tr>
              <a:tr h="163242">
                <a:tc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Colorado (CO)</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HA</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DW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08"/>
                  </a:ext>
                </a:extLst>
              </a:tr>
              <a:tr h="163242">
                <a:tc rowSpan="2"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Delaware (DE)</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rowSpan="2"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RL</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09"/>
                  </a:ext>
                </a:extLst>
              </a:tr>
              <a:tr h="163242">
                <a:tc gridSpan="2" vMerge="1">
                  <a:txBody>
                    <a:bodyPr/>
                    <a:lstStyle/>
                    <a:p>
                      <a:endParaRPr lang="en-US"/>
                    </a:p>
                  </a:txBody>
                  <a:tcPr/>
                </a:tc>
                <a:tc hMerge="1"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SL</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anose="020F0502020204030204" pitchFamily="34" charset="0"/>
                        </a:rPr>
                        <a:t>GW</a:t>
                      </a:r>
                      <a:endParaRPr kumimoji="0" lang="en-US" sz="900" b="1" i="0" u="none" strike="noStrike" cap="none" normalizeH="0" baseline="0" dirty="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38</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10"/>
                  </a:ext>
                </a:extLst>
              </a:tr>
              <a:tr h="163242">
                <a:tc rowSpan="2"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Iowa (IA)</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rowSpan="2" hMerge="1">
                  <a:txBody>
                    <a:bodyPr/>
                    <a:lstStyle/>
                    <a:p>
                      <a:endParaRPr lang="en-US"/>
                    </a:p>
                  </a:txBody>
                  <a:tcPr/>
                </a:tc>
                <a:tc row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Statewide Standards</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Protected 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Y</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11"/>
                  </a:ext>
                </a:extLst>
              </a:tr>
              <a:tr h="211121">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Non-protected 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Y</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1</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anose="020F0502020204030204" pitchFamily="34" charset="0"/>
                        </a:rPr>
                        <a:t> </a:t>
                      </a:r>
                      <a:endParaRPr kumimoji="0" lang="en-US" sz="1000" b="1" i="0" u="none" strike="noStrike" cap="none" normalizeH="0" baseline="0" dirty="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12"/>
                  </a:ext>
                </a:extLst>
              </a:tr>
              <a:tr h="289631">
                <a:tc rowSpan="3"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Maine (ME)</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rowSpan="3"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Health-based MEG</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DW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anose="020F0502020204030204" pitchFamily="34" charset="0"/>
                        </a:rPr>
                        <a:t> </a:t>
                      </a:r>
                      <a:endParaRPr kumimoji="0" lang="en-US" sz="1000" b="1" i="0" u="none" strike="noStrike" cap="none" normalizeH="0" baseline="0" dirty="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anose="020F0502020204030204" pitchFamily="34" charset="0"/>
                        </a:rPr>
                        <a:t> </a:t>
                      </a:r>
                      <a:endParaRPr kumimoji="0" lang="en-US" sz="1000" b="1" i="0" u="none" strike="noStrike" cap="none" normalizeH="0" baseline="0" dirty="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13"/>
                  </a:ext>
                </a:extLst>
              </a:tr>
              <a:tr h="163242">
                <a:tc gridSpan="2" vMerge="1">
                  <a:txBody>
                    <a:bodyPr/>
                    <a:lstStyle/>
                    <a:p>
                      <a:endParaRPr lang="en-US"/>
                    </a:p>
                  </a:txBody>
                  <a:tcPr/>
                </a:tc>
                <a:tc hMerge="1"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RAG</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0.13</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0.56</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14"/>
                  </a:ext>
                </a:extLst>
              </a:tr>
              <a:tr h="163242">
                <a:tc gridSpan="2" vMerge="1">
                  <a:txBody>
                    <a:bodyPr/>
                    <a:lstStyle/>
                    <a:p>
                      <a:endParaRPr lang="en-US"/>
                    </a:p>
                  </a:txBody>
                  <a:tcPr/>
                </a:tc>
                <a:tc hMerge="1"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 </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RW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0.05</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1.2</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15"/>
                  </a:ext>
                </a:extLst>
              </a:tr>
              <a:tr h="163242">
                <a:tc rowSpan="2"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Michigan (MI)</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rowSpan="2"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HNV</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SW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Y</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0.42</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0.011</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16"/>
                  </a:ext>
                </a:extLst>
              </a:tr>
              <a:tr h="163242">
                <a:tc gridSpan="2" vMerge="1">
                  <a:txBody>
                    <a:bodyPr/>
                    <a:lstStyle/>
                    <a:p>
                      <a:endParaRPr lang="en-US"/>
                    </a:p>
                  </a:txBody>
                  <a:tcPr/>
                </a:tc>
                <a:tc hMerge="1"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GCC</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P</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0.089</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0.08</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17"/>
                  </a:ext>
                </a:extLst>
              </a:tr>
              <a:tr h="163242">
                <a:tc rowSpan="3"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Minnesota (MN)</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rowSpan="3"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short-term HBV</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0.035</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0.027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3</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0.027*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18"/>
                  </a:ext>
                </a:extLst>
              </a:tr>
              <a:tr h="211121">
                <a:tc gridSpan="2" vMerge="1">
                  <a:txBody>
                    <a:bodyPr/>
                    <a:lstStyle/>
                    <a:p>
                      <a:endParaRPr lang="en-US"/>
                    </a:p>
                  </a:txBody>
                  <a:tcPr/>
                </a:tc>
                <a:tc hMerge="1"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subchronic HBV</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0.035</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0.027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3</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0.027*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19"/>
                  </a:ext>
                </a:extLst>
              </a:tr>
              <a:tr h="163242">
                <a:tc gridSpan="2" vMerge="1">
                  <a:txBody>
                    <a:bodyPr/>
                    <a:lstStyle/>
                    <a:p>
                      <a:endParaRPr lang="en-US"/>
                    </a:p>
                  </a:txBody>
                  <a:tcPr/>
                </a:tc>
                <a:tc hMerge="1"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chronic HBV</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0.035</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0.027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2</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0.027*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20"/>
                  </a:ext>
                </a:extLst>
              </a:tr>
              <a:tr h="163242">
                <a:tc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Nevada (NV)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BCL</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DW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0.667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0.667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667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21"/>
                  </a:ext>
                </a:extLst>
              </a:tr>
              <a:tr h="229948">
                <a:tc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New Hampshire (NH)</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AGQS</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Y</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22"/>
                  </a:ext>
                </a:extLst>
              </a:tr>
              <a:tr h="163242">
                <a:tc rowSpan="4"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New Jersey (NJ)</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rowSpan="4"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ISGWQC</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Y</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0.010</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23"/>
                  </a:ext>
                </a:extLst>
              </a:tr>
              <a:tr h="163242">
                <a:tc gridSpan="2" vMerge="1">
                  <a:txBody>
                    <a:bodyPr/>
                    <a:lstStyle/>
                    <a:p>
                      <a:endParaRPr lang="en-US"/>
                    </a:p>
                  </a:txBody>
                  <a:tcPr/>
                </a:tc>
                <a:tc hMerge="1"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GWQS</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P</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0.010</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24"/>
                  </a:ext>
                </a:extLst>
              </a:tr>
              <a:tr h="163242">
                <a:tc gridSpan="2" vMerge="1">
                  <a:txBody>
                    <a:bodyPr/>
                    <a:lstStyle/>
                    <a:p>
                      <a:endParaRPr lang="en-US"/>
                    </a:p>
                  </a:txBody>
                  <a:tcPr/>
                </a:tc>
                <a:tc hMerge="1"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MCL</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DW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P </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0.013</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25"/>
                  </a:ext>
                </a:extLst>
              </a:tr>
              <a:tr h="163242">
                <a:tc gridSpan="2" vMerge="1">
                  <a:txBody>
                    <a:bodyPr/>
                    <a:lstStyle/>
                    <a:p>
                      <a:endParaRPr lang="en-US"/>
                    </a:p>
                  </a:txBody>
                  <a:tcPr/>
                </a:tc>
                <a:tc hMerge="1"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MCL</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DW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Y</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0.014</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26"/>
                  </a:ext>
                </a:extLst>
              </a:tr>
              <a:tr h="163242">
                <a:tc rowSpan="2"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North Carolina (NC)</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rowSpan="2"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IMAC</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Y</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2</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27"/>
                  </a:ext>
                </a:extLst>
              </a:tr>
              <a:tr h="163242">
                <a:tc gridSpan="2" vMerge="1">
                  <a:txBody>
                    <a:bodyPr/>
                    <a:lstStyle/>
                    <a:p>
                      <a:endParaRPr lang="en-US"/>
                    </a:p>
                  </a:txBody>
                  <a:tcPr/>
                </a:tc>
                <a:tc hMerge="1" v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 </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DW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N</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0.14</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28"/>
                  </a:ext>
                </a:extLst>
              </a:tr>
              <a:tr h="163242">
                <a:tc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Oregon (OR)</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IL</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SW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Y</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24</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300</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1</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300</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0.2</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29"/>
                  </a:ext>
                </a:extLst>
              </a:tr>
              <a:tr h="163242">
                <a:tc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Texas (TX)</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Tier 1 PCL</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GW</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Y</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0.29</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0.56</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0.29</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71</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34</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0.093</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0.093</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0.093</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0.56</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0.29</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0.37</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0.29</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30"/>
                  </a:ext>
                </a:extLst>
              </a:tr>
              <a:tr h="163242">
                <a:tc gridSpan="2">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anose="020F0502020204030204" pitchFamily="34" charset="0"/>
                        </a:rPr>
                        <a:t>Vermont (VT)</a:t>
                      </a:r>
                      <a:endParaRPr kumimoji="0" lang="en-US" sz="1000" b="1" i="0" u="none" strike="noStrike" cap="none" normalizeH="0" baseline="0" dirty="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hMerge="1">
                  <a:txBody>
                    <a:bodyPr/>
                    <a:lstStyle/>
                    <a:p>
                      <a:endParaRPr lang="en-US"/>
                    </a:p>
                  </a:txBody>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Calibri" panose="020F0502020204030204" pitchFamily="34" charset="0"/>
                        </a:rPr>
                        <a:t>PGWES</a:t>
                      </a:r>
                      <a:endParaRPr kumimoji="0" lang="en-US" sz="9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anose="020F0502020204030204" pitchFamily="34" charset="0"/>
                        </a:rPr>
                        <a:t>GW/DW</a:t>
                      </a:r>
                      <a:endParaRPr kumimoji="0" lang="en-US" sz="900" b="1" i="0" u="none" strike="noStrike" cap="none" normalizeH="0" baseline="0" dirty="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Calibri" panose="020F0502020204030204" pitchFamily="34" charset="0"/>
                        </a:rPr>
                        <a:t>Y</a:t>
                      </a:r>
                      <a:endParaRPr kumimoji="0" lang="en-US" sz="900" b="1" i="0" u="none" strike="noStrike" cap="none" normalizeH="0" baseline="0" dirty="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A"/>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0.02</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0.02</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AD0"/>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D2"/>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Calibri" panose="020F0502020204030204" pitchFamily="34" charset="0"/>
                        </a:rPr>
                        <a:t> </a:t>
                      </a:r>
                      <a:endParaRPr kumimoji="0" lang="en-US" sz="1000" b="1" i="0" u="none" strike="noStrike" cap="none" normalizeH="0" baseline="0" smtClean="0">
                        <a:ln>
                          <a:noFill/>
                        </a:ln>
                        <a:solidFill>
                          <a:srgbClr val="000000"/>
                        </a:solidFill>
                        <a:effectLst/>
                        <a:latin typeface="Arial" panose="020B0604020202020204" pitchFamily="34" charset="0"/>
                      </a:endParaRPr>
                    </a:p>
                  </a:txBody>
                  <a:tcPr marL="5073" marR="5073" marT="507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tc>
                  <a:txBody>
                    <a:bodyPr/>
                    <a:lstStyle>
                      <a:lvl1pPr>
                        <a:spcBef>
                          <a:spcPts val="1000"/>
                        </a:spcBef>
                        <a:buFont typeface=".AppleSystemUIFont"/>
                        <a:defRPr sz="2000">
                          <a:solidFill>
                            <a:schemeClr val="tx1"/>
                          </a:solidFill>
                          <a:latin typeface="Arial" panose="020B0604020202020204" pitchFamily="34" charset="0"/>
                          <a:cs typeface="Arial" panose="020B0604020202020204" pitchFamily="34" charset="0"/>
                        </a:defRPr>
                      </a:lvl1pPr>
                      <a:lvl2pPr>
                        <a:spcBef>
                          <a:spcPts val="400"/>
                        </a:spcBef>
                        <a:buFont typeface="Arial" panose="020B0604020202020204" pitchFamily="34" charset="0"/>
                        <a:defRPr sz="2000">
                          <a:solidFill>
                            <a:schemeClr val="tx1"/>
                          </a:solidFill>
                          <a:latin typeface="Arial" panose="020B0604020202020204" pitchFamily="34" charset="0"/>
                          <a:cs typeface="Arial" panose="020B0604020202020204" pitchFamily="34" charset="0"/>
                        </a:defRPr>
                      </a:lvl2pPr>
                      <a:lvl3pPr>
                        <a:spcBef>
                          <a:spcPts val="400"/>
                        </a:spcBef>
                        <a:buFont typeface="Courier New" panose="02070309020205020404" pitchFamily="49" charset="0"/>
                        <a:defRPr>
                          <a:solidFill>
                            <a:schemeClr val="tx1"/>
                          </a:solidFill>
                          <a:latin typeface="Arial" panose="020B0604020202020204" pitchFamily="34" charset="0"/>
                          <a:cs typeface="Arial" panose="020B0604020202020204" pitchFamily="34" charset="0"/>
                        </a:defRPr>
                      </a:lvl3pPr>
                      <a:lvl4pPr>
                        <a:spcBef>
                          <a:spcPts val="400"/>
                        </a:spcBef>
                        <a:buFont typeface=".AppleSystemUIFont"/>
                        <a:defRPr>
                          <a:solidFill>
                            <a:schemeClr val="tx1"/>
                          </a:solidFill>
                          <a:latin typeface="Arial" panose="020B0604020202020204" pitchFamily="34" charset="0"/>
                          <a:cs typeface="Arial" panose="020B0604020202020204" pitchFamily="34" charset="0"/>
                        </a:defRPr>
                      </a:lvl4pPr>
                      <a:lvl5pPr>
                        <a:lnSpc>
                          <a:spcPct val="90000"/>
                        </a:lnSpc>
                        <a:spcBef>
                          <a:spcPts val="400"/>
                        </a:spcBef>
                        <a:buFont typeface="Arial" panose="020B0604020202020204" pitchFamily="34" charset="0"/>
                        <a:defRPr sz="1600">
                          <a:solidFill>
                            <a:schemeClr val="tx1"/>
                          </a:solidFill>
                          <a:latin typeface="Arial" panose="020B0604020202020204" pitchFamily="34" charset="0"/>
                          <a:cs typeface="Arial" panose="020B0604020202020204" pitchFamily="34" charset="0"/>
                        </a:defRPr>
                      </a:lvl5pPr>
                      <a:lvl6pPr marL="22844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6pPr>
                      <a:lvl7pPr marL="27416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7pPr>
                      <a:lvl8pPr marL="31988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8pPr>
                      <a:lvl9pPr marL="3656013" indent="1588" defTabSz="912813" eaLnBrk="0" fontAlgn="base" hangingPunct="0">
                        <a:lnSpc>
                          <a:spcPct val="90000"/>
                        </a:lnSpc>
                        <a:spcBef>
                          <a:spcPts val="400"/>
                        </a:spcBef>
                        <a:spcAft>
                          <a:spcPct val="0"/>
                        </a:spcAft>
                        <a:buFont typeface="Arial" panose="020B0604020202020204" pitchFamily="34" charset="0"/>
                        <a:defRPr sz="1600">
                          <a:solidFill>
                            <a:schemeClr val="tx1"/>
                          </a:solidFill>
                          <a:latin typeface="Arial" panose="020B0604020202020204" pitchFamily="34" charset="0"/>
                          <a:cs typeface="Arial" panose="020B0604020202020204" pitchFamily="34" charset="0"/>
                        </a:defRPr>
                      </a:lvl9pPr>
                    </a:lstStyle>
                    <a:p>
                      <a:pPr marL="0" marR="0" lvl="0" indent="0" algn="ctr" defTabSz="912813"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anose="020F0502020204030204" pitchFamily="34" charset="0"/>
                        </a:rPr>
                        <a:t> </a:t>
                      </a:r>
                    </a:p>
                  </a:txBody>
                  <a:tcPr marL="5073" marR="5073" marT="5073"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9F1"/>
                    </a:solidFill>
                  </a:tcPr>
                </a:tc>
                <a:extLst>
                  <a:ext uri="{0D108BD9-81ED-4DB2-BD59-A6C34878D82A}">
                    <a16:rowId xmlns:a16="http://schemas.microsoft.com/office/drawing/2014/main" val="10031"/>
                  </a:ext>
                </a:extLst>
              </a:tr>
            </a:tbl>
          </a:graphicData>
        </a:graphic>
      </p:graphicFrame>
      <p:sp>
        <p:nvSpPr>
          <p:cNvPr id="8" name="Rectangle 7"/>
          <p:cNvSpPr/>
          <p:nvPr/>
        </p:nvSpPr>
        <p:spPr>
          <a:xfrm>
            <a:off x="-655320" y="6521420"/>
            <a:ext cx="8930640" cy="400110"/>
          </a:xfrm>
          <a:prstGeom prst="rect">
            <a:avLst/>
          </a:prstGeom>
        </p:spPr>
        <p:txBody>
          <a:bodyPr wrap="square">
            <a:spAutoFit/>
          </a:bodyPr>
          <a:lstStyle/>
          <a:p>
            <a:pPr algn="r"/>
            <a:r>
              <a:rPr lang="en-US" altLang="en-US" dirty="0">
                <a:latin typeface="Arial" panose="020B0604020202020204" pitchFamily="34" charset="0"/>
                <a:cs typeface="Arial" panose="020B0604020202020204" pitchFamily="34" charset="0"/>
              </a:rPr>
              <a:t>Table modified from ITRC (2017) Table 4-1: https://pfas-1.itrcweb.org/factsheets</a:t>
            </a:r>
            <a:r>
              <a:rPr lang="en-US" alt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8292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152400"/>
            <a:ext cx="11826240" cy="914400"/>
          </a:xfrm>
        </p:spPr>
        <p:txBody>
          <a:bodyPr>
            <a:noAutofit/>
          </a:bodyPr>
          <a:lstStyle/>
          <a:p>
            <a:pPr algn="l"/>
            <a:r>
              <a:rPr lang="en-US" altLang="en-US" sz="4000" b="1" dirty="0">
                <a:latin typeface="Arial" panose="020B0604020202020204" pitchFamily="34" charset="0"/>
                <a:cs typeface="Arial" panose="020B0604020202020204" pitchFamily="34" charset="0"/>
              </a:rPr>
              <a:t>United States – State Standards and Guidance</a:t>
            </a:r>
            <a:endParaRPr lang="en-US" sz="4000" b="1" dirty="0"/>
          </a:p>
        </p:txBody>
      </p:sp>
      <p:sp>
        <p:nvSpPr>
          <p:cNvPr id="3" name="Content Placeholder 2"/>
          <p:cNvSpPr>
            <a:spLocks noGrp="1"/>
          </p:cNvSpPr>
          <p:nvPr>
            <p:ph idx="1"/>
          </p:nvPr>
        </p:nvSpPr>
        <p:spPr>
          <a:xfrm>
            <a:off x="198120" y="1432560"/>
            <a:ext cx="11155680" cy="5547360"/>
          </a:xfrm>
        </p:spPr>
        <p:txBody>
          <a:bodyPr>
            <a:normAutofit/>
          </a:bodyPr>
          <a:lstStyle/>
          <a:p>
            <a:pPr>
              <a:defRPr/>
            </a:pPr>
            <a:r>
              <a:rPr lang="en-US" b="1" dirty="0" smtClean="0">
                <a:latin typeface="Arial" panose="020B0604020202020204" pitchFamily="34" charset="0"/>
                <a:cs typeface="Arial" panose="020B0604020202020204" pitchFamily="34" charset="0"/>
              </a:rPr>
              <a:t>Other </a:t>
            </a:r>
            <a:r>
              <a:rPr lang="en-US" b="1" dirty="0">
                <a:latin typeface="Arial" panose="020B0604020202020204" pitchFamily="34" charset="0"/>
                <a:cs typeface="Arial" panose="020B0604020202020204" pitchFamily="34" charset="0"/>
              </a:rPr>
              <a:t>PFAS regulatory approaches:</a:t>
            </a:r>
          </a:p>
          <a:p>
            <a:pPr lvl="1">
              <a:defRPr/>
            </a:pPr>
            <a:r>
              <a:rPr lang="en-US" sz="2400" b="1" dirty="0">
                <a:solidFill>
                  <a:srgbClr val="0070C0"/>
                </a:solidFill>
                <a:latin typeface="Arial" panose="020B0604020202020204" pitchFamily="34" charset="0"/>
                <a:cs typeface="Arial" panose="020B0604020202020204" pitchFamily="34" charset="0"/>
              </a:rPr>
              <a:t>Product labeling and consumer product laws (ex: CA, WA)</a:t>
            </a:r>
          </a:p>
          <a:p>
            <a:pPr lvl="1">
              <a:defRPr/>
            </a:pPr>
            <a:r>
              <a:rPr lang="en-US" sz="2400" b="1" dirty="0">
                <a:solidFill>
                  <a:srgbClr val="0070C0"/>
                </a:solidFill>
                <a:latin typeface="Arial" panose="020B0604020202020204" pitchFamily="34" charset="0"/>
                <a:cs typeface="Arial" panose="020B0604020202020204" pitchFamily="34" charset="0"/>
              </a:rPr>
              <a:t>Chemical action plans (ex: WA)</a:t>
            </a:r>
          </a:p>
          <a:p>
            <a:pPr lvl="1">
              <a:defRPr/>
            </a:pPr>
            <a:r>
              <a:rPr lang="en-US" sz="2400" b="1" dirty="0">
                <a:solidFill>
                  <a:srgbClr val="0070C0"/>
                </a:solidFill>
                <a:latin typeface="Arial" panose="020B0604020202020204" pitchFamily="34" charset="0"/>
                <a:cs typeface="Arial" panose="020B0604020202020204" pitchFamily="34" charset="0"/>
              </a:rPr>
              <a:t>Designation as hazardous waste or substance (ex: CO, NY, VT)</a:t>
            </a:r>
          </a:p>
          <a:p>
            <a:pPr lvl="1">
              <a:defRPr/>
            </a:pPr>
            <a:r>
              <a:rPr lang="en-US" sz="2400" b="1" dirty="0">
                <a:solidFill>
                  <a:srgbClr val="0070C0"/>
                </a:solidFill>
                <a:latin typeface="Arial" panose="020B0604020202020204" pitchFamily="34" charset="0"/>
                <a:cs typeface="Arial" panose="020B0604020202020204" pitchFamily="34" charset="0"/>
              </a:rPr>
              <a:t>Effluent and surface water standards (CA, MI, MN, OR)</a:t>
            </a:r>
          </a:p>
          <a:p>
            <a:pPr lvl="1">
              <a:defRPr/>
            </a:pPr>
            <a:r>
              <a:rPr lang="en-US" sz="2400" b="1" dirty="0">
                <a:solidFill>
                  <a:srgbClr val="0070C0"/>
                </a:solidFill>
                <a:latin typeface="Arial" panose="020B0604020202020204" pitchFamily="34" charset="0"/>
                <a:cs typeface="Arial" panose="020B0604020202020204" pitchFamily="34" charset="0"/>
              </a:rPr>
              <a:t>Risk-based soil and groundwater cleanup values (TX)</a:t>
            </a:r>
          </a:p>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763164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914400"/>
          </a:xfrm>
        </p:spPr>
        <p:txBody>
          <a:bodyPr>
            <a:noAutofit/>
          </a:bodyPr>
          <a:lstStyle/>
          <a:p>
            <a:pPr algn="l"/>
            <a:r>
              <a:rPr lang="en-US" altLang="en-US" sz="4000" b="1" dirty="0">
                <a:latin typeface="Arial" panose="020B0604020202020204" pitchFamily="34" charset="0"/>
                <a:cs typeface="Arial" panose="020B0604020202020204" pitchFamily="34" charset="0"/>
              </a:rPr>
              <a:t>United States – Trying to Bring Order from Chaos</a:t>
            </a:r>
            <a:endParaRPr lang="en-US" sz="4000" b="1" dirty="0"/>
          </a:p>
        </p:txBody>
      </p:sp>
      <p:sp>
        <p:nvSpPr>
          <p:cNvPr id="3" name="Content Placeholder 2"/>
          <p:cNvSpPr>
            <a:spLocks noGrp="1"/>
          </p:cNvSpPr>
          <p:nvPr>
            <p:ph idx="1"/>
          </p:nvPr>
        </p:nvSpPr>
        <p:spPr>
          <a:xfrm>
            <a:off x="137160" y="1432559"/>
            <a:ext cx="12054840" cy="5608321"/>
          </a:xfrm>
        </p:spPr>
        <p:txBody>
          <a:bodyPr>
            <a:normAutofit fontScale="85000" lnSpcReduction="20000"/>
          </a:bodyPr>
          <a:lstStyle/>
          <a:p>
            <a:r>
              <a:rPr lang="en-US" altLang="en-US" sz="2800" b="1" dirty="0">
                <a:latin typeface="Arial" panose="020B0604020202020204" pitchFamily="34" charset="0"/>
                <a:cs typeface="Arial" panose="020B0604020202020204" pitchFamily="34" charset="0"/>
              </a:rPr>
              <a:t>EPA PFAS Summit</a:t>
            </a:r>
          </a:p>
          <a:p>
            <a:pPr lvl="1"/>
            <a:r>
              <a:rPr lang="en-US" altLang="en-US" sz="2400" dirty="0">
                <a:latin typeface="Arial" panose="020B0604020202020204" pitchFamily="34" charset="0"/>
                <a:cs typeface="Arial" panose="020B0604020202020204" pitchFamily="34" charset="0"/>
              </a:rPr>
              <a:t>Initiate steps to evaluate need for maximum contaminant levels (MCLs) for PFOS &amp; PFOA</a:t>
            </a:r>
          </a:p>
          <a:p>
            <a:pPr lvl="1"/>
            <a:r>
              <a:rPr lang="en-US" altLang="en-US" sz="2400" dirty="0">
                <a:latin typeface="Arial" panose="020B0604020202020204" pitchFamily="34" charset="0"/>
                <a:cs typeface="Arial" panose="020B0604020202020204" pitchFamily="34" charset="0"/>
              </a:rPr>
              <a:t>Initiating process to propose “hazardous substance” designation for PFOS &amp; PFOA</a:t>
            </a:r>
          </a:p>
          <a:p>
            <a:pPr lvl="1"/>
            <a:r>
              <a:rPr lang="en-US" altLang="en-US" sz="2400" dirty="0">
                <a:latin typeface="Arial" panose="020B0604020202020204" pitchFamily="34" charset="0"/>
                <a:cs typeface="Arial" panose="020B0604020202020204" pitchFamily="34" charset="0"/>
              </a:rPr>
              <a:t>Developing groundwater cleanup recommendations for contaminated sites (Fall 2018)</a:t>
            </a:r>
          </a:p>
          <a:p>
            <a:pPr lvl="1"/>
            <a:r>
              <a:rPr lang="en-US" altLang="en-US" sz="2400" dirty="0">
                <a:latin typeface="Arial" panose="020B0604020202020204" pitchFamily="34" charset="0"/>
                <a:cs typeface="Arial" panose="020B0604020202020204" pitchFamily="34" charset="0"/>
              </a:rPr>
              <a:t>Developing toxicity values for </a:t>
            </a:r>
            <a:r>
              <a:rPr lang="en-US" altLang="en-US" sz="2400" dirty="0" err="1">
                <a:latin typeface="Arial" panose="020B0604020202020204" pitchFamily="34" charset="0"/>
                <a:cs typeface="Arial" panose="020B0604020202020204" pitchFamily="34" charset="0"/>
              </a:rPr>
              <a:t>GenX</a:t>
            </a:r>
            <a:r>
              <a:rPr lang="en-US" altLang="en-US" sz="2400" dirty="0">
                <a:latin typeface="Arial" panose="020B0604020202020204" pitchFamily="34" charset="0"/>
                <a:cs typeface="Arial" panose="020B0604020202020204" pitchFamily="34" charset="0"/>
              </a:rPr>
              <a:t> and PFBS</a:t>
            </a:r>
          </a:p>
          <a:p>
            <a:r>
              <a:rPr lang="en-US" altLang="en-US" sz="2800" b="1" dirty="0">
                <a:latin typeface="Arial" panose="020B0604020202020204" pitchFamily="34" charset="0"/>
                <a:cs typeface="Arial" panose="020B0604020202020204" pitchFamily="34" charset="0"/>
              </a:rPr>
              <a:t>Department of Defense: SERDP/ESTCP</a:t>
            </a:r>
          </a:p>
          <a:p>
            <a:pPr lvl="1"/>
            <a:r>
              <a:rPr lang="en-US" altLang="en-US" sz="2400" dirty="0">
                <a:latin typeface="Arial" panose="020B0604020202020204" pitchFamily="34" charset="0"/>
                <a:cs typeface="Arial" panose="020B0604020202020204" pitchFamily="34" charset="0"/>
              </a:rPr>
              <a:t>&gt;$40M AFFF-related research </a:t>
            </a:r>
            <a:r>
              <a:rPr lang="en-US" altLang="en-US" sz="2400" dirty="0" smtClean="0">
                <a:latin typeface="Arial" panose="020B0604020202020204" pitchFamily="34" charset="0"/>
                <a:cs typeface="Arial" panose="020B0604020202020204" pitchFamily="34" charset="0"/>
              </a:rPr>
              <a:t>projects: eco-risk</a:t>
            </a:r>
            <a:r>
              <a:rPr lang="en-US" altLang="en-US" sz="2400" dirty="0">
                <a:latin typeface="Arial" panose="020B0604020202020204" pitchFamily="34" charset="0"/>
                <a:cs typeface="Arial" panose="020B0604020202020204" pitchFamily="34" charset="0"/>
              </a:rPr>
              <a:t>, analytical &amp; sampling methods, CSMs, </a:t>
            </a:r>
            <a:r>
              <a:rPr lang="en-US" altLang="en-US" sz="2400" dirty="0" smtClean="0">
                <a:latin typeface="Arial" panose="020B0604020202020204" pitchFamily="34" charset="0"/>
                <a:cs typeface="Arial" panose="020B0604020202020204" pitchFamily="34" charset="0"/>
              </a:rPr>
              <a:t>remediation, </a:t>
            </a:r>
            <a:r>
              <a:rPr lang="en-US" altLang="en-US" sz="2400" dirty="0">
                <a:latin typeface="Arial" panose="020B0604020202020204" pitchFamily="34" charset="0"/>
                <a:cs typeface="Arial" panose="020B0604020202020204" pitchFamily="34" charset="0"/>
              </a:rPr>
              <a:t>F-free foams, </a:t>
            </a:r>
            <a:r>
              <a:rPr lang="en-US" altLang="en-US" sz="2400" dirty="0" smtClean="0">
                <a:latin typeface="Arial" panose="020B0604020202020204" pitchFamily="34" charset="0"/>
                <a:cs typeface="Arial" panose="020B0604020202020204" pitchFamily="34" charset="0"/>
              </a:rPr>
              <a:t>etc. </a:t>
            </a:r>
          </a:p>
          <a:p>
            <a:pPr lvl="1"/>
            <a:r>
              <a:rPr lang="en-US" altLang="en-US" sz="2400" dirty="0" smtClean="0">
                <a:solidFill>
                  <a:srgbClr val="0070C0"/>
                </a:solidFill>
                <a:latin typeface="Arial" panose="020B0604020202020204" pitchFamily="34" charset="0"/>
                <a:cs typeface="Arial" panose="020B0604020202020204" pitchFamily="34" charset="0"/>
              </a:rPr>
              <a:t>www.serdp-estcp.org/Featured-Initiatives/Per-and-Polyfluoroalkyl-Substances-PFASs)</a:t>
            </a:r>
            <a:endParaRPr lang="en-US" altLang="en-US" sz="2400" dirty="0">
              <a:solidFill>
                <a:srgbClr val="0070C0"/>
              </a:solidFill>
              <a:latin typeface="Arial" panose="020B0604020202020204" pitchFamily="34" charset="0"/>
              <a:cs typeface="Arial" panose="020B0604020202020204" pitchFamily="34" charset="0"/>
            </a:endParaRPr>
          </a:p>
          <a:p>
            <a:r>
              <a:rPr lang="en-US" altLang="en-US" sz="2800" b="1" dirty="0">
                <a:latin typeface="Arial" panose="020B0604020202020204" pitchFamily="34" charset="0"/>
                <a:cs typeface="Arial" panose="020B0604020202020204" pitchFamily="34" charset="0"/>
              </a:rPr>
              <a:t>Interstate Technology &amp; Regulatory Council (ERIS/ECOS)</a:t>
            </a:r>
          </a:p>
          <a:p>
            <a:pPr lvl="1"/>
            <a:r>
              <a:rPr lang="en-US" altLang="en-US" sz="2300" dirty="0" smtClean="0">
                <a:latin typeface="Arial" panose="020B0604020202020204" pitchFamily="34" charset="0"/>
                <a:cs typeface="Arial" panose="020B0604020202020204" pitchFamily="34" charset="0"/>
              </a:rPr>
              <a:t>Cross-sector PFAS </a:t>
            </a:r>
            <a:r>
              <a:rPr lang="en-US" altLang="en-US" sz="2300" dirty="0">
                <a:latin typeface="Arial" panose="020B0604020202020204" pitchFamily="34" charset="0"/>
                <a:cs typeface="Arial" panose="020B0604020202020204" pitchFamily="34" charset="0"/>
              </a:rPr>
              <a:t>information </a:t>
            </a:r>
            <a:r>
              <a:rPr lang="en-US" altLang="en-US" sz="2300" dirty="0" smtClean="0">
                <a:latin typeface="Arial" panose="020B0604020202020204" pitchFamily="34" charset="0"/>
                <a:cs typeface="Arial" panose="020B0604020202020204" pitchFamily="34" charset="0"/>
              </a:rPr>
              <a:t>sharing &amp; training (</a:t>
            </a:r>
            <a:r>
              <a:rPr lang="en-US" altLang="en-US" sz="2300" dirty="0">
                <a:solidFill>
                  <a:srgbClr val="0070C0"/>
                </a:solidFill>
                <a:latin typeface="Arial" panose="020B0604020202020204" pitchFamily="34" charset="0"/>
                <a:cs typeface="Arial" panose="020B0604020202020204" pitchFamily="34" charset="0"/>
              </a:rPr>
              <a:t>https://pfas-1.itrcweb.org</a:t>
            </a:r>
            <a:r>
              <a:rPr lang="en-US" altLang="en-US" sz="2300" dirty="0" smtClean="0">
                <a:solidFill>
                  <a:srgbClr val="0070C0"/>
                </a:solidFill>
                <a:latin typeface="Arial" panose="020B0604020202020204" pitchFamily="34" charset="0"/>
                <a:cs typeface="Arial" panose="020B0604020202020204" pitchFamily="34" charset="0"/>
              </a:rPr>
              <a:t>/)</a:t>
            </a:r>
            <a:endParaRPr lang="en-US" altLang="en-US" sz="2300" dirty="0">
              <a:latin typeface="Arial" panose="020B0604020202020204" pitchFamily="34" charset="0"/>
              <a:cs typeface="Arial" panose="020B0604020202020204" pitchFamily="34" charset="0"/>
            </a:endParaRPr>
          </a:p>
          <a:p>
            <a:pPr lvl="1"/>
            <a:r>
              <a:rPr lang="en-US" altLang="en-US" sz="2300" dirty="0">
                <a:latin typeface="Arial" panose="020B0604020202020204" pitchFamily="34" charset="0"/>
                <a:cs typeface="Arial" panose="020B0604020202020204" pitchFamily="34" charset="0"/>
              </a:rPr>
              <a:t>Monitoring development of new state &amp; federal values and remedial technologies</a:t>
            </a:r>
          </a:p>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726555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3.xml><?xml version="1.0" encoding="utf-8"?>
<ds:datastoreItem xmlns:ds="http://schemas.openxmlformats.org/officeDocument/2006/customXml" ds:itemID="{226A1386-9537-4EA6-B9A3-FB7D154FAC23}">
  <ds:schemaRefs>
    <ds:schemaRef ds:uri="http://schemas.microsoft.com/office/infopath/2007/PartnerControls"/>
    <ds:schemaRef ds:uri="http://schemas.microsoft.com/office/2006/metadata/properties"/>
    <ds:schemaRef ds:uri="http://purl.org/dc/elements/1.1/"/>
    <ds:schemaRef ds:uri="http://purl.org/dc/dcmitype/"/>
    <ds:schemaRef ds:uri="a340cd5a-8d85-4c94-8b3b-dcb04460a05d"/>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3697F3D0-D31E-40E5-80D0-AD0B09EC31F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2259</TotalTime>
  <Words>2113</Words>
  <Application>Microsoft Office PowerPoint</Application>
  <PresentationFormat>Widescreen</PresentationFormat>
  <Paragraphs>723</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NeueHaasGroteskText Std</vt:lpstr>
      <vt:lpstr>Tahoma</vt:lpstr>
      <vt:lpstr>Times New Roman</vt:lpstr>
      <vt:lpstr>MN.IT</vt:lpstr>
      <vt:lpstr>PFAS Regulations – MN and other states  MPCA-MDH Staff PFAS Training June 25, 2018</vt:lpstr>
      <vt:lpstr>PFAS in the United States</vt:lpstr>
      <vt:lpstr>PFAS in US drinking water – UCMR3</vt:lpstr>
      <vt:lpstr>Target analyte lists still evolving</vt:lpstr>
      <vt:lpstr>Minnesota Drinking Water Guidance</vt:lpstr>
      <vt:lpstr>PowerPoint Presentation</vt:lpstr>
      <vt:lpstr>United States – State Standards and Guidance</vt:lpstr>
      <vt:lpstr>United States – Trying to Bring Order from Chaos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Perfluorochemicals in Afton, MN</dc:title>
  <dc:subject>PowerPoint Template</dc:subject>
  <dc:creator>Kadrie, Julie (MDH)</dc:creator>
  <cp:keywords>PowerPoint, Template</cp:keywords>
  <dc:description>Version 1.1, Released 8-2016</dc:description>
  <cp:lastModifiedBy>Yingling, Virginia (MDH)</cp:lastModifiedBy>
  <cp:revision>114</cp:revision>
  <dcterms:created xsi:type="dcterms:W3CDTF">2018-03-27T18:56:00Z</dcterms:created>
  <dcterms:modified xsi:type="dcterms:W3CDTF">2018-06-18T17:01:08Z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