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70" r:id="rId6"/>
    <p:sldId id="268" r:id="rId7"/>
    <p:sldId id="259" r:id="rId8"/>
    <p:sldId id="261" r:id="rId9"/>
    <p:sldId id="262" r:id="rId10"/>
    <p:sldId id="263" r:id="rId11"/>
    <p:sldId id="264" r:id="rId12"/>
    <p:sldId id="265" r:id="rId13"/>
    <p:sldId id="26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1" autoAdjust="0"/>
    <p:restoredTop sz="86472" autoAdjust="0"/>
  </p:normalViewPr>
  <p:slideViewPr>
    <p:cSldViewPr snapToGrid="0">
      <p:cViewPr varScale="1">
        <p:scale>
          <a:sx n="103" d="100"/>
          <a:sy n="103" d="100"/>
        </p:scale>
        <p:origin x="138" y="126"/>
      </p:cViewPr>
      <p:guideLst/>
    </p:cSldViewPr>
  </p:slideViewPr>
  <p:outlineViewPr>
    <p:cViewPr>
      <p:scale>
        <a:sx n="33" d="100"/>
        <a:sy n="33" d="100"/>
      </p:scale>
      <p:origin x="0" y="-54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925F0-58BE-42BE-824A-92E203B7F1B1}" type="doc">
      <dgm:prSet loTypeId="urn:microsoft.com/office/officeart/2005/8/layout/process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701B602-FFF2-446D-8586-0216702E7035}">
      <dgm:prSet phldrT="[Text]"/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Sample Preparation</a:t>
          </a:r>
          <a:endParaRPr lang="en-US" dirty="0">
            <a:solidFill>
              <a:srgbClr val="0070C0"/>
            </a:solidFill>
          </a:endParaRPr>
        </a:p>
      </dgm:t>
    </dgm:pt>
    <dgm:pt modelId="{FA7C9E73-5112-470C-A659-DBAA17D1D724}" type="parTrans" cxnId="{089B53CA-7864-4E05-94FF-EB368F553813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9950C50C-76F6-46A2-AB4A-16669527AC58}" type="sibTrans" cxnId="{089B53CA-7864-4E05-94FF-EB368F553813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9344B553-6366-46CB-B809-44B1E6BBA80B}">
      <dgm:prSet phldrT="[Text]"/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Internal Standards</a:t>
          </a:r>
          <a:endParaRPr lang="en-US" dirty="0">
            <a:solidFill>
              <a:srgbClr val="0070C0"/>
            </a:solidFill>
          </a:endParaRPr>
        </a:p>
      </dgm:t>
    </dgm:pt>
    <dgm:pt modelId="{FD8FCE6E-C34A-45EE-A036-E1319DD64C1A}" type="parTrans" cxnId="{B4532F88-1BA1-4ABD-BDFA-F5EAB599E797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F6B4E9FF-F7B2-4BF9-8E5A-05A3CCFC6BF6}" type="sibTrans" cxnId="{B4532F88-1BA1-4ABD-BDFA-F5EAB599E797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5475E173-688C-453D-8EAC-25F20F425377}">
      <dgm:prSet phldrT="[Text]"/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Extraction</a:t>
          </a:r>
          <a:endParaRPr lang="en-US" dirty="0">
            <a:solidFill>
              <a:srgbClr val="0070C0"/>
            </a:solidFill>
          </a:endParaRPr>
        </a:p>
      </dgm:t>
    </dgm:pt>
    <dgm:pt modelId="{D6C46573-C748-4244-B538-CE382CC0F5D4}" type="parTrans" cxnId="{E8C64842-2B73-439F-BD31-19BDA0573C5A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2E3F4C75-6AEF-43AC-BBF1-3A5627766362}" type="sibTrans" cxnId="{E8C64842-2B73-439F-BD31-19BDA0573C5A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A91CDE60-6AAB-4EDF-9F01-9C772F78C787}">
      <dgm:prSet phldrT="[Text]"/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Chromatographic Separation</a:t>
          </a:r>
          <a:endParaRPr lang="en-US" dirty="0">
            <a:solidFill>
              <a:srgbClr val="0070C0"/>
            </a:solidFill>
          </a:endParaRPr>
        </a:p>
      </dgm:t>
    </dgm:pt>
    <dgm:pt modelId="{B14638FC-6B2F-424E-9316-8C7E90D6E539}" type="parTrans" cxnId="{50BE0DE8-CFF9-43C3-B6EF-31DA99FDD4D7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DD8CFD90-79A3-49F6-8CED-1E4D503C6437}" type="sibTrans" cxnId="{50BE0DE8-CFF9-43C3-B6EF-31DA99FDD4D7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18DA1F83-370C-4DF1-AD3B-F218B26EE264}">
      <dgm:prSet phldrT="[Text]"/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Quality Control</a:t>
          </a:r>
          <a:endParaRPr lang="en-US" dirty="0">
            <a:solidFill>
              <a:srgbClr val="0070C0"/>
            </a:solidFill>
          </a:endParaRPr>
        </a:p>
      </dgm:t>
    </dgm:pt>
    <dgm:pt modelId="{378ADCDF-E34A-41D8-B9EE-AA9AED2FD9D2}" type="parTrans" cxnId="{070256B6-96F6-443B-998F-AF8F8D42D00B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C9A7E27F-7E12-4676-ADCA-361C4F6E42C5}" type="sibTrans" cxnId="{070256B6-96F6-443B-998F-AF8F8D42D00B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50C787CF-9908-4793-AD66-FB721F9388F4}">
      <dgm:prSet phldrT="[Text]"/>
      <dgm:spPr/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Results</a:t>
          </a:r>
          <a:endParaRPr lang="en-US" dirty="0">
            <a:solidFill>
              <a:srgbClr val="0070C0"/>
            </a:solidFill>
          </a:endParaRPr>
        </a:p>
      </dgm:t>
    </dgm:pt>
    <dgm:pt modelId="{C88E17B3-BBF4-430D-9A58-473123CB592A}" type="parTrans" cxnId="{5A5AE2A8-07F0-479B-B1E7-1C45F8D25C7D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E1912CED-FD21-40D1-8373-5B4F7017BC02}" type="sibTrans" cxnId="{5A5AE2A8-07F0-479B-B1E7-1C45F8D25C7D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206D270C-79DC-4A33-91CA-DC245AB6A023}" type="pres">
      <dgm:prSet presAssocID="{1C0925F0-58BE-42BE-824A-92E203B7F1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C480E1-1EF9-4423-B4D8-E99CDFFEFBD2}" type="pres">
      <dgm:prSet presAssocID="{B701B602-FFF2-446D-8586-0216702E703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3FE65-AD1F-4EAC-A7D5-6F462A5AEBD7}" type="pres">
      <dgm:prSet presAssocID="{9950C50C-76F6-46A2-AB4A-16669527AC5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FB55FA6-0A97-4B1A-9207-BCD7B2D6BE4A}" type="pres">
      <dgm:prSet presAssocID="{9950C50C-76F6-46A2-AB4A-16669527AC5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9E122D8-C92B-443D-A9B2-CC300F8A0E8B}" type="pres">
      <dgm:prSet presAssocID="{9344B553-6366-46CB-B809-44B1E6BBA80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A1CB3-3569-4D3E-AC99-5F2F0F5AE62F}" type="pres">
      <dgm:prSet presAssocID="{F6B4E9FF-F7B2-4BF9-8E5A-05A3CCFC6BF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3EF0148-FDE4-4269-9D54-90E9BA80FC81}" type="pres">
      <dgm:prSet presAssocID="{F6B4E9FF-F7B2-4BF9-8E5A-05A3CCFC6BF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80CFC8B-29C9-4C1A-905D-56D371420EBF}" type="pres">
      <dgm:prSet presAssocID="{5475E173-688C-453D-8EAC-25F20F42537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95C7A-E6AD-443C-9A23-3ED7A1FB91D0}" type="pres">
      <dgm:prSet presAssocID="{2E3F4C75-6AEF-43AC-BBF1-3A562776636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D227D85-CCDD-4668-A088-AFFF186433D4}" type="pres">
      <dgm:prSet presAssocID="{2E3F4C75-6AEF-43AC-BBF1-3A562776636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283B43E-70E0-4DB3-B432-3DFC08EB3841}" type="pres">
      <dgm:prSet presAssocID="{A91CDE60-6AAB-4EDF-9F01-9C772F78C78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1196E-4270-467F-B625-7C61D8ADFA96}" type="pres">
      <dgm:prSet presAssocID="{DD8CFD90-79A3-49F6-8CED-1E4D503C643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79B5F80-B7A4-4F12-93F9-99C6194F047F}" type="pres">
      <dgm:prSet presAssocID="{DD8CFD90-79A3-49F6-8CED-1E4D503C643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0F91E32-0CD0-4429-8947-020FB68C62AA}" type="pres">
      <dgm:prSet presAssocID="{18DA1F83-370C-4DF1-AD3B-F218B26EE26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53AB9-AC70-494A-BC98-403D3D7A43DD}" type="pres">
      <dgm:prSet presAssocID="{C9A7E27F-7E12-4676-ADCA-361C4F6E42C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36C0565-27F9-47CE-8923-046021DFC03A}" type="pres">
      <dgm:prSet presAssocID="{C9A7E27F-7E12-4676-ADCA-361C4F6E42C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FDF1486C-F262-4AE7-9571-A392A3BA7ACF}" type="pres">
      <dgm:prSet presAssocID="{50C787CF-9908-4793-AD66-FB721F9388F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0EBDCB-6513-4554-9A77-137F4A689DFF}" type="presOf" srcId="{A91CDE60-6AAB-4EDF-9F01-9C772F78C787}" destId="{0283B43E-70E0-4DB3-B432-3DFC08EB3841}" srcOrd="0" destOrd="0" presId="urn:microsoft.com/office/officeart/2005/8/layout/process5"/>
    <dgm:cxn modelId="{5E64CFB1-18D4-447B-B233-164DAB7F2382}" type="presOf" srcId="{DD8CFD90-79A3-49F6-8CED-1E4D503C6437}" destId="{CE01196E-4270-467F-B625-7C61D8ADFA96}" srcOrd="0" destOrd="0" presId="urn:microsoft.com/office/officeart/2005/8/layout/process5"/>
    <dgm:cxn modelId="{D34C90C0-8B20-4997-A053-DD7E7F1A7D9E}" type="presOf" srcId="{B701B602-FFF2-446D-8586-0216702E7035}" destId="{CEC480E1-1EF9-4423-B4D8-E99CDFFEFBD2}" srcOrd="0" destOrd="0" presId="urn:microsoft.com/office/officeart/2005/8/layout/process5"/>
    <dgm:cxn modelId="{8F40544E-9815-4D71-BC11-0FC3B5527F34}" type="presOf" srcId="{C9A7E27F-7E12-4676-ADCA-361C4F6E42C5}" destId="{636C0565-27F9-47CE-8923-046021DFC03A}" srcOrd="1" destOrd="0" presId="urn:microsoft.com/office/officeart/2005/8/layout/process5"/>
    <dgm:cxn modelId="{50BE0DE8-CFF9-43C3-B6EF-31DA99FDD4D7}" srcId="{1C0925F0-58BE-42BE-824A-92E203B7F1B1}" destId="{A91CDE60-6AAB-4EDF-9F01-9C772F78C787}" srcOrd="3" destOrd="0" parTransId="{B14638FC-6B2F-424E-9316-8C7E90D6E539}" sibTransId="{DD8CFD90-79A3-49F6-8CED-1E4D503C6437}"/>
    <dgm:cxn modelId="{58FA8B73-879B-43C9-B6C4-59BB55534A98}" type="presOf" srcId="{9950C50C-76F6-46A2-AB4A-16669527AC58}" destId="{C143FE65-AD1F-4EAC-A7D5-6F462A5AEBD7}" srcOrd="0" destOrd="0" presId="urn:microsoft.com/office/officeart/2005/8/layout/process5"/>
    <dgm:cxn modelId="{0D649A7D-B709-4EE4-A3A7-84C64C4FF9EC}" type="presOf" srcId="{18DA1F83-370C-4DF1-AD3B-F218B26EE264}" destId="{D0F91E32-0CD0-4429-8947-020FB68C62AA}" srcOrd="0" destOrd="0" presId="urn:microsoft.com/office/officeart/2005/8/layout/process5"/>
    <dgm:cxn modelId="{949BF558-6AD4-4D73-A591-13DBF64852BD}" type="presOf" srcId="{F6B4E9FF-F7B2-4BF9-8E5A-05A3CCFC6BF6}" destId="{23EF0148-FDE4-4269-9D54-90E9BA80FC81}" srcOrd="1" destOrd="0" presId="urn:microsoft.com/office/officeart/2005/8/layout/process5"/>
    <dgm:cxn modelId="{39BDF35A-25FF-4318-B750-5B8BCDC7CA7E}" type="presOf" srcId="{1C0925F0-58BE-42BE-824A-92E203B7F1B1}" destId="{206D270C-79DC-4A33-91CA-DC245AB6A023}" srcOrd="0" destOrd="0" presId="urn:microsoft.com/office/officeart/2005/8/layout/process5"/>
    <dgm:cxn modelId="{EECE1E08-0642-4941-A945-13B6F2E376FC}" type="presOf" srcId="{9950C50C-76F6-46A2-AB4A-16669527AC58}" destId="{6FB55FA6-0A97-4B1A-9207-BCD7B2D6BE4A}" srcOrd="1" destOrd="0" presId="urn:microsoft.com/office/officeart/2005/8/layout/process5"/>
    <dgm:cxn modelId="{FDAD97EE-DB9F-4364-8F6D-2DF773E31AC1}" type="presOf" srcId="{C9A7E27F-7E12-4676-ADCA-361C4F6E42C5}" destId="{44853AB9-AC70-494A-BC98-403D3D7A43DD}" srcOrd="0" destOrd="0" presId="urn:microsoft.com/office/officeart/2005/8/layout/process5"/>
    <dgm:cxn modelId="{64B2E093-FEA5-4050-A605-2AD606DDA7C1}" type="presOf" srcId="{2E3F4C75-6AEF-43AC-BBF1-3A5627766362}" destId="{5D227D85-CCDD-4668-A088-AFFF186433D4}" srcOrd="1" destOrd="0" presId="urn:microsoft.com/office/officeart/2005/8/layout/process5"/>
    <dgm:cxn modelId="{B6081113-3195-4DD8-9DF7-6DBAEA2EE8A9}" type="presOf" srcId="{9344B553-6366-46CB-B809-44B1E6BBA80B}" destId="{49E122D8-C92B-443D-A9B2-CC300F8A0E8B}" srcOrd="0" destOrd="0" presId="urn:microsoft.com/office/officeart/2005/8/layout/process5"/>
    <dgm:cxn modelId="{5A5AE2A8-07F0-479B-B1E7-1C45F8D25C7D}" srcId="{1C0925F0-58BE-42BE-824A-92E203B7F1B1}" destId="{50C787CF-9908-4793-AD66-FB721F9388F4}" srcOrd="5" destOrd="0" parTransId="{C88E17B3-BBF4-430D-9A58-473123CB592A}" sibTransId="{E1912CED-FD21-40D1-8373-5B4F7017BC02}"/>
    <dgm:cxn modelId="{648F5032-9C18-44A9-BEBE-D4C4E6349108}" type="presOf" srcId="{F6B4E9FF-F7B2-4BF9-8E5A-05A3CCFC6BF6}" destId="{E08A1CB3-3569-4D3E-AC99-5F2F0F5AE62F}" srcOrd="0" destOrd="0" presId="urn:microsoft.com/office/officeart/2005/8/layout/process5"/>
    <dgm:cxn modelId="{D13C679D-65FE-487D-9964-19B62656878C}" type="presOf" srcId="{50C787CF-9908-4793-AD66-FB721F9388F4}" destId="{FDF1486C-F262-4AE7-9571-A392A3BA7ACF}" srcOrd="0" destOrd="0" presId="urn:microsoft.com/office/officeart/2005/8/layout/process5"/>
    <dgm:cxn modelId="{E8C64842-2B73-439F-BD31-19BDA0573C5A}" srcId="{1C0925F0-58BE-42BE-824A-92E203B7F1B1}" destId="{5475E173-688C-453D-8EAC-25F20F425377}" srcOrd="2" destOrd="0" parTransId="{D6C46573-C748-4244-B538-CE382CC0F5D4}" sibTransId="{2E3F4C75-6AEF-43AC-BBF1-3A5627766362}"/>
    <dgm:cxn modelId="{31C80BC6-FA29-471D-BD57-462E9DE2A84C}" type="presOf" srcId="{DD8CFD90-79A3-49F6-8CED-1E4D503C6437}" destId="{279B5F80-B7A4-4F12-93F9-99C6194F047F}" srcOrd="1" destOrd="0" presId="urn:microsoft.com/office/officeart/2005/8/layout/process5"/>
    <dgm:cxn modelId="{089B53CA-7864-4E05-94FF-EB368F553813}" srcId="{1C0925F0-58BE-42BE-824A-92E203B7F1B1}" destId="{B701B602-FFF2-446D-8586-0216702E7035}" srcOrd="0" destOrd="0" parTransId="{FA7C9E73-5112-470C-A659-DBAA17D1D724}" sibTransId="{9950C50C-76F6-46A2-AB4A-16669527AC58}"/>
    <dgm:cxn modelId="{B4532F88-1BA1-4ABD-BDFA-F5EAB599E797}" srcId="{1C0925F0-58BE-42BE-824A-92E203B7F1B1}" destId="{9344B553-6366-46CB-B809-44B1E6BBA80B}" srcOrd="1" destOrd="0" parTransId="{FD8FCE6E-C34A-45EE-A036-E1319DD64C1A}" sibTransId="{F6B4E9FF-F7B2-4BF9-8E5A-05A3CCFC6BF6}"/>
    <dgm:cxn modelId="{070256B6-96F6-443B-998F-AF8F8D42D00B}" srcId="{1C0925F0-58BE-42BE-824A-92E203B7F1B1}" destId="{18DA1F83-370C-4DF1-AD3B-F218B26EE264}" srcOrd="4" destOrd="0" parTransId="{378ADCDF-E34A-41D8-B9EE-AA9AED2FD9D2}" sibTransId="{C9A7E27F-7E12-4676-ADCA-361C4F6E42C5}"/>
    <dgm:cxn modelId="{6E6B1A8B-E9EB-4B5B-8F2B-E786530CF2C1}" type="presOf" srcId="{2E3F4C75-6AEF-43AC-BBF1-3A5627766362}" destId="{2F295C7A-E6AD-443C-9A23-3ED7A1FB91D0}" srcOrd="0" destOrd="0" presId="urn:microsoft.com/office/officeart/2005/8/layout/process5"/>
    <dgm:cxn modelId="{475D2BF0-09FD-4BCB-B67B-A96C8B537F8F}" type="presOf" srcId="{5475E173-688C-453D-8EAC-25F20F425377}" destId="{980CFC8B-29C9-4C1A-905D-56D371420EBF}" srcOrd="0" destOrd="0" presId="urn:microsoft.com/office/officeart/2005/8/layout/process5"/>
    <dgm:cxn modelId="{A4FAC703-6A04-4455-B767-01D4FF503536}" type="presParOf" srcId="{206D270C-79DC-4A33-91CA-DC245AB6A023}" destId="{CEC480E1-1EF9-4423-B4D8-E99CDFFEFBD2}" srcOrd="0" destOrd="0" presId="urn:microsoft.com/office/officeart/2005/8/layout/process5"/>
    <dgm:cxn modelId="{871EB5C5-9C2D-4CCF-B25F-FA4FFBB27CDF}" type="presParOf" srcId="{206D270C-79DC-4A33-91CA-DC245AB6A023}" destId="{C143FE65-AD1F-4EAC-A7D5-6F462A5AEBD7}" srcOrd="1" destOrd="0" presId="urn:microsoft.com/office/officeart/2005/8/layout/process5"/>
    <dgm:cxn modelId="{247900C6-143B-4EF6-BE18-528D3B13B6D5}" type="presParOf" srcId="{C143FE65-AD1F-4EAC-A7D5-6F462A5AEBD7}" destId="{6FB55FA6-0A97-4B1A-9207-BCD7B2D6BE4A}" srcOrd="0" destOrd="0" presId="urn:microsoft.com/office/officeart/2005/8/layout/process5"/>
    <dgm:cxn modelId="{065593C9-3991-4A07-8A7D-12214D974E42}" type="presParOf" srcId="{206D270C-79DC-4A33-91CA-DC245AB6A023}" destId="{49E122D8-C92B-443D-A9B2-CC300F8A0E8B}" srcOrd="2" destOrd="0" presId="urn:microsoft.com/office/officeart/2005/8/layout/process5"/>
    <dgm:cxn modelId="{7E246007-CB8A-45B9-8B28-0EE06E28A0CE}" type="presParOf" srcId="{206D270C-79DC-4A33-91CA-DC245AB6A023}" destId="{E08A1CB3-3569-4D3E-AC99-5F2F0F5AE62F}" srcOrd="3" destOrd="0" presId="urn:microsoft.com/office/officeart/2005/8/layout/process5"/>
    <dgm:cxn modelId="{2F4F61C4-E4D6-427D-A0E8-AF3E4339736A}" type="presParOf" srcId="{E08A1CB3-3569-4D3E-AC99-5F2F0F5AE62F}" destId="{23EF0148-FDE4-4269-9D54-90E9BA80FC81}" srcOrd="0" destOrd="0" presId="urn:microsoft.com/office/officeart/2005/8/layout/process5"/>
    <dgm:cxn modelId="{276E3D4E-099B-4B3D-A113-BBA6F924C449}" type="presParOf" srcId="{206D270C-79DC-4A33-91CA-DC245AB6A023}" destId="{980CFC8B-29C9-4C1A-905D-56D371420EBF}" srcOrd="4" destOrd="0" presId="urn:microsoft.com/office/officeart/2005/8/layout/process5"/>
    <dgm:cxn modelId="{DDA83E28-FCC1-4020-888D-74969114584C}" type="presParOf" srcId="{206D270C-79DC-4A33-91CA-DC245AB6A023}" destId="{2F295C7A-E6AD-443C-9A23-3ED7A1FB91D0}" srcOrd="5" destOrd="0" presId="urn:microsoft.com/office/officeart/2005/8/layout/process5"/>
    <dgm:cxn modelId="{71EC1EE2-8296-4049-80D4-63F6DE46BBFF}" type="presParOf" srcId="{2F295C7A-E6AD-443C-9A23-3ED7A1FB91D0}" destId="{5D227D85-CCDD-4668-A088-AFFF186433D4}" srcOrd="0" destOrd="0" presId="urn:microsoft.com/office/officeart/2005/8/layout/process5"/>
    <dgm:cxn modelId="{B4DE2EC3-AA7E-498F-AF73-EB6C037D57A4}" type="presParOf" srcId="{206D270C-79DC-4A33-91CA-DC245AB6A023}" destId="{0283B43E-70E0-4DB3-B432-3DFC08EB3841}" srcOrd="6" destOrd="0" presId="urn:microsoft.com/office/officeart/2005/8/layout/process5"/>
    <dgm:cxn modelId="{1C4E634A-ED7E-4ECA-BA91-D537E96302B1}" type="presParOf" srcId="{206D270C-79DC-4A33-91CA-DC245AB6A023}" destId="{CE01196E-4270-467F-B625-7C61D8ADFA96}" srcOrd="7" destOrd="0" presId="urn:microsoft.com/office/officeart/2005/8/layout/process5"/>
    <dgm:cxn modelId="{3607C5CC-9515-4253-97C7-FEBB5963FAE9}" type="presParOf" srcId="{CE01196E-4270-467F-B625-7C61D8ADFA96}" destId="{279B5F80-B7A4-4F12-93F9-99C6194F047F}" srcOrd="0" destOrd="0" presId="urn:microsoft.com/office/officeart/2005/8/layout/process5"/>
    <dgm:cxn modelId="{1903D834-1255-4D8A-B240-B917CC539599}" type="presParOf" srcId="{206D270C-79DC-4A33-91CA-DC245AB6A023}" destId="{D0F91E32-0CD0-4429-8947-020FB68C62AA}" srcOrd="8" destOrd="0" presId="urn:microsoft.com/office/officeart/2005/8/layout/process5"/>
    <dgm:cxn modelId="{208DF1B6-F9BA-4DE7-9FD1-778A72042E43}" type="presParOf" srcId="{206D270C-79DC-4A33-91CA-DC245AB6A023}" destId="{44853AB9-AC70-494A-BC98-403D3D7A43DD}" srcOrd="9" destOrd="0" presId="urn:microsoft.com/office/officeart/2005/8/layout/process5"/>
    <dgm:cxn modelId="{8972FA6C-E274-4492-B122-C4DA4782F0A2}" type="presParOf" srcId="{44853AB9-AC70-494A-BC98-403D3D7A43DD}" destId="{636C0565-27F9-47CE-8923-046021DFC03A}" srcOrd="0" destOrd="0" presId="urn:microsoft.com/office/officeart/2005/8/layout/process5"/>
    <dgm:cxn modelId="{28C3F0E3-E3BE-4DB3-A97D-305FDA2953F7}" type="presParOf" srcId="{206D270C-79DC-4A33-91CA-DC245AB6A023}" destId="{FDF1486C-F262-4AE7-9571-A392A3BA7AC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480E1-1EF9-4423-B4D8-E99CDFFEFBD2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70C0"/>
              </a:solidFill>
            </a:rPr>
            <a:t>Sample Preparation</a:t>
          </a:r>
          <a:endParaRPr lang="en-US" sz="2700" kern="1200" dirty="0">
            <a:solidFill>
              <a:srgbClr val="0070C0"/>
            </a:solidFill>
          </a:endParaRPr>
        </a:p>
      </dsp:txBody>
      <dsp:txXfrm>
        <a:off x="144776" y="50451"/>
        <a:ext cx="2620721" cy="1534246"/>
      </dsp:txXfrm>
    </dsp:sp>
    <dsp:sp modelId="{C143FE65-AD1F-4EAC-A7D5-6F462A5AEBD7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rgbClr val="0070C0"/>
            </a:solidFill>
          </a:endParaRPr>
        </a:p>
      </dsp:txBody>
      <dsp:txXfrm>
        <a:off x="3052255" y="615490"/>
        <a:ext cx="403082" cy="404168"/>
      </dsp:txXfrm>
    </dsp:sp>
    <dsp:sp modelId="{49E122D8-C92B-443D-A9B2-CC300F8A0E8B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70C0"/>
              </a:solidFill>
            </a:rPr>
            <a:t>Internal Standards</a:t>
          </a:r>
          <a:endParaRPr lang="en-US" sz="2700" kern="1200" dirty="0">
            <a:solidFill>
              <a:srgbClr val="0070C0"/>
            </a:solidFill>
          </a:endParaRPr>
        </a:p>
      </dsp:txBody>
      <dsp:txXfrm>
        <a:off x="3947439" y="50451"/>
        <a:ext cx="2620721" cy="1534246"/>
      </dsp:txXfrm>
    </dsp:sp>
    <dsp:sp modelId="{E08A1CB3-3569-4D3E-AC99-5F2F0F5AE62F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rgbClr val="0070C0"/>
            </a:solidFill>
          </a:endParaRPr>
        </a:p>
      </dsp:txBody>
      <dsp:txXfrm>
        <a:off x="6854918" y="615490"/>
        <a:ext cx="403082" cy="404168"/>
      </dsp:txXfrm>
    </dsp:sp>
    <dsp:sp modelId="{980CFC8B-29C9-4C1A-905D-56D371420EBF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70C0"/>
              </a:solidFill>
            </a:rPr>
            <a:t>Extraction</a:t>
          </a:r>
          <a:endParaRPr lang="en-US" sz="2700" kern="1200" dirty="0">
            <a:solidFill>
              <a:srgbClr val="0070C0"/>
            </a:solidFill>
          </a:endParaRPr>
        </a:p>
      </dsp:txBody>
      <dsp:txXfrm>
        <a:off x="7750101" y="50451"/>
        <a:ext cx="2620721" cy="1534246"/>
      </dsp:txXfrm>
    </dsp:sp>
    <dsp:sp modelId="{2F295C7A-E6AD-443C-9A23-3ED7A1FB91D0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rgbClr val="0070C0"/>
            </a:solidFill>
          </a:endParaRPr>
        </a:p>
      </dsp:txBody>
      <dsp:txXfrm rot="-5400000">
        <a:off x="8858378" y="1871456"/>
        <a:ext cx="404168" cy="403082"/>
      </dsp:txXfrm>
    </dsp:sp>
    <dsp:sp modelId="{0283B43E-70E0-4DB3-B432-3DFC08EB3841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70C0"/>
              </a:solidFill>
            </a:rPr>
            <a:t>Chromatographic Separation</a:t>
          </a:r>
          <a:endParaRPr lang="en-US" sz="2700" kern="1200" dirty="0">
            <a:solidFill>
              <a:srgbClr val="0070C0"/>
            </a:solidFill>
          </a:endParaRPr>
        </a:p>
      </dsp:txBody>
      <dsp:txXfrm>
        <a:off x="7750101" y="2766639"/>
        <a:ext cx="2620721" cy="1534246"/>
      </dsp:txXfrm>
    </dsp:sp>
    <dsp:sp modelId="{CE01196E-4270-467F-B625-7C61D8ADFA96}">
      <dsp:nvSpPr>
        <dsp:cNvPr id="0" name=""/>
        <dsp:cNvSpPr/>
      </dsp:nvSpPr>
      <dsp:spPr>
        <a:xfrm rot="10800000">
          <a:off x="6887512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rgbClr val="0070C0"/>
            </a:solidFill>
          </a:endParaRPr>
        </a:p>
      </dsp:txBody>
      <dsp:txXfrm rot="10800000">
        <a:off x="7060261" y="3331678"/>
        <a:ext cx="403082" cy="404168"/>
      </dsp:txXfrm>
    </dsp:sp>
    <dsp:sp modelId="{D0F91E32-0CD0-4429-8947-020FB68C62AA}">
      <dsp:nvSpPr>
        <dsp:cNvPr id="0" name=""/>
        <dsp:cNvSpPr/>
      </dsp:nvSpPr>
      <dsp:spPr>
        <a:xfrm>
          <a:off x="3899706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70C0"/>
              </a:solidFill>
            </a:rPr>
            <a:t>Quality Control</a:t>
          </a:r>
          <a:endParaRPr lang="en-US" sz="2700" kern="1200" dirty="0">
            <a:solidFill>
              <a:srgbClr val="0070C0"/>
            </a:solidFill>
          </a:endParaRPr>
        </a:p>
      </dsp:txBody>
      <dsp:txXfrm>
        <a:off x="3947439" y="2766639"/>
        <a:ext cx="2620721" cy="1534246"/>
      </dsp:txXfrm>
    </dsp:sp>
    <dsp:sp modelId="{44853AB9-AC70-494A-BC98-403D3D7A43DD}">
      <dsp:nvSpPr>
        <dsp:cNvPr id="0" name=""/>
        <dsp:cNvSpPr/>
      </dsp:nvSpPr>
      <dsp:spPr>
        <a:xfrm rot="10800000">
          <a:off x="3084849" y="3196955"/>
          <a:ext cx="575831" cy="673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rgbClr val="0070C0"/>
            </a:solidFill>
          </a:endParaRPr>
        </a:p>
      </dsp:txBody>
      <dsp:txXfrm rot="10800000">
        <a:off x="3257598" y="3331678"/>
        <a:ext cx="403082" cy="404168"/>
      </dsp:txXfrm>
    </dsp:sp>
    <dsp:sp modelId="{FDF1486C-F262-4AE7-9571-A392A3BA7ACF}">
      <dsp:nvSpPr>
        <dsp:cNvPr id="0" name=""/>
        <dsp:cNvSpPr/>
      </dsp:nvSpPr>
      <dsp:spPr>
        <a:xfrm>
          <a:off x="97043" y="2718906"/>
          <a:ext cx="2716187" cy="16297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70C0"/>
              </a:solidFill>
            </a:rPr>
            <a:t>Results</a:t>
          </a:r>
          <a:endParaRPr lang="en-US" sz="2700" kern="1200" dirty="0">
            <a:solidFill>
              <a:srgbClr val="0070C0"/>
            </a:solidFill>
          </a:endParaRPr>
        </a:p>
      </dsp:txBody>
      <dsp:txXfrm>
        <a:off x="144776" y="2766639"/>
        <a:ext cx="2620721" cy="1534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77B03E-026C-479A-AD78-B59F4FFE8565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F57490-99EE-4210-AF21-56B728029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7490-99EE-4210-AF21-56B728029C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9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7490-99EE-4210-AF21-56B728029C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8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7490-99EE-4210-AF21-56B728029C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38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7490-99EE-4210-AF21-56B728029C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71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7490-99EE-4210-AF21-56B728029C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4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7490-99EE-4210-AF21-56B728029C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7490-99EE-4210-AF21-56B728029C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3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7490-99EE-4210-AF21-56B728029C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8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7490-99EE-4210-AF21-56B728029C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27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7490-99EE-4210-AF21-56B728029C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4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7490-99EE-4210-AF21-56B728029C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16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7490-99EE-4210-AF21-56B728029C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22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7490-99EE-4210-AF21-56B728029C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9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9F9-6F48-4F95-9047-11FF05E84E5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DABD-ED61-4706-9527-908521D5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9F9-6F48-4F95-9047-11FF05E84E5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DABD-ED61-4706-9527-908521D5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9F9-6F48-4F95-9047-11FF05E84E5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DABD-ED61-4706-9527-908521D5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0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9F9-6F48-4F95-9047-11FF05E84E5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DABD-ED61-4706-9527-908521D5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5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9F9-6F48-4F95-9047-11FF05E84E5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DABD-ED61-4706-9527-908521D5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9F9-6F48-4F95-9047-11FF05E84E5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DABD-ED61-4706-9527-908521D5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0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9F9-6F48-4F95-9047-11FF05E84E5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DABD-ED61-4706-9527-908521D5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9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9F9-6F48-4F95-9047-11FF05E84E5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DABD-ED61-4706-9527-908521D5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3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9F9-6F48-4F95-9047-11FF05E84E5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DABD-ED61-4706-9527-908521D5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0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9F9-6F48-4F95-9047-11FF05E84E5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DABD-ED61-4706-9527-908521D5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8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49F9-6F48-4F95-9047-11FF05E84E5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DABD-ED61-4706-9527-908521D5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A49F9-6F48-4F95-9047-11FF05E84E5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DABD-ED61-4706-9527-908521D56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2727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+mn-lt"/>
              </a:rPr>
              <a:t>PFAS Analysis at MDH PHL</a:t>
            </a:r>
            <a:endParaRPr lang="en-US" sz="8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055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MDH/MPCA Interagency PFAS Meeting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Carin Huset, PhD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June 25, 2018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MN.IT Services Logo" descr="Minnesota Department of Heal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56" y="5305806"/>
            <a:ext cx="5404076" cy="7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Analytical Challenges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Contamination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Interferences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Isomers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499&gt;80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499&gt;99</a:t>
            </a:r>
          </a:p>
          <a:p>
            <a:pPr marL="457200" lvl="1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6" t="13279" r="9058" b="7883"/>
          <a:stretch/>
        </p:blipFill>
        <p:spPr bwMode="auto">
          <a:xfrm>
            <a:off x="7082973" y="1947862"/>
            <a:ext cx="4265374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365125"/>
            <a:ext cx="4533900" cy="22447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+mn-lt"/>
              </a:rPr>
              <a:t>Fluorinated Alternatives</a:t>
            </a:r>
            <a:endParaRPr lang="en-US" sz="6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65125"/>
            <a:ext cx="6681858" cy="61967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975" y="5730885"/>
            <a:ext cx="50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Wang, et al. Fluorinated alternatives to long-chained PFCAs, PFSAs and their potential precursors, Environment International, 2013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+mn-lt"/>
              </a:rPr>
              <a:t>High Resolution Analysis</a:t>
            </a:r>
            <a:endParaRPr lang="en-US" sz="6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Recently acquired QTOF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High resolution mass spectrometry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Unknown identification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Suspect screening through library use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Similar to instrumentation used in other PFAS labs; collaborations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" t="11278" r="9033" b="12158"/>
          <a:stretch/>
        </p:blipFill>
        <p:spPr>
          <a:xfrm>
            <a:off x="6154056" y="2394856"/>
            <a:ext cx="5816995" cy="3680507"/>
          </a:xfrm>
        </p:spPr>
      </p:pic>
    </p:spTree>
    <p:extLst>
      <p:ext uri="{BB962C8B-B14F-4D97-AF65-F5344CB8AC3E}">
        <p14:creationId xmlns:p14="http://schemas.microsoft.com/office/powerpoint/2010/main" val="18421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60" y="17725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Acknowledgements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72" y="4401799"/>
            <a:ext cx="1719595" cy="2234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12502" r="25164" b="14432"/>
          <a:stretch/>
        </p:blipFill>
        <p:spPr>
          <a:xfrm>
            <a:off x="10288370" y="639207"/>
            <a:ext cx="1556936" cy="2816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6" t="4233" r="37325" b="44127"/>
          <a:stretch/>
        </p:blipFill>
        <p:spPr>
          <a:xfrm>
            <a:off x="242191" y="4165649"/>
            <a:ext cx="3458952" cy="2519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12750" r="33098" b="21721"/>
          <a:stretch/>
        </p:blipFill>
        <p:spPr>
          <a:xfrm>
            <a:off x="290686" y="1423585"/>
            <a:ext cx="2142297" cy="25109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30870" y="3396468"/>
            <a:ext cx="220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Betsy Edhlund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6346" y="1509535"/>
            <a:ext cx="220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Will Backe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26025" y="3370663"/>
            <a:ext cx="2207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Andrew </a:t>
            </a:r>
            <a:r>
              <a:rPr lang="en-US" sz="2400" dirty="0" err="1" smtClean="0">
                <a:solidFill>
                  <a:schemeClr val="bg1"/>
                </a:solidFill>
              </a:rPr>
              <a:t>Mittendorf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3967" y="5503921"/>
            <a:ext cx="30909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Carin Huset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Carin.Huset@state.mn.us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651-201-5329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9279" y="3165636"/>
            <a:ext cx="220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Stefan Saravia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5270" y="3780668"/>
            <a:ext cx="220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Kitrina Barry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13725" y="6371658"/>
            <a:ext cx="220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Hien Vo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39" y="639207"/>
            <a:ext cx="1772126" cy="25351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70" y="1610670"/>
            <a:ext cx="1922980" cy="224720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687370" y="4393680"/>
            <a:ext cx="1580774" cy="2012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Photo not available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05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+mn-lt"/>
              </a:rPr>
              <a:t>Outline</a:t>
            </a:r>
            <a:endParaRPr lang="en-US" sz="6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Sample analysis workflow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Specifics on: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Water</a:t>
            </a:r>
            <a:r>
              <a:rPr lang="en-US" sz="2800" baseline="0" dirty="0" smtClean="0">
                <a:solidFill>
                  <a:schemeClr val="bg1"/>
                </a:solidFill>
              </a:rPr>
              <a:t> analysis</a:t>
            </a:r>
          </a:p>
          <a:p>
            <a:pPr lvl="1"/>
            <a:r>
              <a:rPr lang="en-US" sz="2800" baseline="0" dirty="0" smtClean="0">
                <a:solidFill>
                  <a:schemeClr val="bg1"/>
                </a:solidFill>
              </a:rPr>
              <a:t>Serum analysis</a:t>
            </a:r>
          </a:p>
          <a:p>
            <a:pPr lvl="1"/>
            <a:r>
              <a:rPr lang="en-US" sz="2800" baseline="0" dirty="0" smtClean="0">
                <a:solidFill>
                  <a:schemeClr val="bg1"/>
                </a:solidFill>
              </a:rPr>
              <a:t>Other matrices</a:t>
            </a:r>
          </a:p>
          <a:p>
            <a:r>
              <a:rPr lang="en-US" sz="3200" baseline="0" dirty="0" smtClean="0">
                <a:solidFill>
                  <a:schemeClr val="bg1"/>
                </a:solidFill>
              </a:rPr>
              <a:t>Challenges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New directions</a:t>
            </a:r>
          </a:p>
        </p:txBody>
      </p:sp>
    </p:spTree>
    <p:extLst>
      <p:ext uri="{BB962C8B-B14F-4D97-AF65-F5344CB8AC3E}">
        <p14:creationId xmlns:p14="http://schemas.microsoft.com/office/powerpoint/2010/main" val="21140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+mn-lt"/>
              </a:rPr>
              <a:t>Quantitative Sample Analysis at MDH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2513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89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Water Analysis 2004-2017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Dilute water with Acetonitrile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Inject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PFBA, </a:t>
            </a:r>
            <a:r>
              <a:rPr lang="en-US" sz="3200" dirty="0" err="1" smtClean="0">
                <a:solidFill>
                  <a:schemeClr val="bg1"/>
                </a:solidFill>
              </a:rPr>
              <a:t>PFPeA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PFHxA</a:t>
            </a:r>
            <a:r>
              <a:rPr lang="en-US" sz="3200" dirty="0" smtClean="0">
                <a:solidFill>
                  <a:schemeClr val="bg1"/>
                </a:solidFill>
              </a:rPr>
              <a:t>, PFOA, PFBS, </a:t>
            </a:r>
            <a:r>
              <a:rPr lang="en-US" sz="3200" dirty="0" err="1" smtClean="0">
                <a:solidFill>
                  <a:schemeClr val="bg1"/>
                </a:solidFill>
              </a:rPr>
              <a:t>PFHxS</a:t>
            </a:r>
            <a:r>
              <a:rPr lang="en-US" sz="3200" dirty="0" smtClean="0">
                <a:solidFill>
                  <a:schemeClr val="bg1"/>
                </a:solidFill>
              </a:rPr>
              <a:t>, PFOS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Report level: 25-35ng/L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Quality</a:t>
            </a:r>
            <a:r>
              <a:rPr lang="en-US" sz="3200" baseline="0" dirty="0" smtClean="0">
                <a:solidFill>
                  <a:schemeClr val="bg1"/>
                </a:solidFill>
              </a:rPr>
              <a:t> control samples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Matrix spikes/unknown sample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Duplicates/batch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Ongoing Proficiency Testing</a:t>
            </a:r>
          </a:p>
          <a:p>
            <a:pPr marL="0" lv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26561" r="24513" b="20043"/>
          <a:stretch/>
        </p:blipFill>
        <p:spPr>
          <a:xfrm>
            <a:off x="6019800" y="1930402"/>
            <a:ext cx="5805143" cy="3577792"/>
          </a:xfrm>
        </p:spPr>
      </p:pic>
    </p:spTree>
    <p:extLst>
      <p:ext uri="{BB962C8B-B14F-4D97-AF65-F5344CB8AC3E}">
        <p14:creationId xmlns:p14="http://schemas.microsoft.com/office/powerpoint/2010/main" val="41296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+mn-lt"/>
              </a:rPr>
              <a:t>New HBV in </a:t>
            </a:r>
            <a:r>
              <a:rPr lang="en-US" sz="6600" b="1" dirty="0" smtClean="0">
                <a:solidFill>
                  <a:schemeClr val="bg1"/>
                </a:solidFill>
                <a:latin typeface="+mn-lt"/>
              </a:rPr>
              <a:t>2017</a:t>
            </a:r>
            <a:endParaRPr lang="en-US" sz="6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35ng/L PFOA &amp; 27ng/L PFOS</a:t>
            </a:r>
          </a:p>
          <a:p>
            <a:pPr lvl="1"/>
            <a:r>
              <a:rPr lang="en-US" sz="2800" baseline="0" dirty="0" smtClean="0">
                <a:solidFill>
                  <a:schemeClr val="bg1"/>
                </a:solidFill>
              </a:rPr>
              <a:t>New report level needed</a:t>
            </a:r>
          </a:p>
          <a:p>
            <a:r>
              <a:rPr lang="en-US" sz="3200" baseline="0" dirty="0" smtClean="0">
                <a:solidFill>
                  <a:schemeClr val="bg1"/>
                </a:solidFill>
              </a:rPr>
              <a:t>Additional </a:t>
            </a:r>
            <a:r>
              <a:rPr lang="en-US" sz="3200" baseline="0" dirty="0" err="1" smtClean="0">
                <a:solidFill>
                  <a:schemeClr val="bg1"/>
                </a:solidFill>
              </a:rPr>
              <a:t>analytes</a:t>
            </a:r>
            <a:endParaRPr lang="en-US" sz="3200" baseline="0" dirty="0" smtClean="0">
              <a:solidFill>
                <a:schemeClr val="bg1"/>
              </a:solidFill>
            </a:endParaRP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Add </a:t>
            </a:r>
            <a:r>
              <a:rPr lang="en-US" sz="2800" dirty="0" err="1" smtClean="0">
                <a:solidFill>
                  <a:schemeClr val="bg1"/>
                </a:solidFill>
              </a:rPr>
              <a:t>PFHpA</a:t>
            </a:r>
            <a:r>
              <a:rPr lang="en-US" sz="2800" dirty="0" smtClean="0">
                <a:solidFill>
                  <a:schemeClr val="bg1"/>
                </a:solidFill>
              </a:rPr>
              <a:t>, PFNA, PFDA, </a:t>
            </a:r>
            <a:r>
              <a:rPr lang="en-US" sz="2800" dirty="0" err="1" smtClean="0">
                <a:solidFill>
                  <a:schemeClr val="bg1"/>
                </a:solidFill>
              </a:rPr>
              <a:t>PFUnDA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PFDoDA</a:t>
            </a:r>
            <a:r>
              <a:rPr lang="en-US" sz="2800" dirty="0" smtClean="0">
                <a:solidFill>
                  <a:schemeClr val="bg1"/>
                </a:solidFill>
              </a:rPr>
              <a:t>, FOSA</a:t>
            </a:r>
            <a:endParaRPr lang="en-US" sz="2800" baseline="0" dirty="0" smtClean="0">
              <a:solidFill>
                <a:schemeClr val="bg1"/>
              </a:solidFill>
            </a:endParaRPr>
          </a:p>
          <a:p>
            <a:endParaRPr lang="en-US" sz="3200" baseline="0" dirty="0" smtClean="0">
              <a:solidFill>
                <a:schemeClr val="bg1"/>
              </a:solidFill>
            </a:endParaRPr>
          </a:p>
          <a:p>
            <a:r>
              <a:rPr lang="en-US" sz="3200" baseline="0" dirty="0" smtClean="0">
                <a:solidFill>
                  <a:schemeClr val="bg1"/>
                </a:solidFill>
              </a:rPr>
              <a:t>Challenges: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Long chained </a:t>
            </a:r>
            <a:r>
              <a:rPr lang="en-US" sz="2800" dirty="0" err="1" smtClean="0">
                <a:solidFill>
                  <a:schemeClr val="bg1"/>
                </a:solidFill>
              </a:rPr>
              <a:t>analytes</a:t>
            </a:r>
            <a:r>
              <a:rPr lang="en-US" sz="2800" dirty="0" smtClean="0">
                <a:solidFill>
                  <a:schemeClr val="bg1"/>
                </a:solidFill>
              </a:rPr>
              <a:t> can stick to plastic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Extract entire sample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Lower report level </a:t>
            </a:r>
            <a:r>
              <a:rPr lang="en-US" sz="28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aseline="0" dirty="0" smtClean="0">
                <a:solidFill>
                  <a:schemeClr val="bg1"/>
                </a:solidFill>
              </a:rPr>
              <a:t>concentration step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EPA 537: Determination of Selected PFAAs in Drinking Water by SPE LC/MS/MS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250 mL sample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Modifications not allowed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Limited ISTDs used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Does not include PFBA, </a:t>
            </a:r>
            <a:r>
              <a:rPr lang="en-US" sz="2800" dirty="0" err="1" smtClean="0">
                <a:solidFill>
                  <a:schemeClr val="bg1"/>
                </a:solidFill>
              </a:rPr>
              <a:t>PFPeA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+mn-lt"/>
              </a:rPr>
              <a:t>New Method: 2017-future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Lower report level: 2.5 ng/L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Sorption container walls vs. long/labor intensive sample prep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Spike w/ ISTD, thoroughly mix, take aliquot and extract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Problems with </a:t>
            </a:r>
            <a:r>
              <a:rPr lang="en-US" dirty="0" err="1" smtClean="0">
                <a:solidFill>
                  <a:schemeClr val="bg1"/>
                </a:solidFill>
              </a:rPr>
              <a:t>subaliquotting</a:t>
            </a:r>
            <a:r>
              <a:rPr lang="en-US" dirty="0" smtClean="0">
                <a:solidFill>
                  <a:schemeClr val="bg1"/>
                </a:solidFill>
              </a:rPr>
              <a:t>, ISTD recovery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r="5672" b="8050"/>
          <a:stretch/>
        </p:blipFill>
        <p:spPr>
          <a:xfrm>
            <a:off x="6219858" y="3396337"/>
            <a:ext cx="5391571" cy="3106059"/>
          </a:xfrm>
        </p:spPr>
      </p:pic>
      <p:sp>
        <p:nvSpPr>
          <p:cNvPr id="6" name="TextBox 5"/>
          <p:cNvSpPr txBox="1"/>
          <p:nvPr/>
        </p:nvSpPr>
        <p:spPr>
          <a:xfrm>
            <a:off x="6107129" y="1595012"/>
            <a:ext cx="57331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Analytes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PFBA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PFPeA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PFHxA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rgbClr val="FFC000"/>
                </a:solidFill>
              </a:rPr>
              <a:t>PFHpA</a:t>
            </a:r>
            <a:r>
              <a:rPr lang="en-US" sz="2800" dirty="0">
                <a:solidFill>
                  <a:schemeClr val="bg1"/>
                </a:solidFill>
              </a:rPr>
              <a:t>, PFOA, </a:t>
            </a:r>
            <a:r>
              <a:rPr lang="en-US" sz="2800" dirty="0">
                <a:solidFill>
                  <a:srgbClr val="FFC000"/>
                </a:solidFill>
              </a:rPr>
              <a:t>PFNA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rgbClr val="FFC000"/>
                </a:solidFill>
              </a:rPr>
              <a:t>PFDA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rgbClr val="FFC000"/>
                </a:solidFill>
              </a:rPr>
              <a:t>PFUnDA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rgbClr val="FFC000"/>
                </a:solidFill>
              </a:rPr>
              <a:t>PFDoDA</a:t>
            </a:r>
            <a:r>
              <a:rPr lang="en-US" sz="2800" dirty="0">
                <a:solidFill>
                  <a:schemeClr val="bg1"/>
                </a:solidFill>
              </a:rPr>
              <a:t>, PFBS, </a:t>
            </a:r>
            <a:r>
              <a:rPr lang="en-US" sz="2800" dirty="0" err="1">
                <a:solidFill>
                  <a:schemeClr val="bg1"/>
                </a:solidFill>
              </a:rPr>
              <a:t>PFHxS</a:t>
            </a:r>
            <a:r>
              <a:rPr lang="en-US" sz="2800" dirty="0">
                <a:solidFill>
                  <a:schemeClr val="bg1"/>
                </a:solidFill>
              </a:rPr>
              <a:t>, PFOS, </a:t>
            </a:r>
            <a:r>
              <a:rPr lang="en-US" sz="2800" dirty="0">
                <a:solidFill>
                  <a:srgbClr val="FFC000"/>
                </a:solidFill>
              </a:rPr>
              <a:t>FOSA</a:t>
            </a:r>
          </a:p>
        </p:txBody>
      </p:sp>
    </p:spTree>
    <p:extLst>
      <p:ext uri="{BB962C8B-B14F-4D97-AF65-F5344CB8AC3E}">
        <p14:creationId xmlns:p14="http://schemas.microsoft.com/office/powerpoint/2010/main" val="34268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+mn-lt"/>
              </a:rPr>
              <a:t>Biomonitoring Method</a:t>
            </a:r>
            <a:endParaRPr lang="en-US" sz="6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400ul serum or plasma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Protein precipitation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PFBA, </a:t>
            </a:r>
            <a:r>
              <a:rPr lang="en-US" sz="3200" dirty="0" err="1" smtClean="0">
                <a:solidFill>
                  <a:schemeClr val="bg1"/>
                </a:solidFill>
              </a:rPr>
              <a:t>PFPeA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PFHxA</a:t>
            </a:r>
            <a:r>
              <a:rPr lang="en-US" sz="3200" dirty="0" smtClean="0">
                <a:solidFill>
                  <a:schemeClr val="bg1"/>
                </a:solidFill>
              </a:rPr>
              <a:t>, PFOA, PFNA, PFBS, </a:t>
            </a:r>
            <a:r>
              <a:rPr lang="en-US" sz="3200" dirty="0" err="1" smtClean="0">
                <a:solidFill>
                  <a:schemeClr val="bg1"/>
                </a:solidFill>
              </a:rPr>
              <a:t>PFHxS</a:t>
            </a:r>
            <a:r>
              <a:rPr lang="en-US" sz="3200" dirty="0" smtClean="0">
                <a:solidFill>
                  <a:schemeClr val="bg1"/>
                </a:solidFill>
              </a:rPr>
              <a:t>, PFOS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Report level: 0.1ng/ml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Quality control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NIST SRM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QC pools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Ongoing Proficiency Testing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4" t="13891" r="15476" b="19896"/>
          <a:stretch/>
        </p:blipFill>
        <p:spPr>
          <a:xfrm>
            <a:off x="5989275" y="1988456"/>
            <a:ext cx="5902003" cy="3918857"/>
          </a:xfrm>
        </p:spPr>
      </p:pic>
      <p:sp>
        <p:nvSpPr>
          <p:cNvPr id="6" name="TextBox 5"/>
          <p:cNvSpPr txBox="1"/>
          <p:nvPr/>
        </p:nvSpPr>
        <p:spPr>
          <a:xfrm>
            <a:off x="522514" y="6070144"/>
            <a:ext cx="8984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Landsteiner, et al, Biomonitoring for </a:t>
            </a:r>
            <a:r>
              <a:rPr lang="en-US" sz="2000" dirty="0" err="1" smtClean="0">
                <a:solidFill>
                  <a:srgbClr val="FFC000"/>
                </a:solidFill>
              </a:rPr>
              <a:t>perfluorochemicals</a:t>
            </a:r>
            <a:r>
              <a:rPr lang="en-US" sz="2000" dirty="0" smtClean="0">
                <a:solidFill>
                  <a:srgbClr val="FFC000"/>
                </a:solidFill>
              </a:rPr>
              <a:t> in a Minnesota community with known drinking water contamination, Journal of Environmental Health, 2014</a:t>
            </a:r>
          </a:p>
        </p:txBody>
      </p:sp>
    </p:spTree>
    <p:extLst>
      <p:ext uri="{BB962C8B-B14F-4D97-AF65-F5344CB8AC3E}">
        <p14:creationId xmlns:p14="http://schemas.microsoft.com/office/powerpoint/2010/main" val="10805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+mn-lt"/>
              </a:rPr>
              <a:t>Other Matrices	</a:t>
            </a:r>
            <a:endParaRPr lang="en-US" sz="6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86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Produce-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Vegetables and fruits from home gardens in East Metro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Soil-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Soil from home gardens in East Metro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Dust-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Dust from homes in East Metro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Fish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8" y="3365667"/>
            <a:ext cx="10294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Scher, et al. Occurrence of PFAS in garden produce at homes with a history of PFAS-contaminated drinking water, Chemosphere, 2018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8" y="5085485"/>
            <a:ext cx="10294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</a:rPr>
              <a:t>Scher, et al. Does soil track-in contribute to house dust concentrations of PFAS in areas affected by soil or water contamination?, In preparation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13018</TotalTime>
  <Words>448</Words>
  <Application>Microsoft Office PowerPoint</Application>
  <PresentationFormat>Widescreen</PresentationFormat>
  <Paragraphs>115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PFAS Analysis at MDH PHL</vt:lpstr>
      <vt:lpstr>Outline</vt:lpstr>
      <vt:lpstr>Quantitative Sample Analysis at MDH</vt:lpstr>
      <vt:lpstr>Water Analysis 2004-2017</vt:lpstr>
      <vt:lpstr>New HBV in 2017</vt:lpstr>
      <vt:lpstr>EPA 537: Determination of Selected PFAAs in Drinking Water by SPE LC/MS/MS</vt:lpstr>
      <vt:lpstr>New Method: 2017-future</vt:lpstr>
      <vt:lpstr>Biomonitoring Method</vt:lpstr>
      <vt:lpstr>Other Matrices </vt:lpstr>
      <vt:lpstr>Analytical Challenges</vt:lpstr>
      <vt:lpstr>Fluorinated Alternatives</vt:lpstr>
      <vt:lpstr>High Resolution Analysis</vt:lpstr>
      <vt:lpstr>Acknowledgements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Huset, Carin (MDH)</dc:creator>
  <cp:lastModifiedBy>Kaufenberg, Elizabeth (MPCA)</cp:lastModifiedBy>
  <cp:revision>44</cp:revision>
  <cp:lastPrinted>2018-06-20T20:26:58Z</cp:lastPrinted>
  <dcterms:created xsi:type="dcterms:W3CDTF">2018-05-17T18:17:25Z</dcterms:created>
  <dcterms:modified xsi:type="dcterms:W3CDTF">2018-06-22T13:20:21Z</dcterms:modified>
</cp:coreProperties>
</file>