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15"/>
  </p:notesMasterIdLst>
  <p:handoutMasterIdLst>
    <p:handoutMasterId r:id="rId16"/>
  </p:handoutMasterIdLst>
  <p:sldIdLst>
    <p:sldId id="256" r:id="rId6"/>
    <p:sldId id="266" r:id="rId7"/>
    <p:sldId id="273" r:id="rId8"/>
    <p:sldId id="269" r:id="rId9"/>
    <p:sldId id="267" r:id="rId10"/>
    <p:sldId id="270" r:id="rId11"/>
    <p:sldId id="271" r:id="rId12"/>
    <p:sldId id="272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441804"/>
    <a:srgbClr val="F98607"/>
    <a:srgbClr val="383838"/>
    <a:srgbClr val="000000"/>
    <a:srgbClr val="0D0D0D"/>
    <a:srgbClr val="E8E8E8"/>
    <a:srgbClr val="B20738"/>
    <a:srgbClr val="00A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89889" autoAdjust="0"/>
  </p:normalViewPr>
  <p:slideViewPr>
    <p:cSldViewPr snapToGrid="0">
      <p:cViewPr varScale="1">
        <p:scale>
          <a:sx n="108" d="100"/>
          <a:sy n="108" d="100"/>
        </p:scale>
        <p:origin x="480" y="108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6/22/2018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0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6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776213"/>
            <a:ext cx="5447246" cy="7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5964408"/>
            <a:ext cx="2968836" cy="42411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</a:t>
            </a:r>
            <a:r>
              <a:rPr lang="en-US"/>
              <a:t>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</a:t>
            </a:r>
            <a:r>
              <a:rPr lang="en-US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3289466"/>
            <a:ext cx="12192000" cy="2456014"/>
          </a:xfrm>
        </p:spPr>
        <p:txBody>
          <a:bodyPr>
            <a:normAutofit/>
          </a:bodyPr>
          <a:lstStyle/>
          <a:p>
            <a:r>
              <a:rPr lang="en-US" sz="4400" b="1" dirty="0"/>
              <a:t>PFAS – Groundwater Fate &amp; Transport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MPCA-MDH Staff PFAS Training</a:t>
            </a:r>
            <a:br>
              <a:rPr lang="en-US" sz="3100" dirty="0"/>
            </a:br>
            <a:r>
              <a:rPr lang="en-US" sz="3100" dirty="0"/>
              <a:t>June 25, 2018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987973" y="6050280"/>
            <a:ext cx="8216053" cy="512906"/>
          </a:xfrm>
        </p:spPr>
        <p:txBody>
          <a:bodyPr>
            <a:noAutofit/>
          </a:bodyPr>
          <a:lstStyle/>
          <a:p>
            <a:r>
              <a:rPr lang="en-US" sz="2400" dirty="0"/>
              <a:t>Ginny Yingling | Hydrogeologist – Minnesota Dept. of Health</a:t>
            </a:r>
          </a:p>
        </p:txBody>
      </p:sp>
      <p:pic>
        <p:nvPicPr>
          <p:cNvPr id="5" name="MN.IT Services Logo" descr="Minnesota Department of Heal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0" y="1308297"/>
            <a:ext cx="5670580" cy="8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152400"/>
            <a:ext cx="11901948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General “Rules of Thumb” for PFAS in the Environment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88E25-23F3-4B95-B820-11E00F7E2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70" y="1504335"/>
            <a:ext cx="4778477" cy="4852014"/>
          </a:xfrm>
          <a:solidFill>
            <a:schemeClr val="bg2">
              <a:lumMod val="90000"/>
            </a:schemeClr>
          </a:solidFill>
          <a:ln>
            <a:solidFill>
              <a:srgbClr val="003865"/>
            </a:solidFill>
          </a:ln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Solubility: </a:t>
            </a:r>
          </a:p>
          <a:p>
            <a:pPr lvl="1">
              <a:defRPr/>
            </a:pPr>
            <a:r>
              <a:rPr lang="en-US" alt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PFCAs &gt; PFSAs</a:t>
            </a:r>
          </a:p>
          <a:p>
            <a:pPr lvl="1">
              <a:defRPr/>
            </a:pPr>
            <a:r>
              <a:rPr lang="en-US" alt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Shorter-chain &gt; Longer chain</a:t>
            </a:r>
          </a:p>
          <a:p>
            <a:pPr lvl="1">
              <a:defRPr/>
            </a:pPr>
            <a:r>
              <a:rPr lang="en-US" alt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PFAAs &gt; Precursors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9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Sorption:</a:t>
            </a:r>
          </a:p>
          <a:p>
            <a:pPr lvl="1">
              <a:defRPr/>
            </a:pPr>
            <a:r>
              <a:rPr lang="en-US" alt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PFSAs &gt; PFCAs</a:t>
            </a:r>
          </a:p>
          <a:p>
            <a:pPr lvl="1">
              <a:defRPr/>
            </a:pPr>
            <a:r>
              <a:rPr lang="en-US" alt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Longer-chain &gt; Shorter-chain</a:t>
            </a:r>
          </a:p>
          <a:p>
            <a:pPr lvl="1">
              <a:defRPr/>
            </a:pPr>
            <a:r>
              <a:rPr lang="en-US" alt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Precursors &gt; PFAAs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9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EC02308-C2F7-4AE6-8ADC-76BB976673C7}"/>
              </a:ext>
            </a:extLst>
          </p:cNvPr>
          <p:cNvSpPr/>
          <p:nvPr/>
        </p:nvSpPr>
        <p:spPr>
          <a:xfrm>
            <a:off x="5580793" y="3428999"/>
            <a:ext cx="2851425" cy="678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FCF80-1FEE-4C25-A934-3C535141D991}"/>
              </a:ext>
            </a:extLst>
          </p:cNvPr>
          <p:cNvSpPr txBox="1"/>
          <p:nvPr/>
        </p:nvSpPr>
        <p:spPr>
          <a:xfrm>
            <a:off x="8920364" y="1504335"/>
            <a:ext cx="3008741" cy="48520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PFCAs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Shorter-chain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Soil &amp; Sediment: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PFSAs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Longer-chain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Biota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PFSAs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Longer-chain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Complicated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6AAEB-CC02-4EFF-8DB7-BE73CDEEB9A7}"/>
              </a:ext>
            </a:extLst>
          </p:cNvPr>
          <p:cNvSpPr txBox="1"/>
          <p:nvPr/>
        </p:nvSpPr>
        <p:spPr>
          <a:xfrm>
            <a:off x="5178730" y="2967334"/>
            <a:ext cx="3655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Partitioning / Fractionation</a:t>
            </a:r>
          </a:p>
        </p:txBody>
      </p:sp>
    </p:spTree>
    <p:extLst>
      <p:ext uri="{BB962C8B-B14F-4D97-AF65-F5344CB8AC3E}">
        <p14:creationId xmlns:p14="http://schemas.microsoft.com/office/powerpoint/2010/main" val="158624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2DE9-E5FC-42E5-A9A5-6871F0B3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" y="152400"/>
            <a:ext cx="11162071" cy="914400"/>
          </a:xfrm>
        </p:spPr>
        <p:txBody>
          <a:bodyPr/>
          <a:lstStyle/>
          <a:p>
            <a:pPr algn="l"/>
            <a:r>
              <a:rPr lang="en-US" b="1" dirty="0"/>
              <a:t>PFAS in Groundwater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58E1-1F6F-4E4A-91CC-6A23D7C43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5280"/>
            <a:ext cx="12192000" cy="5021069"/>
          </a:xfrm>
        </p:spPr>
        <p:txBody>
          <a:bodyPr/>
          <a:lstStyle/>
          <a:p>
            <a:r>
              <a:rPr lang="en-US" sz="3200" b="1" dirty="0"/>
              <a:t>You should expect:</a:t>
            </a:r>
          </a:p>
          <a:p>
            <a:pPr lvl="1"/>
            <a:r>
              <a:rPr lang="en-US" sz="2800" dirty="0"/>
              <a:t>Very large plumes</a:t>
            </a:r>
          </a:p>
          <a:p>
            <a:pPr lvl="1"/>
            <a:r>
              <a:rPr lang="en-US" sz="2800" dirty="0"/>
              <a:t>PFAAs may be much further downgradient than other contaminants from the same site</a:t>
            </a:r>
          </a:p>
          <a:p>
            <a:pPr lvl="1"/>
            <a:r>
              <a:rPr lang="en-US" sz="2800" dirty="0"/>
              <a:t>Typically, shorter-chain and PFCAs will be transported further than longer-chain and PFSAs</a:t>
            </a:r>
          </a:p>
          <a:p>
            <a:pPr lvl="1"/>
            <a:r>
              <a:rPr lang="en-US" sz="2800" dirty="0"/>
              <a:t>PFBA will act as a nearly perfect groundwater tracer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D0779-4E32-4D87-8AEC-1B375392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180C-9ECD-4BB8-8767-6FA4024B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152400"/>
            <a:ext cx="11235813" cy="9144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Study: Fractionation of PFAAs at AFFF Site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41A45-98CF-474C-9C39-4D2E373C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B661F9C-C675-45CA-B2D1-9C9F1311A0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92" y="1194619"/>
            <a:ext cx="7499160" cy="566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D9D38A2-67CD-46AF-83F1-870E1ED8E68D}"/>
              </a:ext>
            </a:extLst>
          </p:cNvPr>
          <p:cNvSpPr/>
          <p:nvPr/>
        </p:nvSpPr>
        <p:spPr>
          <a:xfrm>
            <a:off x="2464435" y="6094739"/>
            <a:ext cx="1491916" cy="52322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D430CC-4310-40BC-B7C5-0E53FF1D9F40}"/>
              </a:ext>
            </a:extLst>
          </p:cNvPr>
          <p:cNvSpPr/>
          <p:nvPr/>
        </p:nvSpPr>
        <p:spPr>
          <a:xfrm>
            <a:off x="7706193" y="3764698"/>
            <a:ext cx="1491916" cy="523221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CDFAF7-7B73-4406-A6AF-EC31EA319310}"/>
              </a:ext>
            </a:extLst>
          </p:cNvPr>
          <p:cNvSpPr/>
          <p:nvPr/>
        </p:nvSpPr>
        <p:spPr>
          <a:xfrm>
            <a:off x="7706193" y="6003758"/>
            <a:ext cx="1491916" cy="52322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365CF9-63A1-4E31-8A14-216E9973F546}"/>
              </a:ext>
            </a:extLst>
          </p:cNvPr>
          <p:cNvSpPr/>
          <p:nvPr/>
        </p:nvSpPr>
        <p:spPr>
          <a:xfrm>
            <a:off x="2464435" y="5036035"/>
            <a:ext cx="1491916" cy="32057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9E99B3-15A1-4091-A501-497495883A7C}"/>
              </a:ext>
            </a:extLst>
          </p:cNvPr>
          <p:cNvSpPr/>
          <p:nvPr/>
        </p:nvSpPr>
        <p:spPr>
          <a:xfrm>
            <a:off x="2464435" y="4405271"/>
            <a:ext cx="1491916" cy="32057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9FB72-7D7E-4FC7-B31D-4F4A8681916C}"/>
              </a:ext>
            </a:extLst>
          </p:cNvPr>
          <p:cNvSpPr/>
          <p:nvPr/>
        </p:nvSpPr>
        <p:spPr>
          <a:xfrm>
            <a:off x="7656028" y="2015764"/>
            <a:ext cx="1491916" cy="32057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3A2AEB-1BF0-40FC-BC74-E12E4D527EDA}"/>
              </a:ext>
            </a:extLst>
          </p:cNvPr>
          <p:cNvSpPr/>
          <p:nvPr/>
        </p:nvSpPr>
        <p:spPr>
          <a:xfrm>
            <a:off x="7695336" y="4746132"/>
            <a:ext cx="1491916" cy="32057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FA13BE-B648-46F7-8A89-639D5095B34B}"/>
              </a:ext>
            </a:extLst>
          </p:cNvPr>
          <p:cNvSpPr/>
          <p:nvPr/>
        </p:nvSpPr>
        <p:spPr>
          <a:xfrm>
            <a:off x="7631965" y="2746489"/>
            <a:ext cx="1491916" cy="32057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C068D3-29D6-4338-8127-04AC41D8E4A1}"/>
              </a:ext>
            </a:extLst>
          </p:cNvPr>
          <p:cNvSpPr/>
          <p:nvPr/>
        </p:nvSpPr>
        <p:spPr>
          <a:xfrm>
            <a:off x="7706193" y="5463942"/>
            <a:ext cx="1491916" cy="32057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3C12-CD98-4B13-BB92-DB6DA3AE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5" y="152400"/>
            <a:ext cx="11931446" cy="9144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/>
              <a:t>Case Study: Precursors and PFAAs at AFFF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5725B-6E3D-4B38-B867-F9D6A7E3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5280"/>
            <a:ext cx="12192000" cy="502106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6325D-C1A0-4812-9E14-6EC330D6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10F641-C2F2-49B7-A6A9-434E625B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" y="1768793"/>
            <a:ext cx="5015142" cy="404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CA83C4A-25D0-479E-8585-B3BCF0A70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48" y="1768792"/>
            <a:ext cx="6531833" cy="375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DE0EEA-1ECF-47B7-949C-0DF2AE699645}"/>
              </a:ext>
            </a:extLst>
          </p:cNvPr>
          <p:cNvSpPr txBox="1"/>
          <p:nvPr/>
        </p:nvSpPr>
        <p:spPr>
          <a:xfrm>
            <a:off x="2141708" y="1399460"/>
            <a:ext cx="127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PFAS in Soil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80CC3-9EF6-4EDD-8A5B-F3DC2F0A55DD}"/>
              </a:ext>
            </a:extLst>
          </p:cNvPr>
          <p:cNvSpPr txBox="1"/>
          <p:nvPr/>
        </p:nvSpPr>
        <p:spPr>
          <a:xfrm>
            <a:off x="7965814" y="1399460"/>
            <a:ext cx="220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PFAS in Groundwater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C2F4921-B3AF-400D-8DBC-D58B5073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942" y="5737063"/>
            <a:ext cx="3107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59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B360"/>
              </a:buClr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7A1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Source: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 err="1">
                <a:latin typeface="Arial" panose="020B0604020202020204" pitchFamily="34" charset="0"/>
              </a:rPr>
              <a:t>Casson</a:t>
            </a:r>
            <a:r>
              <a:rPr lang="en-US" altLang="en-US" sz="1400" dirty="0">
                <a:latin typeface="Arial" panose="020B0604020202020204" pitchFamily="34" charset="0"/>
              </a:rPr>
              <a:t> and Chiang, 2018, Exhibit 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45C0AE-3FAD-4886-873E-51A74D5832F6}"/>
              </a:ext>
            </a:extLst>
          </p:cNvPr>
          <p:cNvSpPr/>
          <p:nvPr/>
        </p:nvSpPr>
        <p:spPr>
          <a:xfrm rot="890772">
            <a:off x="650295" y="3133433"/>
            <a:ext cx="2115879" cy="142476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B841D1-E657-406D-8CBE-5AAA4619427F}"/>
              </a:ext>
            </a:extLst>
          </p:cNvPr>
          <p:cNvSpPr/>
          <p:nvPr/>
        </p:nvSpPr>
        <p:spPr>
          <a:xfrm>
            <a:off x="6746357" y="2854842"/>
            <a:ext cx="1073889" cy="11483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D220-3307-4C6B-8371-C817C90D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7" y="152400"/>
            <a:ext cx="11044084" cy="9144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PFAS in Groundwater – East Metro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3E6C9-BB4B-4944-9BA4-CB780A7D8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5280"/>
            <a:ext cx="5895833" cy="55227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>
                <a:solidFill>
                  <a:schemeClr val="tx2"/>
                </a:solidFill>
              </a:rPr>
              <a:t>Over 130 sq. mi.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4 major aquifers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8 municipal systems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&gt;1,800 private wells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Much larger than predicted by models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>
                <a:solidFill>
                  <a:schemeClr val="tx2"/>
                </a:solidFill>
              </a:rPr>
              <a:t>PFBA most widespread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More PFBA in source areas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More mobile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>
                <a:solidFill>
                  <a:schemeClr val="tx2"/>
                </a:solidFill>
              </a:rPr>
              <a:t>Distribution controlled by: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Bedrock features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Groundwater - Surface water interactions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PFAS chemical properties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Groundwater pumping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C253E-23E5-4C2A-90EF-2B0E1E73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CFFDD2DA-F9E0-451E-98E9-80E8BE540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5405" y="1006777"/>
            <a:ext cx="4521153" cy="58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3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84D9-CFEA-4778-BFA2-D93917FD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1" y="80116"/>
            <a:ext cx="11813458" cy="9144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PFAS in Surface Water – Important Transport Pathway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6F272-DF06-47F6-8863-9A05372B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30F01-B303-4B06-A146-157AE7A1A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97" y="857769"/>
            <a:ext cx="7765006" cy="6000231"/>
          </a:xfrm>
          <a:prstGeom prst="rect">
            <a:avLst/>
          </a:prstGeom>
        </p:spPr>
      </p:pic>
      <p:sp>
        <p:nvSpPr>
          <p:cNvPr id="7" name="AutoShape 10">
            <a:extLst>
              <a:ext uri="{FF2B5EF4-FFF2-40B4-BE49-F238E27FC236}">
                <a16:creationId xmlns:a16="http://schemas.microsoft.com/office/drawing/2014/main" id="{12BE611F-C199-49C4-88AA-E797690DB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45" y="1040748"/>
            <a:ext cx="334963" cy="212725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7DDD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EB81338F-D245-4B12-9783-51430615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44" y="1304429"/>
            <a:ext cx="334963" cy="212725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116224AD-90A6-4FCD-8E5B-9DBBEEDF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012" y="1006463"/>
            <a:ext cx="13869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flow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883FD3C4-18D7-4FB1-8B24-90B9FC878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386" y="1203244"/>
            <a:ext cx="1703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water 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stormwater</a:t>
            </a: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flow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AEE50F0D-9284-41FF-91B7-6B9D0F22D58B}"/>
              </a:ext>
            </a:extLst>
          </p:cNvPr>
          <p:cNvSpPr>
            <a:spLocks noChangeArrowheads="1"/>
          </p:cNvSpPr>
          <p:nvPr/>
        </p:nvSpPr>
        <p:spPr bwMode="auto">
          <a:xfrm rot="5581912" flipV="1">
            <a:off x="2723508" y="2397664"/>
            <a:ext cx="377063" cy="14176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7508CFBE-1526-4614-B866-EB1EBE6FD67B}"/>
              </a:ext>
            </a:extLst>
          </p:cNvPr>
          <p:cNvSpPr>
            <a:spLocks noChangeArrowheads="1"/>
          </p:cNvSpPr>
          <p:nvPr/>
        </p:nvSpPr>
        <p:spPr bwMode="auto">
          <a:xfrm rot="539557">
            <a:off x="2887047" y="2089609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8A1AD781-C4AA-429C-A003-CC80F865F048}"/>
              </a:ext>
            </a:extLst>
          </p:cNvPr>
          <p:cNvSpPr>
            <a:spLocks noChangeArrowheads="1"/>
          </p:cNvSpPr>
          <p:nvPr/>
        </p:nvSpPr>
        <p:spPr bwMode="auto">
          <a:xfrm rot="262162">
            <a:off x="3336558" y="2093681"/>
            <a:ext cx="377063" cy="135722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F4C2EA80-4C54-46F7-ADD0-675EE34F7BC6}"/>
              </a:ext>
            </a:extLst>
          </p:cNvPr>
          <p:cNvSpPr>
            <a:spLocks noChangeArrowheads="1"/>
          </p:cNvSpPr>
          <p:nvPr/>
        </p:nvSpPr>
        <p:spPr bwMode="auto">
          <a:xfrm rot="262162">
            <a:off x="3820344" y="2133263"/>
            <a:ext cx="377063" cy="120723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7E45FA79-DF12-47D2-A261-193B9386AB2B}"/>
              </a:ext>
            </a:extLst>
          </p:cNvPr>
          <p:cNvSpPr>
            <a:spLocks noChangeArrowheads="1"/>
          </p:cNvSpPr>
          <p:nvPr/>
        </p:nvSpPr>
        <p:spPr bwMode="auto">
          <a:xfrm rot="6336384" flipV="1">
            <a:off x="3893938" y="2424469"/>
            <a:ext cx="377063" cy="14176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2AF4F89C-D61D-42AB-BB95-78A6B200E2C0}"/>
              </a:ext>
            </a:extLst>
          </p:cNvPr>
          <p:cNvSpPr>
            <a:spLocks noChangeArrowheads="1"/>
          </p:cNvSpPr>
          <p:nvPr/>
        </p:nvSpPr>
        <p:spPr bwMode="auto">
          <a:xfrm rot="6336384" flipV="1">
            <a:off x="4175825" y="2825769"/>
            <a:ext cx="377063" cy="14176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AB980DEE-20DD-4B8E-88DD-A84A1649491E}"/>
              </a:ext>
            </a:extLst>
          </p:cNvPr>
          <p:cNvSpPr>
            <a:spLocks noChangeArrowheads="1"/>
          </p:cNvSpPr>
          <p:nvPr/>
        </p:nvSpPr>
        <p:spPr bwMode="auto">
          <a:xfrm rot="6336384" flipV="1">
            <a:off x="4580888" y="3403902"/>
            <a:ext cx="377063" cy="14176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5C566D5-8BD8-4AC2-B6C7-37A0FF1D9B3D}"/>
              </a:ext>
            </a:extLst>
          </p:cNvPr>
          <p:cNvSpPr>
            <a:spLocks noChangeArrowheads="1"/>
          </p:cNvSpPr>
          <p:nvPr/>
        </p:nvSpPr>
        <p:spPr bwMode="auto">
          <a:xfrm rot="5581912" flipV="1">
            <a:off x="4381147" y="1953013"/>
            <a:ext cx="377063" cy="14176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AC74B398-C066-4400-92A1-0C1D6B0D2DB4}"/>
              </a:ext>
            </a:extLst>
          </p:cNvPr>
          <p:cNvSpPr>
            <a:spLocks noChangeArrowheads="1"/>
          </p:cNvSpPr>
          <p:nvPr/>
        </p:nvSpPr>
        <p:spPr bwMode="auto">
          <a:xfrm rot="10299892">
            <a:off x="4212930" y="1660848"/>
            <a:ext cx="377063" cy="117178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C80343CD-6DC7-40AA-97E0-E44F41D0EB04}"/>
              </a:ext>
            </a:extLst>
          </p:cNvPr>
          <p:cNvSpPr>
            <a:spLocks noChangeArrowheads="1"/>
          </p:cNvSpPr>
          <p:nvPr/>
        </p:nvSpPr>
        <p:spPr bwMode="auto">
          <a:xfrm rot="3169658">
            <a:off x="4275569" y="2386566"/>
            <a:ext cx="377063" cy="116390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519B8D41-7F58-4FF1-BDAE-3BAC09F6905F}"/>
              </a:ext>
            </a:extLst>
          </p:cNvPr>
          <p:cNvSpPr>
            <a:spLocks noChangeArrowheads="1"/>
          </p:cNvSpPr>
          <p:nvPr/>
        </p:nvSpPr>
        <p:spPr bwMode="auto">
          <a:xfrm rot="4398757">
            <a:off x="4564803" y="2993465"/>
            <a:ext cx="377063" cy="129255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AutoShape 10">
            <a:extLst>
              <a:ext uri="{FF2B5EF4-FFF2-40B4-BE49-F238E27FC236}">
                <a16:creationId xmlns:a16="http://schemas.microsoft.com/office/drawing/2014/main" id="{30CCCE84-0786-4DED-99DF-EFC8F7ECA8A1}"/>
              </a:ext>
            </a:extLst>
          </p:cNvPr>
          <p:cNvSpPr>
            <a:spLocks noChangeArrowheads="1"/>
          </p:cNvSpPr>
          <p:nvPr/>
        </p:nvSpPr>
        <p:spPr bwMode="auto">
          <a:xfrm rot="262162">
            <a:off x="5056634" y="2943297"/>
            <a:ext cx="377063" cy="146999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731415D1-E411-4114-A3B4-9F90AF17D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492" y="2766152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" name="AutoShape 10">
            <a:extLst>
              <a:ext uri="{FF2B5EF4-FFF2-40B4-BE49-F238E27FC236}">
                <a16:creationId xmlns:a16="http://schemas.microsoft.com/office/drawing/2014/main" id="{D681B65B-7489-4805-A095-3E07E7860690}"/>
              </a:ext>
            </a:extLst>
          </p:cNvPr>
          <p:cNvSpPr>
            <a:spLocks noChangeArrowheads="1"/>
          </p:cNvSpPr>
          <p:nvPr/>
        </p:nvSpPr>
        <p:spPr bwMode="auto">
          <a:xfrm rot="5145705">
            <a:off x="3984475" y="1868140"/>
            <a:ext cx="377063" cy="117178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7" name="AutoShape 10">
            <a:extLst>
              <a:ext uri="{FF2B5EF4-FFF2-40B4-BE49-F238E27FC236}">
                <a16:creationId xmlns:a16="http://schemas.microsoft.com/office/drawing/2014/main" id="{4563670B-1FF7-44E9-A2B3-3ABE55170DB7}"/>
              </a:ext>
            </a:extLst>
          </p:cNvPr>
          <p:cNvSpPr>
            <a:spLocks noChangeArrowheads="1"/>
          </p:cNvSpPr>
          <p:nvPr/>
        </p:nvSpPr>
        <p:spPr bwMode="auto">
          <a:xfrm rot="262162">
            <a:off x="5437607" y="2873093"/>
            <a:ext cx="377063" cy="146999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AutoShape 10">
            <a:extLst>
              <a:ext uri="{FF2B5EF4-FFF2-40B4-BE49-F238E27FC236}">
                <a16:creationId xmlns:a16="http://schemas.microsoft.com/office/drawing/2014/main" id="{97A5E1ED-346B-4396-858E-282F69EB4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140" y="2681211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AutoShape 10">
            <a:extLst>
              <a:ext uri="{FF2B5EF4-FFF2-40B4-BE49-F238E27FC236}">
                <a16:creationId xmlns:a16="http://schemas.microsoft.com/office/drawing/2014/main" id="{1229796E-D495-430F-ACDD-D64D542E480D}"/>
              </a:ext>
            </a:extLst>
          </p:cNvPr>
          <p:cNvSpPr>
            <a:spLocks noChangeArrowheads="1"/>
          </p:cNvSpPr>
          <p:nvPr/>
        </p:nvSpPr>
        <p:spPr bwMode="auto">
          <a:xfrm rot="2771138">
            <a:off x="5631190" y="3178031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AutoShape 10">
            <a:extLst>
              <a:ext uri="{FF2B5EF4-FFF2-40B4-BE49-F238E27FC236}">
                <a16:creationId xmlns:a16="http://schemas.microsoft.com/office/drawing/2014/main" id="{F3716258-92D9-4376-AAA0-2CD3D4F41F8B}"/>
              </a:ext>
            </a:extLst>
          </p:cNvPr>
          <p:cNvSpPr>
            <a:spLocks noChangeArrowheads="1"/>
          </p:cNvSpPr>
          <p:nvPr/>
        </p:nvSpPr>
        <p:spPr bwMode="auto">
          <a:xfrm rot="1926092">
            <a:off x="5844129" y="3030946"/>
            <a:ext cx="377063" cy="146999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" name="AutoShape 10">
            <a:extLst>
              <a:ext uri="{FF2B5EF4-FFF2-40B4-BE49-F238E27FC236}">
                <a16:creationId xmlns:a16="http://schemas.microsoft.com/office/drawing/2014/main" id="{E2A16334-BE67-4231-A1F9-F10FDCEF09F0}"/>
              </a:ext>
            </a:extLst>
          </p:cNvPr>
          <p:cNvSpPr>
            <a:spLocks noChangeArrowheads="1"/>
          </p:cNvSpPr>
          <p:nvPr/>
        </p:nvSpPr>
        <p:spPr bwMode="auto">
          <a:xfrm rot="1926092">
            <a:off x="6228945" y="3295758"/>
            <a:ext cx="377063" cy="146999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" name="AutoShape 10">
            <a:extLst>
              <a:ext uri="{FF2B5EF4-FFF2-40B4-BE49-F238E27FC236}">
                <a16:creationId xmlns:a16="http://schemas.microsoft.com/office/drawing/2014/main" id="{46A3E448-027B-4818-88AC-CD7312499391}"/>
              </a:ext>
            </a:extLst>
          </p:cNvPr>
          <p:cNvSpPr>
            <a:spLocks noChangeArrowheads="1"/>
          </p:cNvSpPr>
          <p:nvPr/>
        </p:nvSpPr>
        <p:spPr bwMode="auto">
          <a:xfrm rot="376374">
            <a:off x="6572289" y="3194922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4" name="AutoShape 10">
            <a:extLst>
              <a:ext uri="{FF2B5EF4-FFF2-40B4-BE49-F238E27FC236}">
                <a16:creationId xmlns:a16="http://schemas.microsoft.com/office/drawing/2014/main" id="{96AB3740-1984-4CCF-A159-DE90E421B111}"/>
              </a:ext>
            </a:extLst>
          </p:cNvPr>
          <p:cNvSpPr>
            <a:spLocks noChangeArrowheads="1"/>
          </p:cNvSpPr>
          <p:nvPr/>
        </p:nvSpPr>
        <p:spPr bwMode="auto">
          <a:xfrm rot="823396">
            <a:off x="6681312" y="3518679"/>
            <a:ext cx="371852" cy="130171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" name="AutoShape 10">
            <a:extLst>
              <a:ext uri="{FF2B5EF4-FFF2-40B4-BE49-F238E27FC236}">
                <a16:creationId xmlns:a16="http://schemas.microsoft.com/office/drawing/2014/main" id="{802AD201-DB53-4EFE-9B99-392BB230E50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34240" y="3788705"/>
            <a:ext cx="303191" cy="138358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6" name="AutoShape 10">
            <a:extLst>
              <a:ext uri="{FF2B5EF4-FFF2-40B4-BE49-F238E27FC236}">
                <a16:creationId xmlns:a16="http://schemas.microsoft.com/office/drawing/2014/main" id="{70744CFA-D195-4941-B17B-A618E61839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34240" y="4233540"/>
            <a:ext cx="303191" cy="138358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7" name="AutoShape 10">
            <a:extLst>
              <a:ext uri="{FF2B5EF4-FFF2-40B4-BE49-F238E27FC236}">
                <a16:creationId xmlns:a16="http://schemas.microsoft.com/office/drawing/2014/main" id="{EF5F51C1-7B47-4C18-90AC-32EAD8A77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614" y="4385136"/>
            <a:ext cx="430375" cy="98883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8" name="AutoShape 10">
            <a:extLst>
              <a:ext uri="{FF2B5EF4-FFF2-40B4-BE49-F238E27FC236}">
                <a16:creationId xmlns:a16="http://schemas.microsoft.com/office/drawing/2014/main" id="{2799FB20-47FD-4E12-9063-84D471498089}"/>
              </a:ext>
            </a:extLst>
          </p:cNvPr>
          <p:cNvSpPr>
            <a:spLocks noChangeArrowheads="1"/>
          </p:cNvSpPr>
          <p:nvPr/>
        </p:nvSpPr>
        <p:spPr bwMode="auto">
          <a:xfrm rot="18925945">
            <a:off x="7577381" y="4228366"/>
            <a:ext cx="403426" cy="108016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9" name="AutoShape 10">
            <a:extLst>
              <a:ext uri="{FF2B5EF4-FFF2-40B4-BE49-F238E27FC236}">
                <a16:creationId xmlns:a16="http://schemas.microsoft.com/office/drawing/2014/main" id="{1F68694A-765B-4054-9341-6860F5A4C56B}"/>
              </a:ext>
            </a:extLst>
          </p:cNvPr>
          <p:cNvSpPr>
            <a:spLocks noChangeArrowheads="1"/>
          </p:cNvSpPr>
          <p:nvPr/>
        </p:nvSpPr>
        <p:spPr bwMode="auto">
          <a:xfrm rot="20463523">
            <a:off x="8120945" y="3954328"/>
            <a:ext cx="403426" cy="110302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0" name="AutoShape 10">
            <a:extLst>
              <a:ext uri="{FF2B5EF4-FFF2-40B4-BE49-F238E27FC236}">
                <a16:creationId xmlns:a16="http://schemas.microsoft.com/office/drawing/2014/main" id="{8A929F68-157F-4AC9-9340-3F84699BC0A7}"/>
              </a:ext>
            </a:extLst>
          </p:cNvPr>
          <p:cNvSpPr>
            <a:spLocks noChangeArrowheads="1"/>
          </p:cNvSpPr>
          <p:nvPr/>
        </p:nvSpPr>
        <p:spPr bwMode="auto">
          <a:xfrm rot="20463523">
            <a:off x="8717278" y="3719046"/>
            <a:ext cx="403426" cy="110302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1" name="AutoShape 10">
            <a:extLst>
              <a:ext uri="{FF2B5EF4-FFF2-40B4-BE49-F238E27FC236}">
                <a16:creationId xmlns:a16="http://schemas.microsoft.com/office/drawing/2014/main" id="{E2011792-EA9F-4AC3-8A91-A84FF82E10A3}"/>
              </a:ext>
            </a:extLst>
          </p:cNvPr>
          <p:cNvSpPr>
            <a:spLocks noChangeArrowheads="1"/>
          </p:cNvSpPr>
          <p:nvPr/>
        </p:nvSpPr>
        <p:spPr bwMode="auto">
          <a:xfrm rot="21113226">
            <a:off x="9273231" y="3540443"/>
            <a:ext cx="403426" cy="110302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2" name="AutoShape 10">
            <a:extLst>
              <a:ext uri="{FF2B5EF4-FFF2-40B4-BE49-F238E27FC236}">
                <a16:creationId xmlns:a16="http://schemas.microsoft.com/office/drawing/2014/main" id="{A95D0BEA-071E-467A-8947-2466B3304E4C}"/>
              </a:ext>
            </a:extLst>
          </p:cNvPr>
          <p:cNvSpPr>
            <a:spLocks noChangeArrowheads="1"/>
          </p:cNvSpPr>
          <p:nvPr/>
        </p:nvSpPr>
        <p:spPr bwMode="auto">
          <a:xfrm rot="376374">
            <a:off x="7136810" y="3572574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3" name="AutoShape 10">
            <a:extLst>
              <a:ext uri="{FF2B5EF4-FFF2-40B4-BE49-F238E27FC236}">
                <a16:creationId xmlns:a16="http://schemas.microsoft.com/office/drawing/2014/main" id="{DAD717D7-1AE8-4F8A-B778-1B6882A467AE}"/>
              </a:ext>
            </a:extLst>
          </p:cNvPr>
          <p:cNvSpPr>
            <a:spLocks noChangeArrowheads="1"/>
          </p:cNvSpPr>
          <p:nvPr/>
        </p:nvSpPr>
        <p:spPr bwMode="auto">
          <a:xfrm rot="376374">
            <a:off x="7156400" y="3812626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4" name="AutoShape 10">
            <a:extLst>
              <a:ext uri="{FF2B5EF4-FFF2-40B4-BE49-F238E27FC236}">
                <a16:creationId xmlns:a16="http://schemas.microsoft.com/office/drawing/2014/main" id="{2033ACA5-787A-4DC9-A89A-661679E2C1B1}"/>
              </a:ext>
            </a:extLst>
          </p:cNvPr>
          <p:cNvSpPr>
            <a:spLocks noChangeArrowheads="1"/>
          </p:cNvSpPr>
          <p:nvPr/>
        </p:nvSpPr>
        <p:spPr bwMode="auto">
          <a:xfrm rot="376374">
            <a:off x="7155899" y="4098884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5" name="AutoShape 10">
            <a:extLst>
              <a:ext uri="{FF2B5EF4-FFF2-40B4-BE49-F238E27FC236}">
                <a16:creationId xmlns:a16="http://schemas.microsoft.com/office/drawing/2014/main" id="{51BFA112-3A78-4EF6-A821-9398F671CDE2}"/>
              </a:ext>
            </a:extLst>
          </p:cNvPr>
          <p:cNvSpPr>
            <a:spLocks noChangeArrowheads="1"/>
          </p:cNvSpPr>
          <p:nvPr/>
        </p:nvSpPr>
        <p:spPr bwMode="auto">
          <a:xfrm rot="1866347">
            <a:off x="7435784" y="4554440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6" name="AutoShape 10">
            <a:extLst>
              <a:ext uri="{FF2B5EF4-FFF2-40B4-BE49-F238E27FC236}">
                <a16:creationId xmlns:a16="http://schemas.microsoft.com/office/drawing/2014/main" id="{440882CB-92A2-41B8-B653-B89F9FE20B52}"/>
              </a:ext>
            </a:extLst>
          </p:cNvPr>
          <p:cNvSpPr>
            <a:spLocks noChangeArrowheads="1"/>
          </p:cNvSpPr>
          <p:nvPr/>
        </p:nvSpPr>
        <p:spPr bwMode="auto">
          <a:xfrm rot="21251368">
            <a:off x="7967750" y="4554440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7" name="AutoShape 10">
            <a:extLst>
              <a:ext uri="{FF2B5EF4-FFF2-40B4-BE49-F238E27FC236}">
                <a16:creationId xmlns:a16="http://schemas.microsoft.com/office/drawing/2014/main" id="{FEFFF04D-C0F4-488C-BD15-A7DAA2C556B2}"/>
              </a:ext>
            </a:extLst>
          </p:cNvPr>
          <p:cNvSpPr>
            <a:spLocks noChangeArrowheads="1"/>
          </p:cNvSpPr>
          <p:nvPr/>
        </p:nvSpPr>
        <p:spPr bwMode="auto">
          <a:xfrm rot="2018263">
            <a:off x="6506076" y="3654891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184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B607-1B27-4521-8553-488788D9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52400"/>
            <a:ext cx="11147323" cy="9144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PFAS and Co-Contaminants in Groundwater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1E417-4FDC-48D1-8154-F91F5B0F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Diagram 4">
            <a:extLst>
              <a:ext uri="{FF2B5EF4-FFF2-40B4-BE49-F238E27FC236}">
                <a16:creationId xmlns:a16="http://schemas.microsoft.com/office/drawing/2014/main" id="{EEAAF4FD-DADA-4019-B7B2-2B2E3409C8D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66" y="1838325"/>
            <a:ext cx="82296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5">
            <a:extLst>
              <a:ext uri="{FF2B5EF4-FFF2-40B4-BE49-F238E27FC236}">
                <a16:creationId xmlns:a16="http://schemas.microsoft.com/office/drawing/2014/main" id="{CF551563-E587-4770-B7B9-3DE8B9B822C1}"/>
              </a:ext>
            </a:extLst>
          </p:cNvPr>
          <p:cNvSpPr/>
          <p:nvPr/>
        </p:nvSpPr>
        <p:spPr>
          <a:xfrm>
            <a:off x="2836863" y="2444750"/>
            <a:ext cx="163512" cy="337185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Up Arrow 13">
            <a:extLst>
              <a:ext uri="{FF2B5EF4-FFF2-40B4-BE49-F238E27FC236}">
                <a16:creationId xmlns:a16="http://schemas.microsoft.com/office/drawing/2014/main" id="{50865C78-031B-43E0-B4C1-030B37D86FD7}"/>
              </a:ext>
            </a:extLst>
          </p:cNvPr>
          <p:cNvSpPr/>
          <p:nvPr/>
        </p:nvSpPr>
        <p:spPr>
          <a:xfrm>
            <a:off x="2137568" y="1960564"/>
            <a:ext cx="163513" cy="4122737"/>
          </a:xfrm>
          <a:prstGeom prst="upArrow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1D799560-76C1-4138-AFE0-AFA1E95E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2178051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00659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B360"/>
              </a:buClr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7A1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GW Flow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082A4480-3993-49DF-BBE1-9113F4D1F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4" y="1406526"/>
            <a:ext cx="914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00659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B360"/>
              </a:buClr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7A1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ORP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+200 mV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870845B1-B43A-4130-9679-24C890C5A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774" y="6184900"/>
            <a:ext cx="914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00659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B360"/>
              </a:buClr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7A1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ktiv Grotesk Trial"/>
                <a:ea typeface="Aktiv Grotesk Trial"/>
                <a:cs typeface="Aktiv Grotesk Trial"/>
              </a:rPr>
              <a:t>-200 mV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90257B7-D8B3-46F6-AA56-114C3CF2B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066" y="3869531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59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B360"/>
              </a:buClr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7A1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Hydrocarbons biodegraded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PFAS plume expands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8FDF79BE-5EC7-4B85-B59A-7BD17EC6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066" y="2817813"/>
            <a:ext cx="45751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59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B360"/>
              </a:buClr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7A1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ea typeface="Aktiv Grotesk Trial"/>
                <a:cs typeface="Aktiv Grotesk Trial"/>
              </a:rPr>
              <a:t>More aerobic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ea typeface="Aktiv Grotesk Trial"/>
                <a:cs typeface="Aktiv Grotesk Trial"/>
              </a:rPr>
              <a:t>Precursors </a:t>
            </a:r>
            <a:r>
              <a:rPr lang="en-US" alt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Aktiv Grotesk Trial"/>
                <a:cs typeface="Aktiv Grotesk Trial"/>
              </a:rPr>
              <a:t>biotransformed</a:t>
            </a: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ea typeface="Aktiv Grotesk Trial"/>
                <a:cs typeface="Aktiv Grotesk Trial"/>
              </a:rPr>
              <a:t> to PFAAs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ea typeface="Aktiv Grotesk Trial"/>
                <a:cs typeface="Aktiv Grotesk Trial"/>
              </a:rPr>
              <a:t>PFAS plume expands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ea typeface="Aktiv Grotesk Trial"/>
                <a:cs typeface="Aktiv Grotesk Trial"/>
              </a:rPr>
              <a:t>Hydrocarbons degrades rapidly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0DF5E160-AB07-4BFA-BA35-F14CBA73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066" y="207917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59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B360"/>
              </a:buClr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7A1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Aktiv Grotesk Trial"/>
                <a:cs typeface="Aktiv Grotesk Trial"/>
              </a:rPr>
              <a:t>Expansion of PFAS plume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Aktiv Grotesk Trial"/>
                <a:cs typeface="Aktiv Grotesk Trial"/>
              </a:rPr>
              <a:t>Short chain PFASs migrate faster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A9F342E4-02F5-4821-BC87-00EC24979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3032" y="1539875"/>
            <a:ext cx="2082800" cy="132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59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B360"/>
              </a:buClr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7A1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Also look for surface water features as potential shortcuts to transport PFAS into GW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9C8180-946B-4224-AA8F-14C25BF44FAA}"/>
              </a:ext>
            </a:extLst>
          </p:cNvPr>
          <p:cNvSpPr/>
          <p:nvPr/>
        </p:nvSpPr>
        <p:spPr>
          <a:xfrm>
            <a:off x="4438935" y="3839890"/>
            <a:ext cx="533400" cy="762000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88039B42-13C8-4444-ADA6-28A84023B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131" y="5207794"/>
            <a:ext cx="1828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59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B360"/>
              </a:buClr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7A1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Possible natural PFAS attenuation (sorption) due to high TOC sediment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0B3BB4-7F22-4373-866D-5568C70B46BC}"/>
              </a:ext>
            </a:extLst>
          </p:cNvPr>
          <p:cNvCxnSpPr>
            <a:cxnSpLocks/>
          </p:cNvCxnSpPr>
          <p:nvPr/>
        </p:nvCxnSpPr>
        <p:spPr>
          <a:xfrm flipV="1">
            <a:off x="3790372" y="4391820"/>
            <a:ext cx="549616" cy="812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1343DFF3-2F83-4ADF-94C8-C7F57DAA65D3}"/>
              </a:ext>
            </a:extLst>
          </p:cNvPr>
          <p:cNvSpPr/>
          <p:nvPr/>
        </p:nvSpPr>
        <p:spPr>
          <a:xfrm>
            <a:off x="7198628" y="4442618"/>
            <a:ext cx="5334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27BCB5C0-2762-4182-86DB-E28D72671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208" y="5343526"/>
            <a:ext cx="24193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59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B360"/>
              </a:buClr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7A1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Aktiv Grotesk Trial"/>
                <a:cs typeface="Aktiv Grotesk Trial"/>
              </a:rPr>
              <a:t>Possible PFAS hot spot from redox manipulations via in-situ remediation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3E0223-AB76-4D43-B8C5-8B71C5BE9316}"/>
              </a:ext>
            </a:extLst>
          </p:cNvPr>
          <p:cNvCxnSpPr/>
          <p:nvPr/>
        </p:nvCxnSpPr>
        <p:spPr>
          <a:xfrm flipH="1" flipV="1">
            <a:off x="7874758" y="4823618"/>
            <a:ext cx="1766633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E78FEAA-1A7A-4296-9754-324A8AD1D18F}"/>
              </a:ext>
            </a:extLst>
          </p:cNvPr>
          <p:cNvSpPr txBox="1"/>
          <p:nvPr/>
        </p:nvSpPr>
        <p:spPr>
          <a:xfrm>
            <a:off x="0" y="6491422"/>
            <a:ext cx="4119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Source: ITRC PFAS training slides, Battelle, 2018</a:t>
            </a:r>
          </a:p>
        </p:txBody>
      </p:sp>
    </p:spTree>
    <p:extLst>
      <p:ext uri="{BB962C8B-B14F-4D97-AF65-F5344CB8AC3E}">
        <p14:creationId xmlns:p14="http://schemas.microsoft.com/office/powerpoint/2010/main" val="12646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 animBg="1"/>
      <p:bldP spid="19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7D68-5EC3-4BAF-958A-E075E1B3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152400"/>
            <a:ext cx="11121788" cy="914400"/>
          </a:xfrm>
        </p:spPr>
        <p:txBody>
          <a:bodyPr/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Note About “Ambient” PFAS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5DB5F-A0CE-42E4-ACCC-E06F4482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5280"/>
            <a:ext cx="4367880" cy="55227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PFOS and PFOA reported at 10s of ng/L levels in groundwater and surface water</a:t>
            </a:r>
          </a:p>
          <a:p>
            <a:r>
              <a:rPr lang="en-US" dirty="0"/>
              <a:t>PFBA may be as high as 0.3 ug/L in metro region groundwater</a:t>
            </a:r>
          </a:p>
          <a:p>
            <a:r>
              <a:rPr lang="en-US" dirty="0"/>
              <a:t>Are some “ambient” PFAS actually distal traces of an unknown source?</a:t>
            </a:r>
          </a:p>
          <a:p>
            <a:r>
              <a:rPr lang="en-US" dirty="0">
                <a:solidFill>
                  <a:srgbClr val="FF0000"/>
                </a:solidFill>
              </a:rPr>
              <a:t>IT IS NOT “BACKGROUND”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78764-A085-4100-936A-D8F76F6D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8F09C26-D269-497F-910C-DD63DD925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80" y="1490663"/>
            <a:ext cx="735965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BCF86D3C-60AC-417C-9BFC-F80CA0C1B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240" y="6305490"/>
            <a:ext cx="52996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59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B360"/>
              </a:buClr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7A1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Ambient in groundwater/surface waters: D’Agostino and </a:t>
            </a:r>
            <a:r>
              <a:rPr lang="en-US" altLang="en-US" sz="1000" dirty="0" err="1">
                <a:latin typeface="Arial" panose="020B0604020202020204" pitchFamily="34" charset="0"/>
              </a:rPr>
              <a:t>Mabury</a:t>
            </a:r>
            <a:r>
              <a:rPr lang="en-US" altLang="en-US" sz="1000" dirty="0">
                <a:latin typeface="Arial" panose="020B0604020202020204" pitchFamily="34" charset="0"/>
              </a:rPr>
              <a:t>, 2017; Li et al., 2011; Sinclair et al., 2004; </a:t>
            </a:r>
            <a:r>
              <a:rPr lang="en-US" altLang="en-US" sz="1000" dirty="0" err="1">
                <a:latin typeface="Arial" panose="020B0604020202020204" pitchFamily="34" charset="0"/>
              </a:rPr>
              <a:t>Konwick</a:t>
            </a:r>
            <a:r>
              <a:rPr lang="en-US" altLang="en-US" sz="1000" dirty="0">
                <a:latin typeface="Arial" panose="020B0604020202020204" pitchFamily="34" charset="0"/>
              </a:rPr>
              <a:t> et al., 2008; </a:t>
            </a:r>
            <a:r>
              <a:rPr lang="en-US" altLang="en-US" sz="1000" dirty="0" err="1">
                <a:latin typeface="Arial" panose="020B0604020202020204" pitchFamily="34" charset="0"/>
              </a:rPr>
              <a:t>Eschauzier</a:t>
            </a:r>
            <a:r>
              <a:rPr lang="en-US" altLang="en-US" sz="1000" dirty="0">
                <a:latin typeface="Arial" panose="020B0604020202020204" pitchFamily="34" charset="0"/>
              </a:rPr>
              <a:t> et al., 2012; ATSDR, 2015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469027-5E09-4027-8566-7A3908D91E6A}"/>
              </a:ext>
            </a:extLst>
          </p:cNvPr>
          <p:cNvSpPr/>
          <p:nvPr/>
        </p:nvSpPr>
        <p:spPr bwMode="auto">
          <a:xfrm>
            <a:off x="5636240" y="3388459"/>
            <a:ext cx="5717560" cy="1758728"/>
          </a:xfrm>
          <a:prstGeom prst="rect">
            <a:avLst/>
          </a:prstGeom>
          <a:solidFill>
            <a:schemeClr val="accent1">
              <a:lumMod val="75000"/>
              <a:alpha val="28000"/>
            </a:schemeClr>
          </a:solidFill>
          <a:ln w="25400" cap="flat" cmpd="sng" algn="ctr">
            <a:solidFill>
              <a:schemeClr val="accent1">
                <a:lumMod val="2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ea typeface="ヒラギノ角ゴ ProN W3" charset="0"/>
                <a:cs typeface="Arial" panose="020B0604020202020204" pitchFamily="34" charset="0"/>
                <a:sym typeface="Gill Sans" charset="0"/>
              </a:rPr>
              <a:t>Ambient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39E276-BA1F-4DD0-BB78-AEE19A147B89}"/>
              </a:ext>
            </a:extLst>
          </p:cNvPr>
          <p:cNvSpPr/>
          <p:nvPr/>
        </p:nvSpPr>
        <p:spPr bwMode="auto">
          <a:xfrm>
            <a:off x="5636240" y="3766439"/>
            <a:ext cx="5683250" cy="660400"/>
          </a:xfrm>
          <a:prstGeom prst="rect">
            <a:avLst/>
          </a:prstGeom>
          <a:solidFill>
            <a:srgbClr val="6D6D71">
              <a:alpha val="49000"/>
            </a:srgbClr>
          </a:solidFill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ea typeface="ヒラギノ角ゴ ProN W3" charset="0"/>
                <a:cs typeface="Arial" panose="020B0604020202020204" pitchFamily="34" charset="0"/>
                <a:sym typeface="Gill Sans" charset="0"/>
              </a:rPr>
              <a:t>Method Detection Limits</a:t>
            </a:r>
          </a:p>
        </p:txBody>
      </p:sp>
    </p:spTree>
    <p:extLst>
      <p:ext uri="{BB962C8B-B14F-4D97-AF65-F5344CB8AC3E}">
        <p14:creationId xmlns:p14="http://schemas.microsoft.com/office/powerpoint/2010/main" val="1882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H PowerPoint" id="{77A571C1-30E7-4DA3-AE01-D70EB1FA1994}" vid="{ACB131C9-D5E5-440B-BC5E-D73CF3BD21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0AF960DE3C4A92E1BEB231BBDACE" ma:contentTypeVersion="0" ma:contentTypeDescription="Create a new document." ma:contentTypeScope="" ma:versionID="82899579051dc9e5f49494bf955404b0">
  <xsd:schema xmlns:xsd="http://www.w3.org/2001/XMLSchema" xmlns:xs="http://www.w3.org/2001/XMLSchema" xmlns:p="http://schemas.microsoft.com/office/2006/metadata/properties" xmlns:ns2="a340cd5a-8d85-4c94-8b3b-dcb04460a05d" targetNamespace="http://schemas.microsoft.com/office/2006/metadata/properties" ma:root="true" ma:fieldsID="db02e23880311bbb15d0b1434d17a118" ns2:_="">
    <xsd:import namespace="a340cd5a-8d85-4c94-8b3b-dcb04460a0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0cd5a-8d85-4c94-8b3b-dcb04460a0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340cd5a-8d85-4c94-8b3b-dcb04460a05d">3EUZQJVPJPKD-1734757124-28</_dlc_DocId>
    <_dlc_DocIdUrl xmlns="a340cd5a-8d85-4c94-8b3b-dcb04460a05d">
      <Url>https://inside.mn.gov/sites/MDH/permanent/comm_proj/_layouts/15/DocIdRedir.aspx?ID=3EUZQJVPJPKD-1734757124-28</Url>
      <Description>3EUZQJVPJPKD-1734757124-28</Description>
    </_dlc_DocIdUrl>
  </documentManagement>
</p:properties>
</file>

<file path=customXml/itemProps1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2FC8F2-806C-4782-9382-CDEEF98BF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40cd5a-8d85-4c94-8b3b-dcb04460a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97F3D0-D31E-40E5-80D0-AD0B09EC31F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26A1386-9537-4EA6-B9A3-FB7D154FAC2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a340cd5a-8d85-4c94-8b3b-dcb04460a05d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2535</TotalTime>
  <Words>406</Words>
  <Application>Microsoft Office PowerPoint</Application>
  <PresentationFormat>Widescreen</PresentationFormat>
  <Paragraphs>91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MS PGothic</vt:lpstr>
      <vt:lpstr>Aktiv Grotesk Trial</vt:lpstr>
      <vt:lpstr>Arial</vt:lpstr>
      <vt:lpstr>Calibri</vt:lpstr>
      <vt:lpstr>Gill Sans</vt:lpstr>
      <vt:lpstr>NeueHaasGroteskText Std</vt:lpstr>
      <vt:lpstr>Wingdings</vt:lpstr>
      <vt:lpstr>ヒラギノ角ゴ ProN W3</vt:lpstr>
      <vt:lpstr>MN.IT</vt:lpstr>
      <vt:lpstr>PFAS – Groundwater Fate &amp; Transport  MPCA-MDH Staff PFAS Training June 25, 2018</vt:lpstr>
      <vt:lpstr>General “Rules of Thumb” for PFAS in the Environment</vt:lpstr>
      <vt:lpstr>PFAS in Groundwater</vt:lpstr>
      <vt:lpstr>Case Study: Fractionation of PFAAs at AFFF Site</vt:lpstr>
      <vt:lpstr>Case Study: Precursors and PFAAs at AFFF Site</vt:lpstr>
      <vt:lpstr>PFAS in Groundwater – East Metro</vt:lpstr>
      <vt:lpstr>PFAS in Surface Water – Important Transport Pathway</vt:lpstr>
      <vt:lpstr>PFAS and Co-Contaminants in Groundwater</vt:lpstr>
      <vt:lpstr>A Note About “Ambient” PFAS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Perfluorochemicals in Afton, MN</dc:title>
  <dc:subject>PowerPoint Template</dc:subject>
  <dc:creator>Kadrie, Julie (MDH)</dc:creator>
  <cp:keywords>PowerPoint, Template</cp:keywords>
  <dc:description>Version 1.1, Released 8-2016</dc:description>
  <cp:lastModifiedBy>Kaufenberg, Elizabeth (MPCA)</cp:lastModifiedBy>
  <cp:revision>145</cp:revision>
  <dcterms:created xsi:type="dcterms:W3CDTF">2018-03-27T18:56:00Z</dcterms:created>
  <dcterms:modified xsi:type="dcterms:W3CDTF">2018-06-22T13:25:24Z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0x0101006B0F0AF960DE3C4A92E1BEB231BBDACE</vt:lpwstr>
  </property>
  <property fmtid="{D5CDD505-2E9C-101B-9397-08002B2CF9AE}" pid="3" name="_dlc_DocIdItemGuid">
    <vt:lpwstr>51612d0f-3fe8-4978-a8d9-f384c5e0293e</vt:lpwstr>
  </property>
</Properties>
</file>