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4"/>
  </p:notesMasterIdLst>
  <p:handoutMasterIdLst>
    <p:handoutMasterId r:id="rId15"/>
  </p:handoutMasterIdLst>
  <p:sldIdLst>
    <p:sldId id="396" r:id="rId5"/>
    <p:sldId id="550" r:id="rId6"/>
    <p:sldId id="556" r:id="rId7"/>
    <p:sldId id="561" r:id="rId8"/>
    <p:sldId id="552" r:id="rId9"/>
    <p:sldId id="553" r:id="rId10"/>
    <p:sldId id="559" r:id="rId11"/>
    <p:sldId id="554" r:id="rId12"/>
    <p:sldId id="555" r:id="rId13"/>
  </p:sldIdLst>
  <p:sldSz cx="12192000" cy="6858000"/>
  <p:notesSz cx="68580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865"/>
    <a:srgbClr val="996633"/>
    <a:srgbClr val="78BE21"/>
    <a:srgbClr val="0D0D0D"/>
    <a:srgbClr val="E8E8E8"/>
    <a:srgbClr val="B20738"/>
    <a:srgbClr val="00A3E2"/>
    <a:srgbClr val="2C2C2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89" autoAdjust="0"/>
    <p:restoredTop sz="65295" autoAdjust="0"/>
  </p:normalViewPr>
  <p:slideViewPr>
    <p:cSldViewPr snapToGrid="0">
      <p:cViewPr varScale="1">
        <p:scale>
          <a:sx n="71" d="100"/>
          <a:sy n="71" d="100"/>
        </p:scale>
        <p:origin x="125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6/22/2018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2971800" cy="463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193"/>
            <a:ext cx="2971800" cy="463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5700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2971800" cy="463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193"/>
            <a:ext cx="2971800" cy="463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4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5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https://bolgerohearn.com/our-products/f3-water-repellent/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9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7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49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37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of textile mills</a:t>
            </a:r>
            <a:endParaRPr lang="en-US" sz="1200" kern="1200" dirty="0">
              <a:solidFill>
                <a:schemeClr val="tx1"/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22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8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ABEDF4-79D5-42BF-BD9B-F0ABEE8E4CA6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316E-AA76-45A0-B13F-41D7BD7CC3B8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BA5C-AF51-4622-A34C-B3AC63C1B8FC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7E43808E-6492-4B82-A1CA-01A197EC3626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878CC3-7E05-4425-ACDB-244C11E781E0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F97D69-490D-4058-BC04-5763D2CFBD2B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5318897-FEC3-4464-A17A-A0F909029CBC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CD1C0D-F31A-4A85-A80E-29BAD1464C3A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2FA4D-07D2-427A-82C4-237F4B9D402F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1122EA7-3FAF-4AEA-9A69-641BE5357F52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F33-1124-40EF-80D0-790E931827F9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A4F1E79-3005-4160-A394-D86B26BA9805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377" y="1746254"/>
            <a:ext cx="5447246" cy="8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3E19-271C-472F-9968-3764AB7E4391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BA96-DEBF-429E-8977-2487BBBC4A22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5B23-D23C-4FF8-9275-7FBF4B083F5E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49B3-7852-4886-BFB9-B6BA0905C7A2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E7B3-17CE-4200-8456-F210E5D3DF7E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095F-70D0-49AD-BFC0-D9963851EEB4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E85E1610-B011-4D2F-ADA2-7D685F0F5968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D2AACF-391D-40ED-A375-801142E4D0EF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Here | mn.gov/websiteurl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A1CC8369-B957-4980-A6ED-FCE10A8FA1F4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F7170915-50B2-4CF2-B37F-458A1DAD096E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4" name="MN.IT Services Logo" descr="Minnesota Logo with text Agency Logo Her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53" y="5947868"/>
            <a:ext cx="2968836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EA5F07-4DA4-4891-87BA-B2E21CCBA06D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A54663-FB56-4378-AAC0-19678F07607E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3FA68D72-41EE-4B35-9F85-88F4D3397A2A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EEBF54DE-6619-4E84-9803-2A2C2CD0425D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BBF44AB1-E760-41AE-B777-5E47CD2BDF20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6DFB70-023C-4655-B9FF-CC69387D46D0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B813BE-0345-4AFD-A62C-D81113123189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F37B9-A07C-440C-9689-EFD68555288F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DE588-79E6-48ED-803A-A69BAF0EB06A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2A1A33-260C-4C77-B2D5-BBE4A2EB24D1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67BD-8324-4865-909C-61949D118FA8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485A9D-0469-4094-BF7F-008F82B7BB4B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B57718-167B-481F-90C0-A6D4ED6E486B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BDAD13-18B6-455D-A79A-80F557CC9FD5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34BF4E-EDA0-450C-93C8-F11AA6353A45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65E7-3DD3-4E4D-94FE-09F7A83A34AC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CE5FC9-E73F-40ED-B806-A74914496B18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7C8BA4-E4F6-4C39-914B-028391D03E52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8D3A5-0E8D-428D-93EA-F3B6E729ACDF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F22380-E0EF-40FA-B7DB-67C0CB6E0D9A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N.IT Services Logo" descr="Minnesota Logo with text Agency Logo Her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083" y="632310"/>
            <a:ext cx="29688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75A45F-EF5D-4C36-AD5A-4478032A2464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MN.IT Services Logo" descr="Minnesota Logo with text Agency Logo Her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083" y="632310"/>
            <a:ext cx="29688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F66D00-6EED-4BA1-A1D3-3F20F893F1B3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 descr="Minnesota Logo with text Agency Logo Her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083" y="675342"/>
            <a:ext cx="29688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953-ABB2-413C-AF4D-6406FC2E8B3A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3259-DF12-489A-8EEC-BD88C1FD8B5B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BB63-DB7F-4EAD-81C5-337B93B6DD80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9A9A-1D97-46EC-8576-927F379C9A0A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2A0B90E-0FDD-447F-B6DD-C838AB120033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alister.innes@state.mn.us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6"/>
            <a:ext cx="12192000" cy="1593970"/>
          </a:xfrm>
        </p:spPr>
        <p:txBody>
          <a:bodyPr/>
          <a:lstStyle/>
          <a:p>
            <a:r>
              <a:rPr lang="en-US" dirty="0" smtClean="0"/>
              <a:t>Finding the Path to PFAS Alternatives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91822" y="5168910"/>
            <a:ext cx="6587067" cy="1477422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/>
              <a:t>MDH/MPCA Interagency PFAS Meeting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| </a:t>
            </a:r>
            <a:r>
              <a:rPr lang="en-US" sz="2000" dirty="0" smtClean="0">
                <a:solidFill>
                  <a:schemeClr val="accent1"/>
                </a:solidFill>
              </a:rPr>
              <a:t>June 25, 2018</a:t>
            </a:r>
            <a:endParaRPr lang="en-US" sz="2000" dirty="0"/>
          </a:p>
          <a:p>
            <a:pPr algn="r">
              <a:spcBef>
                <a:spcPts val="0"/>
              </a:spcBef>
            </a:pPr>
            <a:r>
              <a:rPr lang="en-US" sz="2000" dirty="0"/>
              <a:t>Al Innes, MPCA </a:t>
            </a:r>
            <a:r>
              <a:rPr lang="en-US" sz="2000" dirty="0">
                <a:solidFill>
                  <a:schemeClr val="accent1"/>
                </a:solidFill>
              </a:rPr>
              <a:t>|</a:t>
            </a:r>
            <a:r>
              <a:rPr lang="en-US" sz="2000" dirty="0"/>
              <a:t> Safer Product Chemistry Coordinator</a:t>
            </a:r>
          </a:p>
          <a:p>
            <a:pPr algn="r"/>
            <a:r>
              <a:rPr lang="en-US" sz="2000" dirty="0">
                <a:hlinkClick r:id="rId3"/>
              </a:rPr>
              <a:t>alister.innes@state.mn.us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1"/>
                </a:solidFill>
              </a:rPr>
              <a:t>|</a:t>
            </a:r>
            <a:r>
              <a:rPr lang="en-US" sz="2000" dirty="0"/>
              <a:t> 651-757-2457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8" name="Picture 7" descr="chemicals-in-river.psd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516904"/>
          </a:xfrm>
          <a:prstGeom prst="rect">
            <a:avLst/>
          </a:prstGeom>
        </p:spPr>
      </p:pic>
      <p:pic>
        <p:nvPicPr>
          <p:cNvPr id="9" name="Picture 8" descr="MPCA Logo RGB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15" y="5782589"/>
            <a:ext cx="4108789" cy="707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3459" t="-190" r="23053" b="857"/>
          <a:stretch/>
        </p:blipFill>
        <p:spPr>
          <a:xfrm>
            <a:off x="-26621" y="-27364"/>
            <a:ext cx="3544268" cy="3544268"/>
          </a:xfrm>
          <a:prstGeom prst="rect">
            <a:avLst/>
          </a:prstGeom>
        </p:spPr>
      </p:pic>
      <p:pic>
        <p:nvPicPr>
          <p:cNvPr id="10" name="Picture Placeholder 9"/>
          <p:cNvPicPr>
            <a:picLocks/>
          </p:cNvPicPr>
          <p:nvPr/>
        </p:nvPicPr>
        <p:blipFill>
          <a:blip r:embed="rId7"/>
          <a:srcRect t="1026" b="1026"/>
          <a:stretch>
            <a:fillRect/>
          </a:stretch>
        </p:blipFill>
        <p:spPr>
          <a:xfrm>
            <a:off x="8877300" y="0"/>
            <a:ext cx="3314700" cy="3516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8579" y="-18729"/>
            <a:ext cx="5398721" cy="35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context – related work on products</a:t>
            </a:r>
          </a:p>
          <a:p>
            <a:r>
              <a:rPr lang="en-US" dirty="0" smtClean="0"/>
              <a:t>Some alternatives</a:t>
            </a:r>
          </a:p>
          <a:p>
            <a:r>
              <a:rPr lang="en-US" dirty="0" smtClean="0"/>
              <a:t>Challenges with alternatives</a:t>
            </a:r>
          </a:p>
          <a:p>
            <a:r>
              <a:rPr lang="en-US" dirty="0" smtClean="0"/>
              <a:t>Available tools</a:t>
            </a:r>
          </a:p>
          <a:p>
            <a:r>
              <a:rPr lang="en-US" dirty="0" smtClean="0"/>
              <a:t>What should our prevention priorities be?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Toxics Reduction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199" y="1094014"/>
            <a:ext cx="3526341" cy="5763986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301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on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736600"/>
            <a:ext cx="6234953" cy="5418139"/>
          </a:xfrm>
        </p:spPr>
        <p:txBody>
          <a:bodyPr>
            <a:noAutofit/>
          </a:bodyPr>
          <a:lstStyle/>
          <a:p>
            <a:r>
              <a:rPr lang="en-US" sz="2400" dirty="0" smtClean="0"/>
              <a:t>Regulated (statute-driven)</a:t>
            </a:r>
          </a:p>
          <a:p>
            <a:pPr lvl="1"/>
            <a:r>
              <a:rPr lang="en-US" sz="2000" dirty="0" smtClean="0"/>
              <a:t>Children’s jewelry – lead and cadmium</a:t>
            </a:r>
          </a:p>
          <a:p>
            <a:pPr lvl="1"/>
            <a:r>
              <a:rPr lang="en-US" sz="2000" dirty="0" smtClean="0"/>
              <a:t>Asphalt sealants – PAHs</a:t>
            </a:r>
          </a:p>
          <a:p>
            <a:r>
              <a:rPr lang="en-US" sz="2400" dirty="0" smtClean="0"/>
              <a:t>Unregulated (voluntary)</a:t>
            </a:r>
          </a:p>
          <a:p>
            <a:pPr lvl="1"/>
            <a:r>
              <a:rPr lang="en-US" sz="2000" dirty="0" smtClean="0"/>
              <a:t>Thermal papers – BPA and BPS</a:t>
            </a:r>
          </a:p>
          <a:p>
            <a:pPr lvl="1"/>
            <a:r>
              <a:rPr lang="en-US" sz="2000" dirty="0" smtClean="0"/>
              <a:t>Commercial laundry detergents – NPE &amp; NP</a:t>
            </a:r>
          </a:p>
          <a:p>
            <a:pPr lvl="1"/>
            <a:r>
              <a:rPr lang="en-US" sz="2000" dirty="0" smtClean="0"/>
              <a:t>Personal care – preservatives</a:t>
            </a:r>
          </a:p>
          <a:p>
            <a:r>
              <a:rPr lang="en-US" sz="2400" dirty="0" smtClean="0"/>
              <a:t>In Development</a:t>
            </a:r>
          </a:p>
          <a:p>
            <a:pPr lvl="1"/>
            <a:r>
              <a:rPr lang="en-US" sz="2000" dirty="0" smtClean="0"/>
              <a:t>Chlorinated </a:t>
            </a:r>
            <a:r>
              <a:rPr lang="en-US" sz="2000" dirty="0" err="1" smtClean="0"/>
              <a:t>paraffins</a:t>
            </a:r>
            <a:r>
              <a:rPr lang="en-US" sz="2000" dirty="0" smtClean="0"/>
              <a:t> – machining fluids?</a:t>
            </a:r>
          </a:p>
          <a:p>
            <a:pPr lvl="1"/>
            <a:r>
              <a:rPr lang="en-US" sz="2000" dirty="0" smtClean="0"/>
              <a:t>PFAS – where to focus?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Toxics Reduction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15417" r="42904" b="8194"/>
          <a:stretch/>
        </p:blipFill>
        <p:spPr>
          <a:xfrm>
            <a:off x="9859865" y="918068"/>
            <a:ext cx="2332135" cy="41376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93" y="3794125"/>
            <a:ext cx="4650077" cy="3063875"/>
          </a:xfrm>
          <a:prstGeom prst="rect">
            <a:avLst/>
          </a:prstGeom>
        </p:spPr>
      </p:pic>
      <p:pic>
        <p:nvPicPr>
          <p:cNvPr id="11" name="Picture Placeholder 33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96" y="2359602"/>
            <a:ext cx="3231698" cy="3166510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2194" y="976337"/>
            <a:ext cx="1338941" cy="198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1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Toxics Reduction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Footer Placeholder 5"/>
          <p:cNvSpPr txBox="1">
            <a:spLocks/>
          </p:cNvSpPr>
          <p:nvPr/>
        </p:nvSpPr>
        <p:spPr>
          <a:xfrm>
            <a:off x="7871786" y="5665783"/>
            <a:ext cx="2864670" cy="568909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/>
              <a:t>Clinton Boyd, Steelcase (</a:t>
            </a:r>
            <a:r>
              <a:rPr lang="en-US" sz="1800" b="1" dirty="0" err="1" smtClean="0"/>
              <a:t>CalSAFER</a:t>
            </a:r>
            <a:r>
              <a:rPr lang="en-US" sz="1800" b="1" dirty="0" smtClean="0"/>
              <a:t> Workshop, 2017)</a:t>
            </a:r>
            <a:endParaRPr lang="en-US" sz="1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32" y="304798"/>
            <a:ext cx="10809868" cy="914400"/>
          </a:xfrm>
        </p:spPr>
        <p:txBody>
          <a:bodyPr/>
          <a:lstStyle/>
          <a:p>
            <a:r>
              <a:rPr lang="en-US" dirty="0" smtClean="0"/>
              <a:t>Some Alternatives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0"/>
          </p:nvPr>
        </p:nvSpPr>
        <p:spPr>
          <a:xfrm>
            <a:off x="8164329" y="1621577"/>
            <a:ext cx="3456171" cy="4080723"/>
          </a:xfrm>
        </p:spPr>
        <p:txBody>
          <a:bodyPr>
            <a:normAutofit/>
          </a:bodyPr>
          <a:lstStyle/>
          <a:p>
            <a:r>
              <a:rPr lang="en-US" dirty="0" smtClean="0"/>
              <a:t>Chemical options</a:t>
            </a:r>
          </a:p>
          <a:p>
            <a:pPr lvl="1"/>
            <a:r>
              <a:rPr lang="en-US" dirty="0" smtClean="0"/>
              <a:t>PFAS: Some C6; C4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on-F silicone/siloxanes, waxes, urethanes, dendrimers, nanoparticles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92139"/>
              </p:ext>
            </p:extLst>
          </p:nvPr>
        </p:nvGraphicFramePr>
        <p:xfrm>
          <a:off x="327676" y="443492"/>
          <a:ext cx="754411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055">
                  <a:extLst>
                    <a:ext uri="{9D8B030D-6E8A-4147-A177-3AD203B41FA5}">
                      <a16:colId xmlns:a16="http://schemas.microsoft.com/office/drawing/2014/main" val="1909024525"/>
                    </a:ext>
                  </a:extLst>
                </a:gridCol>
                <a:gridCol w="3772055">
                  <a:extLst>
                    <a:ext uri="{9D8B030D-6E8A-4147-A177-3AD203B41FA5}">
                      <a16:colId xmlns:a16="http://schemas.microsoft.com/office/drawing/2014/main" val="376390364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Repellent Treatments</a:t>
                      </a:r>
                    </a:p>
                    <a:p>
                      <a:pPr algn="ctr"/>
                      <a:r>
                        <a:rPr lang="en-US" sz="2400" b="0" i="1" dirty="0" smtClean="0"/>
                        <a:t>Stain-, soil-, oil-, water-repellent</a:t>
                      </a:r>
                      <a:r>
                        <a:rPr lang="en-US" sz="2400" b="0" i="1" baseline="0" dirty="0" smtClean="0"/>
                        <a:t> performance</a:t>
                      </a:r>
                      <a:endParaRPr lang="en-US" sz="2400" b="0" i="1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365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0" algn="l"/>
                      <a:r>
                        <a:rPr lang="en-US" sz="2000" dirty="0" smtClean="0"/>
                        <a:t>Some PFAS Treatments</a:t>
                      </a:r>
                    </a:p>
                    <a:p>
                      <a:pPr marL="342900" indent="0" algn="l"/>
                      <a:r>
                        <a:rPr lang="en-US" sz="2000" dirty="0" smtClean="0"/>
                        <a:t>(moving from</a:t>
                      </a:r>
                      <a:r>
                        <a:rPr lang="en-US" sz="2000" baseline="0" dirty="0" smtClean="0"/>
                        <a:t> C8 to C6 and C4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Some Non-fluorinated Treatments (alternative polymer</a:t>
                      </a:r>
                      <a:r>
                        <a:rPr lang="en-US" sz="2000" baseline="0" dirty="0" smtClean="0"/>
                        <a:t> systems like paraffin- or silicone-based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156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Aquapel</a:t>
                      </a:r>
                      <a:r>
                        <a:rPr lang="en-US" sz="2000" dirty="0" smtClean="0"/>
                        <a:t>™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7506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Teflon™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Crypton</a:t>
                      </a:r>
                      <a:r>
                        <a:rPr lang="en-US" sz="2000" dirty="0" smtClean="0"/>
                        <a:t>® Zero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90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Nanosphere</a:t>
                      </a:r>
                      <a:r>
                        <a:rPr lang="en-US" sz="2000" dirty="0" smtClean="0"/>
                        <a:t>®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NikWax</a:t>
                      </a:r>
                      <a:r>
                        <a:rPr lang="en-US" sz="2000" dirty="0" smtClean="0"/>
                        <a:t>®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0837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 err="1" smtClean="0"/>
                        <a:t>Scotchguard</a:t>
                      </a:r>
                      <a:r>
                        <a:rPr lang="en-US" sz="2000" dirty="0" smtClean="0"/>
                        <a:t>™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Zelan</a:t>
                      </a:r>
                      <a:r>
                        <a:rPr lang="en-US" sz="2000" dirty="0" smtClean="0"/>
                        <a:t>™</a:t>
                      </a:r>
                      <a:r>
                        <a:rPr lang="en-US" sz="2000" baseline="0" dirty="0" smtClean="0"/>
                        <a:t> R3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846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Capstone®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EcoRepel</a:t>
                      </a:r>
                      <a:r>
                        <a:rPr lang="en-US" sz="2000" dirty="0" smtClean="0"/>
                        <a:t>®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401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Crypton</a:t>
                      </a:r>
                      <a:r>
                        <a:rPr lang="en-US" sz="2000" dirty="0" smtClean="0"/>
                        <a:t>®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Crypton</a:t>
                      </a:r>
                      <a:r>
                        <a:rPr lang="en-US" sz="2000" dirty="0" smtClean="0"/>
                        <a:t>®</a:t>
                      </a:r>
                      <a:r>
                        <a:rPr lang="en-US" sz="2000" baseline="0" dirty="0" smtClean="0"/>
                        <a:t> Green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Altopel</a:t>
                      </a:r>
                      <a:r>
                        <a:rPr lang="en-US" sz="2000" dirty="0" smtClean="0"/>
                        <a:t> F³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9249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Nanotex</a:t>
                      </a:r>
                      <a:r>
                        <a:rPr lang="en-US" sz="2000" dirty="0" smtClean="0"/>
                        <a:t>®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Arkophob</a:t>
                      </a:r>
                      <a:r>
                        <a:rPr lang="en-US" sz="2000" dirty="0" smtClean="0"/>
                        <a:t>®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9004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Nanotex</a:t>
                      </a:r>
                      <a:r>
                        <a:rPr lang="en-US" sz="2000" dirty="0" smtClean="0"/>
                        <a:t>® + </a:t>
                      </a:r>
                      <a:r>
                        <a:rPr lang="en-US" sz="2000" dirty="0" err="1" smtClean="0"/>
                        <a:t>Durablock</a:t>
                      </a:r>
                      <a:r>
                        <a:rPr lang="en-US" sz="2000" dirty="0" smtClean="0"/>
                        <a:t>®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Arroshield</a:t>
                      </a:r>
                      <a:r>
                        <a:rPr lang="en-US" sz="2000" dirty="0" smtClean="0"/>
                        <a:t> EVO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739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GreenShield</a:t>
                      </a:r>
                      <a:r>
                        <a:rPr lang="en-US" sz="2000" dirty="0" smtClean="0"/>
                        <a:t>®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SBI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93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Phobotex</a:t>
                      </a:r>
                      <a:r>
                        <a:rPr lang="en-US" sz="2000" dirty="0" smtClean="0"/>
                        <a:t>® WS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0371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0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3427" y="723900"/>
            <a:ext cx="5397499" cy="5236423"/>
          </a:xfrm>
        </p:spPr>
        <p:txBody>
          <a:bodyPr>
            <a:normAutofit/>
          </a:bodyPr>
          <a:lstStyle/>
          <a:p>
            <a:r>
              <a:rPr lang="en-US" dirty="0" smtClean="0"/>
              <a:t>Chemical options</a:t>
            </a:r>
          </a:p>
          <a:p>
            <a:pPr lvl="1"/>
            <a:r>
              <a:rPr lang="en-US" dirty="0" smtClean="0"/>
              <a:t>Over 100 non-F Class B firefighting foams identified *</a:t>
            </a:r>
          </a:p>
          <a:p>
            <a:r>
              <a:rPr lang="en-US" dirty="0" smtClean="0"/>
              <a:t>Barrier layers</a:t>
            </a:r>
          </a:p>
          <a:p>
            <a:pPr lvl="1"/>
            <a:r>
              <a:rPr lang="en-US" dirty="0" smtClean="0"/>
              <a:t>PLA-lined paper service ware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olyester membrane on jacket</a:t>
            </a:r>
          </a:p>
          <a:p>
            <a:r>
              <a:rPr lang="en-US" dirty="0" smtClean="0"/>
              <a:t>Non-chemical</a:t>
            </a:r>
          </a:p>
          <a:p>
            <a:pPr lvl="1"/>
            <a:r>
              <a:rPr lang="en-US" dirty="0" smtClean="0"/>
              <a:t>Refining fibers produces mechanical holdout of oil for food contact papers</a:t>
            </a:r>
          </a:p>
          <a:p>
            <a:pPr lvl="1"/>
            <a:r>
              <a:rPr lang="en-US" dirty="0" smtClean="0"/>
              <a:t>Carpet fiber refinement can also help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Toxics Reduction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Footer Placeholder 5"/>
          <p:cNvSpPr txBox="1">
            <a:spLocks/>
          </p:cNvSpPr>
          <p:nvPr/>
        </p:nvSpPr>
        <p:spPr>
          <a:xfrm>
            <a:off x="6350000" y="5186747"/>
            <a:ext cx="4609924" cy="568909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err="1"/>
              <a:t>Expera</a:t>
            </a:r>
            <a:r>
              <a:rPr lang="en-US" sz="1800" b="1" dirty="0"/>
              <a:t> </a:t>
            </a:r>
            <a:r>
              <a:rPr lang="en-US" sz="1800" b="1" dirty="0" err="1"/>
              <a:t>Speciality</a:t>
            </a:r>
            <a:r>
              <a:rPr lang="en-US" sz="1800" b="1" dirty="0"/>
              <a:t> Solutions</a:t>
            </a:r>
          </a:p>
        </p:txBody>
      </p:sp>
      <p:pic>
        <p:nvPicPr>
          <p:cNvPr id="12" name="Picture Placeholder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3577" r="16605" b="-50"/>
          <a:stretch/>
        </p:blipFill>
        <p:spPr>
          <a:xfrm>
            <a:off x="6350000" y="1000955"/>
            <a:ext cx="5842000" cy="41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60400" y="1003894"/>
            <a:ext cx="5918200" cy="4788393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– re-examine requirements</a:t>
            </a:r>
          </a:p>
          <a:p>
            <a:r>
              <a:rPr lang="en-US" dirty="0" smtClean="0"/>
              <a:t>Feasibility</a:t>
            </a:r>
          </a:p>
          <a:p>
            <a:r>
              <a:rPr lang="en-US" dirty="0" smtClean="0"/>
              <a:t>Price</a:t>
            </a:r>
          </a:p>
          <a:p>
            <a:r>
              <a:rPr lang="en-US" dirty="0" smtClean="0"/>
              <a:t>Can it recycle, compost, degrade – residuals?</a:t>
            </a:r>
          </a:p>
          <a:p>
            <a:r>
              <a:rPr lang="en-US" dirty="0"/>
              <a:t>Data withheld or not </a:t>
            </a:r>
            <a:r>
              <a:rPr lang="en-US" dirty="0" smtClean="0"/>
              <a:t>developed - </a:t>
            </a:r>
          </a:p>
          <a:p>
            <a:r>
              <a:rPr lang="en-US" dirty="0" smtClean="0"/>
              <a:t>Many materials, purposes, products means many chemistries and suppliers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972300" y="5084466"/>
            <a:ext cx="4277555" cy="707821"/>
          </a:xfrm>
        </p:spPr>
        <p:txBody>
          <a:bodyPr/>
          <a:lstStyle/>
          <a:p>
            <a:pPr algn="l"/>
            <a:r>
              <a:rPr lang="en-US" sz="1800" b="1" dirty="0"/>
              <a:t>PFAS-free stain repellent on cotton fabric;</a:t>
            </a:r>
          </a:p>
          <a:p>
            <a:pPr algn="l"/>
            <a:r>
              <a:rPr lang="en-US" sz="1800" b="1" dirty="0"/>
              <a:t>washed 30 times (</a:t>
            </a:r>
            <a:r>
              <a:rPr lang="en-US" sz="1800" b="1" dirty="0" err="1"/>
              <a:t>Chemours</a:t>
            </a:r>
            <a:r>
              <a:rPr lang="en-US" sz="1800" b="1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3454577" y="6508749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Toxics Reduction Program</a:t>
            </a:r>
            <a:endParaRPr lang="en-US" dirty="0"/>
          </a:p>
        </p:txBody>
      </p:sp>
      <p:pic>
        <p:nvPicPr>
          <p:cNvPr id="12" name="Picture Placeholder 9"/>
          <p:cNvPicPr>
            <a:picLocks noGrp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349" r="35296" b="18889"/>
          <a:stretch/>
        </p:blipFill>
        <p:spPr bwMode="auto">
          <a:xfrm>
            <a:off x="6972300" y="1037226"/>
            <a:ext cx="52197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22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Alternatives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3454577" y="6508749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Toxics Reduction Program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190" y="1066800"/>
            <a:ext cx="8572722" cy="57740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1788" y="6324083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Bob Buck, </a:t>
            </a:r>
            <a:r>
              <a:rPr lang="en-US" b="1" dirty="0" err="1" smtClean="0">
                <a:solidFill>
                  <a:srgbClr val="000000"/>
                </a:solidFill>
              </a:rPr>
              <a:t>Chemours</a:t>
            </a:r>
            <a:r>
              <a:rPr lang="en-US" b="1" dirty="0" smtClean="0">
                <a:solidFill>
                  <a:srgbClr val="000000"/>
                </a:solidFill>
              </a:rPr>
              <a:t> (GC3 presentation, 2012)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117" t="912" r="35919" b="613"/>
          <a:stretch/>
        </p:blipFill>
        <p:spPr>
          <a:xfrm>
            <a:off x="9998074" y="1926954"/>
            <a:ext cx="2057401" cy="1828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928536"/>
            <a:ext cx="6234953" cy="4788393"/>
          </a:xfrm>
        </p:spPr>
        <p:txBody>
          <a:bodyPr>
            <a:normAutofit/>
          </a:bodyPr>
          <a:lstStyle/>
          <a:p>
            <a:r>
              <a:rPr lang="en-US" dirty="0"/>
              <a:t>Business-to-business collaboration, </a:t>
            </a:r>
            <a:r>
              <a:rPr lang="en-US" dirty="0" smtClean="0"/>
              <a:t>leverage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-party </a:t>
            </a:r>
            <a:r>
              <a:rPr lang="en-US" dirty="0" smtClean="0"/>
              <a:t>certification</a:t>
            </a:r>
            <a:endParaRPr lang="en-US" dirty="0"/>
          </a:p>
          <a:p>
            <a:r>
              <a:rPr lang="en-US" dirty="0" smtClean="0"/>
              <a:t>Alternatives assessments – state, multi-state, public domain</a:t>
            </a:r>
          </a:p>
          <a:p>
            <a:r>
              <a:rPr lang="en-US" dirty="0" smtClean="0"/>
              <a:t>Policy – state, local – limits, disclosure, assessment</a:t>
            </a:r>
          </a:p>
          <a:p>
            <a:r>
              <a:rPr lang="en-US" dirty="0" smtClean="0"/>
              <a:t>Purchasing – government, private</a:t>
            </a:r>
          </a:p>
          <a:p>
            <a:r>
              <a:rPr lang="en-US" dirty="0" smtClean="0"/>
              <a:t>Product surveillance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Toxics Reduction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358" y="609600"/>
            <a:ext cx="1926984" cy="12664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282" y="1962808"/>
            <a:ext cx="1085850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727" y="3846512"/>
            <a:ext cx="5425230" cy="1009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5452" y="4892016"/>
            <a:ext cx="4701505" cy="18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our priorities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1188545"/>
            <a:ext cx="6234953" cy="478839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Push on remaining </a:t>
            </a:r>
            <a:r>
              <a:rPr lang="en-US" dirty="0"/>
              <a:t>uses </a:t>
            </a:r>
            <a:r>
              <a:rPr lang="en-US" dirty="0" smtClean="0"/>
              <a:t>of/contamination by </a:t>
            </a:r>
            <a:r>
              <a:rPr lang="en-US" dirty="0"/>
              <a:t>PFOA, PFOS, </a:t>
            </a:r>
            <a:r>
              <a:rPr lang="en-US" dirty="0" err="1" smtClean="0"/>
              <a:t>PFHxS</a:t>
            </a:r>
            <a:r>
              <a:rPr lang="en-US" dirty="0" smtClean="0"/>
              <a:t>?</a:t>
            </a:r>
          </a:p>
          <a:p>
            <a:pPr lvl="0"/>
            <a:r>
              <a:rPr lang="en-US" dirty="0" smtClean="0"/>
              <a:t>Is large-volume fluoropolymer use an issue?</a:t>
            </a:r>
            <a:endParaRPr lang="en-US" dirty="0"/>
          </a:p>
          <a:p>
            <a:pPr lvl="0"/>
            <a:r>
              <a:rPr lang="en-US" dirty="0" smtClean="0"/>
              <a:t>Any stance on C6 and C4 substitutions?</a:t>
            </a:r>
            <a:endParaRPr lang="en-US" dirty="0"/>
          </a:p>
          <a:p>
            <a:pPr lvl="0"/>
            <a:r>
              <a:rPr lang="en-US" dirty="0" smtClean="0"/>
              <a:t>Invest in research on non-fluorinated (safety review still needed) and </a:t>
            </a:r>
            <a:r>
              <a:rPr lang="en-US" dirty="0"/>
              <a:t>non-chemical?</a:t>
            </a:r>
          </a:p>
          <a:p>
            <a:pPr lvl="0"/>
            <a:r>
              <a:rPr lang="en-US" dirty="0"/>
              <a:t>Particular product </a:t>
            </a:r>
            <a:r>
              <a:rPr lang="en-US" dirty="0" smtClean="0"/>
              <a:t>types?</a:t>
            </a:r>
          </a:p>
          <a:p>
            <a:pPr marL="0" lvl="0" indent="0">
              <a:spcBef>
                <a:spcPts val="3000"/>
              </a:spcBef>
              <a:buNone/>
            </a:pPr>
            <a:r>
              <a:rPr lang="en-US" sz="2200" dirty="0" smtClean="0"/>
              <a:t>Contact:  Al Innes  </a:t>
            </a:r>
            <a:r>
              <a:rPr lang="en-US" sz="2200" dirty="0" smtClean="0">
                <a:solidFill>
                  <a:srgbClr val="FFFF00"/>
                </a:solidFill>
              </a:rPr>
              <a:t>alister.innes@state.mn.us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Toxics Reduction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650" y="2679700"/>
            <a:ext cx="3079350" cy="417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154" y="3956146"/>
            <a:ext cx="2410771" cy="2901854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539" y="1066800"/>
            <a:ext cx="3852461" cy="28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C9447E-F997-462B-B617-BE5B3B6BA1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6A1386-9537-4EA6-B9A3-FB7D154FAC23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2617A5B-38EC-4037-96F9-B81D9FB1B3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20563</TotalTime>
  <Words>462</Words>
  <Application>Microsoft Office PowerPoint</Application>
  <PresentationFormat>Widescreen</PresentationFormat>
  <Paragraphs>119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NeueHaasGroteskText Std</vt:lpstr>
      <vt:lpstr>MN.IT</vt:lpstr>
      <vt:lpstr>Finding the Path to PFAS Alternatives</vt:lpstr>
      <vt:lpstr>Outline</vt:lpstr>
      <vt:lpstr>Related work on products</vt:lpstr>
      <vt:lpstr>Some Alternatives</vt:lpstr>
      <vt:lpstr>Some Alternatives</vt:lpstr>
      <vt:lpstr>Challenges with Alternatives</vt:lpstr>
      <vt:lpstr>Challenges with Alternatives</vt:lpstr>
      <vt:lpstr>Tools</vt:lpstr>
      <vt:lpstr>What should our priorities be?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Innes, Alister (MPCA)</cp:lastModifiedBy>
  <cp:revision>943</cp:revision>
  <cp:lastPrinted>2018-06-20T17:51:09Z</cp:lastPrinted>
  <dcterms:created xsi:type="dcterms:W3CDTF">2016-01-06T16:54:03Z</dcterms:created>
  <dcterms:modified xsi:type="dcterms:W3CDTF">2018-06-22T20:42:35Z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