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406" r:id="rId5"/>
    <p:sldId id="481" r:id="rId6"/>
    <p:sldId id="485" r:id="rId7"/>
    <p:sldId id="482" r:id="rId8"/>
    <p:sldId id="414" r:id="rId9"/>
    <p:sldId id="483" r:id="rId10"/>
    <p:sldId id="484" r:id="rId11"/>
    <p:sldId id="486" r:id="rId12"/>
    <p:sldId id="480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4" autoAdjust="0"/>
    <p:restoredTop sz="89889" autoAdjust="0"/>
  </p:normalViewPr>
  <p:slideViewPr>
    <p:cSldViewPr snapToGrid="0">
      <p:cViewPr varScale="1">
        <p:scale>
          <a:sx n="69" d="100"/>
          <a:sy n="69" d="100"/>
        </p:scale>
        <p:origin x="8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6/20/2018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work</a:t>
            </a:r>
            <a:r>
              <a:rPr lang="en-US" baseline="0" dirty="0" smtClean="0"/>
              <a:t> in the Municipal Wastewater Section, so my presentation today will focus on Municipal Wastewater Treatment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According to an EPA 2017 website posting.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PFAS have been found at very low levels both in the environment and in the blood samples of the general U.S.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7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Ahrens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6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Sampled for PFBA,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PFPeA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PFHxA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, PFOA, PFNA, PFDA,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PFUnA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PFDoA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, PFBS,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PFHxS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, PFOS, PFOSA.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540 samples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 of Influent, 585 Effluent samples and 266 Sludge samples collected from a total of 38 Municipal and Industrial WWTF’s (36 Municipal and 2 Industrial).</a:t>
            </a: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2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1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Both RO and GAC create a new issue. Dealing with the RO brine that needs to be wasted frequently.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NeueHaasGroteskText Std" panose="020B0504020202020204" pitchFamily="34" charset="0"/>
                <a:ea typeface="+mn-ea"/>
                <a:cs typeface="+mn-cs"/>
              </a:rPr>
              <a:t> For GAC, regenerating the carbon so it is effective, and dealing with the filter waste.</a:t>
            </a:r>
            <a:endParaRPr lang="en-US" sz="1200" kern="1200" dirty="0" smtClean="0">
              <a:solidFill>
                <a:schemeClr val="tx1"/>
              </a:solidFill>
              <a:effectLst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51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1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46254"/>
            <a:ext cx="5447246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47868"/>
            <a:ext cx="2968836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75342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PFAS &amp; Permitting: Wastewater Treatment Facilities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482436" y="4486741"/>
            <a:ext cx="9227128" cy="152613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Randy Thorson, P.E.  - Principal Engineer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June 25, 2018</a:t>
            </a:r>
          </a:p>
          <a:p>
            <a:endParaRPr lang="en-US" sz="3600" dirty="0" smtClean="0">
              <a:solidFill>
                <a:srgbClr val="FFFFFF"/>
              </a:solidFill>
            </a:endParaRPr>
          </a:p>
          <a:p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8" name="Picture 7" descr="MPCA Logo RGB (Reverse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523" y="681962"/>
            <a:ext cx="4054088" cy="6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PFAS found in WWTF influent and effluent?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5770418" cy="47883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are PFAS (Per-and </a:t>
            </a:r>
            <a:r>
              <a:rPr lang="en-US" dirty="0" err="1" smtClean="0"/>
              <a:t>Polyfluoroalkyl</a:t>
            </a:r>
            <a:r>
              <a:rPr lang="en-US" dirty="0" smtClean="0"/>
              <a:t> Substances) found in wastewater (used water)?</a:t>
            </a:r>
          </a:p>
          <a:p>
            <a:r>
              <a:rPr lang="en-US" dirty="0" smtClean="0"/>
              <a:t>Have been used in hundreds of industrial applications and consumer products such as:</a:t>
            </a:r>
          </a:p>
          <a:p>
            <a:r>
              <a:rPr lang="en-US" dirty="0" smtClean="0"/>
              <a:t>Carpeting, apparels, upholstery, food paper wrappings, fire fighting foams and metal plating.</a:t>
            </a:r>
          </a:p>
          <a:p>
            <a:r>
              <a:rPr lang="en-US" dirty="0"/>
              <a:t>https://www.epa.gov/chemical-research/research-and-polyfluoroalkyl-substances-pfas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256" r="17256"/>
          <a:stretch>
            <a:fillRect/>
          </a:stretch>
        </p:blipFill>
        <p:spPr>
          <a:xfrm>
            <a:off x="7140948" y="1366345"/>
            <a:ext cx="4538434" cy="45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WWTF effective at removing?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5770418" cy="4788393"/>
          </a:xfrm>
        </p:spPr>
        <p:txBody>
          <a:bodyPr>
            <a:normAutofit/>
          </a:bodyPr>
          <a:lstStyle/>
          <a:p>
            <a:r>
              <a:rPr lang="en-US" dirty="0" smtClean="0"/>
              <a:t>“….conventional WWTP’s are not effective for removal of PFC’s and biodegradation of precursor compounds can led to increasing concentrations” – Ahrens 2011.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pubs.rsc.org/en/content/articlepdf/2011/em/cOem00373e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613" r="9613"/>
          <a:stretch>
            <a:fillRect/>
          </a:stretch>
        </p:blipFill>
        <p:spPr>
          <a:xfrm>
            <a:off x="7182512" y="1437102"/>
            <a:ext cx="4538434" cy="45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MPCA 2008 Sampling at WWTF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Influent ranged from &lt;2.52 to 476 ng/L.</a:t>
            </a:r>
          </a:p>
          <a:p>
            <a:r>
              <a:rPr lang="en-US" dirty="0" smtClean="0"/>
              <a:t>Effluent ranged from &lt;2.48 to 541 ng/L.</a:t>
            </a:r>
          </a:p>
          <a:p>
            <a:r>
              <a:rPr lang="en-US" dirty="0" smtClean="0"/>
              <a:t>Sludge ranged from 1.12 to 442 ng/g (ppb).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Placeholder 9" descr="PlantAreialView2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9125" b="19125"/>
          <a:stretch>
            <a:fillRect/>
          </a:stretch>
        </p:blipFill>
        <p:spPr>
          <a:xfrm>
            <a:off x="7155267" y="1263156"/>
            <a:ext cx="4538434" cy="45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Brainerd MN WWTF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5770418" cy="478839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Brainerd WWTF is currently the only municipal NPDES permittee with effluent limits for a PFC.</a:t>
            </a:r>
          </a:p>
          <a:p>
            <a:r>
              <a:rPr lang="en-US" dirty="0" smtClean="0"/>
              <a:t>The effluent limit is for PFOS (</a:t>
            </a:r>
            <a:r>
              <a:rPr lang="en-US" dirty="0" err="1" smtClean="0"/>
              <a:t>Perflurooctane</a:t>
            </a:r>
            <a:r>
              <a:rPr lang="en-US" dirty="0" smtClean="0"/>
              <a:t> sulfonate).</a:t>
            </a:r>
          </a:p>
          <a:p>
            <a:r>
              <a:rPr lang="en-US" dirty="0" smtClean="0"/>
              <a:t>Sampling identified PFOS that triggered a reasonable potential analysis for developing an effluent limit.</a:t>
            </a:r>
          </a:p>
          <a:p>
            <a:r>
              <a:rPr lang="en-US" dirty="0" smtClean="0"/>
              <a:t>Traced to a metal plating user in Brainerd, changed to an alternative.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4" descr="103_0390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919275" y="1366345"/>
            <a:ext cx="4538434" cy="45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Brainerd MN WWTF Permit Sampling Effluent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5770418" cy="478839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Brainerd WWTF effluent limits issued in January 2014 NPDES permit.</a:t>
            </a:r>
          </a:p>
          <a:p>
            <a:r>
              <a:rPr lang="en-US" dirty="0" smtClean="0"/>
              <a:t>PFOS Quarterly Average = 287 ng/L and Daily Maximum = 497 ng/L.</a:t>
            </a:r>
          </a:p>
          <a:p>
            <a:r>
              <a:rPr lang="en-US" dirty="0" smtClean="0"/>
              <a:t>Sampling results since 2015 range from 0.044 to 34 ng/L.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4" descr="103_0390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919275" y="1366345"/>
            <a:ext cx="4538434" cy="45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MCES Metro WWTF Sampling Only Effluent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5770418" cy="4788393"/>
          </a:xfrm>
        </p:spPr>
        <p:txBody>
          <a:bodyPr>
            <a:normAutofit/>
          </a:bodyPr>
          <a:lstStyle/>
          <a:p>
            <a:r>
              <a:rPr lang="en-US" dirty="0" smtClean="0"/>
              <a:t>MCES Metro WWTF has no effluent limits.</a:t>
            </a:r>
          </a:p>
          <a:p>
            <a:r>
              <a:rPr lang="en-US" dirty="0" smtClean="0"/>
              <a:t>Effluent sampling for PFBA, </a:t>
            </a:r>
            <a:r>
              <a:rPr lang="en-US" dirty="0" err="1" smtClean="0"/>
              <a:t>PFHxS</a:t>
            </a:r>
            <a:r>
              <a:rPr lang="en-US" dirty="0" smtClean="0"/>
              <a:t>, PFOS, PFOA.</a:t>
            </a:r>
          </a:p>
          <a:p>
            <a:r>
              <a:rPr lang="en-US" dirty="0" smtClean="0"/>
              <a:t>Effluent sampling results since 2016 range from 7.56 to 106 ng/L (for 16 samples).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6778"/>
          <a:stretch>
            <a:fillRect/>
          </a:stretch>
        </p:blipFill>
        <p:spPr>
          <a:xfrm>
            <a:off x="6815366" y="1268411"/>
            <a:ext cx="4538434" cy="4538434"/>
          </a:xfrm>
        </p:spPr>
      </p:pic>
    </p:spTree>
    <p:extLst>
      <p:ext uri="{BB962C8B-B14F-4D97-AF65-F5344CB8AC3E}">
        <p14:creationId xmlns:p14="http://schemas.microsoft.com/office/powerpoint/2010/main" val="2352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Adding WWTF Units?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1" y="1366345"/>
            <a:ext cx="5770418" cy="4788393"/>
          </a:xfrm>
        </p:spPr>
        <p:txBody>
          <a:bodyPr>
            <a:normAutofit/>
          </a:bodyPr>
          <a:lstStyle/>
          <a:p>
            <a:r>
              <a:rPr lang="en-US" dirty="0" smtClean="0"/>
              <a:t>Expensive.</a:t>
            </a:r>
          </a:p>
          <a:p>
            <a:r>
              <a:rPr lang="en-US" dirty="0" smtClean="0"/>
              <a:t>Not currently practiced in Minnesota at Municipal WWTF’s.</a:t>
            </a:r>
          </a:p>
          <a:p>
            <a:r>
              <a:rPr lang="en-US" dirty="0" smtClean="0"/>
              <a:t>2 options possible:</a:t>
            </a:r>
          </a:p>
          <a:p>
            <a:r>
              <a:rPr lang="en-US" dirty="0" smtClean="0"/>
              <a:t>Reverse Osmosis,</a:t>
            </a:r>
          </a:p>
          <a:p>
            <a:r>
              <a:rPr lang="en-US" dirty="0" smtClean="0"/>
              <a:t>Granular Activated Carbon Filters.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r="15591"/>
          <a:stretch>
            <a:fillRect/>
          </a:stretch>
        </p:blipFill>
        <p:spPr>
          <a:xfrm>
            <a:off x="7085530" y="1268411"/>
            <a:ext cx="4538434" cy="4538434"/>
          </a:xfrm>
        </p:spPr>
      </p:pic>
    </p:spTree>
    <p:extLst>
      <p:ext uri="{BB962C8B-B14F-4D97-AF65-F5344CB8AC3E}">
        <p14:creationId xmlns:p14="http://schemas.microsoft.com/office/powerpoint/2010/main" val="10938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212733"/>
            <a:ext cx="10515600" cy="14721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3684897"/>
            <a:ext cx="10515600" cy="2517600"/>
          </a:xfrm>
        </p:spPr>
        <p:txBody>
          <a:bodyPr/>
          <a:lstStyle/>
          <a:p>
            <a:r>
              <a:rPr lang="en-US" sz="2700" b="1" dirty="0" smtClean="0"/>
              <a:t>Randy Thorson, P.E.</a:t>
            </a:r>
          </a:p>
          <a:p>
            <a:r>
              <a:rPr lang="en-US" sz="2200" i="1" dirty="0" smtClean="0"/>
              <a:t>randy.thorson@state.mn.us</a:t>
            </a:r>
          </a:p>
          <a:p>
            <a:r>
              <a:rPr lang="en-US" sz="2200" dirty="0"/>
              <a:t>6</a:t>
            </a:r>
            <a:r>
              <a:rPr lang="en-US" sz="2200" dirty="0" smtClean="0"/>
              <a:t>51-757-2779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6/25/2018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MPCA Logo RGB (Reverse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" y="5749106"/>
            <a:ext cx="3771743" cy="6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31053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1386-9537-4EA6-B9A3-FB7D154FAC23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C9447E-F997-462B-B617-BE5B3B6BA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14982</TotalTime>
  <Words>509</Words>
  <Application>Microsoft Office PowerPoint</Application>
  <PresentationFormat>Widescreen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NeueHaasGroteskText Std</vt:lpstr>
      <vt:lpstr>MN.IT</vt:lpstr>
      <vt:lpstr>PFAS &amp; Permitting: Wastewater Treatment Facilities</vt:lpstr>
      <vt:lpstr>Why are PFAS found in WWTF influent and effluent?</vt:lpstr>
      <vt:lpstr>Current WWTF effective at removing?</vt:lpstr>
      <vt:lpstr>MPCA 2008 Sampling at WWTF</vt:lpstr>
      <vt:lpstr>Brainerd MN WWTF</vt:lpstr>
      <vt:lpstr>Brainerd MN WWTF Permit Sampling Effluent Data</vt:lpstr>
      <vt:lpstr>MCES Metro WWTF Sampling Only Effluent Data</vt:lpstr>
      <vt:lpstr>Options for Adding WWTF Units?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Thorson, Randy (MPCA)</cp:lastModifiedBy>
  <cp:revision>646</cp:revision>
  <cp:lastPrinted>2018-06-20T12:55:38Z</cp:lastPrinted>
  <dcterms:created xsi:type="dcterms:W3CDTF">2016-01-06T16:54:03Z</dcterms:created>
  <dcterms:modified xsi:type="dcterms:W3CDTF">2018-06-20T20:43:24Z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