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12"/>
  </p:notesMasterIdLst>
  <p:handoutMasterIdLst>
    <p:handoutMasterId r:id="rId13"/>
  </p:handoutMasterIdLst>
  <p:sldIdLst>
    <p:sldId id="396" r:id="rId5"/>
    <p:sldId id="490" r:id="rId6"/>
    <p:sldId id="482" r:id="rId7"/>
    <p:sldId id="484" r:id="rId8"/>
    <p:sldId id="487" r:id="rId9"/>
    <p:sldId id="488" r:id="rId10"/>
    <p:sldId id="481" r:id="rId11"/>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865"/>
    <a:srgbClr val="663300"/>
    <a:srgbClr val="FFFFFF"/>
    <a:srgbClr val="0D0D0D"/>
    <a:srgbClr val="9966FF"/>
    <a:srgbClr val="8A01DF"/>
    <a:srgbClr val="000000"/>
    <a:srgbClr val="78BE21"/>
    <a:srgbClr val="E8E8E8"/>
    <a:srgbClr val="B207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42" autoAdjust="0"/>
    <p:restoredTop sz="52219" autoAdjust="0"/>
  </p:normalViewPr>
  <p:slideViewPr>
    <p:cSldViewPr snapToGrid="0">
      <p:cViewPr varScale="1">
        <p:scale>
          <a:sx n="63" d="100"/>
          <a:sy n="63" d="100"/>
        </p:scale>
        <p:origin x="2280" y="60"/>
      </p:cViewPr>
      <p:guideLst>
        <p:guide orient="horz" pos="2160"/>
        <p:guide pos="3840"/>
      </p:guideLst>
    </p:cSldViewPr>
  </p:slideViewPr>
  <p:outlineViewPr>
    <p:cViewPr>
      <p:scale>
        <a:sx n="33" d="100"/>
        <a:sy n="33" d="100"/>
      </p:scale>
      <p:origin x="0" y="-2028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F2A04DE5-F1A9-4D45-BF54-BEFDBA739CA2}" type="datetimeFigureOut">
              <a:rPr lang="en-US" smtClean="0">
                <a:latin typeface="NeueHaasGroteskText Std" panose="020B0504020202020204" pitchFamily="34" charset="0"/>
              </a:rPr>
              <a:t>6/20/2018</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atin typeface="NeueHaasGroteskText Std" panose="020B0504020202020204" pitchFamily="34" charset="0"/>
              </a:defRPr>
            </a:lvl1pPr>
          </a:lstStyle>
          <a:p>
            <a:fld id="{A50CD39D-89B0-4C68-805A-35C75A7C20C8}" type="datetimeFigureOut">
              <a:rPr lang="en-US" smtClean="0"/>
              <a:pPr/>
              <a:t>6/20/2018</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295935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smtClean="0"/>
              <a:t>PFAS exceeds MDH health based values in landfill leachate &amp; compost site contact water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kern="1200" dirty="0" smtClean="0">
                <a:solidFill>
                  <a:srgbClr val="FF0000"/>
                </a:solidFill>
                <a:effectLst/>
                <a:latin typeface="NeueHaasGroteskText Std" panose="020B0504020202020204" pitchFamily="34" charset="0"/>
                <a:ea typeface="+mn-ea"/>
                <a:cs typeface="+mn-cs"/>
              </a:rPr>
              <a:t>With MDH tightening their standards for PFAS in May, 2016. MDH lowered health based values (HBV) for PFOA and PFOS. Both were at 0.3 ppb. Now, PFOA is at 0.035 ppb and PFOS is at 0.027 ppb. </a:t>
            </a:r>
            <a:r>
              <a:rPr lang="en-US" sz="1100" b="1" i="1" kern="1200" dirty="0" smtClean="0">
                <a:solidFill>
                  <a:srgbClr val="FF0000"/>
                </a:solidFill>
                <a:effectLst/>
                <a:latin typeface="NeueHaasGroteskText Std" panose="020B0504020202020204" pitchFamily="34" charset="0"/>
                <a:ea typeface="+mn-ea"/>
                <a:cs typeface="+mn-cs"/>
              </a:rPr>
              <a:t>The MPCA</a:t>
            </a:r>
            <a:r>
              <a:rPr lang="en-US" sz="1100" b="1" i="1" kern="1200" baseline="0" dirty="0" smtClean="0">
                <a:solidFill>
                  <a:srgbClr val="FF0000"/>
                </a:solidFill>
                <a:effectLst/>
                <a:latin typeface="NeueHaasGroteskText Std" panose="020B0504020202020204" pitchFamily="34" charset="0"/>
                <a:ea typeface="+mn-ea"/>
                <a:cs typeface="+mn-cs"/>
              </a:rPr>
              <a:t> SW rules </a:t>
            </a:r>
            <a:r>
              <a:rPr lang="en-US" sz="1100" b="1" i="1" kern="1200" dirty="0" smtClean="0">
                <a:solidFill>
                  <a:srgbClr val="FF0000"/>
                </a:solidFill>
                <a:effectLst/>
                <a:latin typeface="NeueHaasGroteskText Std" panose="020B0504020202020204" pitchFamily="34" charset="0"/>
                <a:ea typeface="+mn-ea"/>
                <a:cs typeface="+mn-cs"/>
              </a:rPr>
              <a:t>sets</a:t>
            </a:r>
            <a:r>
              <a:rPr lang="en-US" sz="1100" b="1" i="1" kern="1200" baseline="0" dirty="0" smtClean="0">
                <a:solidFill>
                  <a:srgbClr val="FF0000"/>
                </a:solidFill>
                <a:effectLst/>
                <a:latin typeface="NeueHaasGroteskText Std" panose="020B0504020202020204" pitchFamily="34" charset="0"/>
                <a:ea typeface="+mn-ea"/>
                <a:cs typeface="+mn-cs"/>
              </a:rPr>
              <a:t> Intervention Limits</a:t>
            </a:r>
            <a:r>
              <a:rPr lang="en-US" sz="1100" b="1" i="1" kern="1200" dirty="0" smtClean="0">
                <a:solidFill>
                  <a:srgbClr val="FF0000"/>
                </a:solidFill>
                <a:effectLst/>
                <a:latin typeface="NeueHaasGroteskText Std" panose="020B0504020202020204" pitchFamily="34" charset="0"/>
                <a:ea typeface="+mn-ea"/>
                <a:cs typeface="+mn-cs"/>
              </a:rPr>
              <a:t> (ILs) – which require facilities to take</a:t>
            </a:r>
            <a:r>
              <a:rPr lang="en-US" sz="1100" b="1" i="1" kern="1200" baseline="0" dirty="0" smtClean="0">
                <a:solidFill>
                  <a:srgbClr val="FF0000"/>
                </a:solidFill>
                <a:effectLst/>
                <a:latin typeface="NeueHaasGroteskText Std" panose="020B0504020202020204" pitchFamily="34" charset="0"/>
                <a:ea typeface="+mn-ea"/>
                <a:cs typeface="+mn-cs"/>
              </a:rPr>
              <a:t> action if exceeded. The </a:t>
            </a:r>
            <a:r>
              <a:rPr lang="en-US" sz="1100" b="1" i="1" kern="1200" dirty="0" smtClean="0">
                <a:solidFill>
                  <a:srgbClr val="FF0000"/>
                </a:solidFill>
                <a:effectLst/>
                <a:latin typeface="NeueHaasGroteskText Std" panose="020B0504020202020204" pitchFamily="34" charset="0"/>
                <a:ea typeface="+mn-ea"/>
                <a:cs typeface="+mn-cs"/>
              </a:rPr>
              <a:t>MPCA’s IL is ¼</a:t>
            </a:r>
            <a:r>
              <a:rPr lang="en-US" sz="1100" b="1" i="1" kern="1200" baseline="0" dirty="0" smtClean="0">
                <a:solidFill>
                  <a:srgbClr val="FF0000"/>
                </a:solidFill>
                <a:effectLst/>
                <a:latin typeface="NeueHaasGroteskText Std" panose="020B0504020202020204" pitchFamily="34" charset="0"/>
                <a:ea typeface="+mn-ea"/>
                <a:cs typeface="+mn-cs"/>
              </a:rPr>
              <a:t> of the MDH HBV.</a:t>
            </a:r>
            <a:endParaRPr lang="en-US" sz="1100" i="1" kern="1200" dirty="0" smtClean="0">
              <a:solidFill>
                <a:srgbClr val="FF0000"/>
              </a:solidFill>
              <a:effectLst/>
              <a:latin typeface="NeueHaasGroteskText Std" panose="020B0504020202020204" pitchFamily="34" charset="0"/>
              <a:ea typeface="+mn-ea"/>
              <a:cs typeface="+mn-cs"/>
            </a:endParaRPr>
          </a:p>
          <a:p>
            <a:endParaRPr lang="en-US" sz="1100" b="1" dirty="0" smtClean="0"/>
          </a:p>
          <a:p>
            <a:r>
              <a:rPr lang="en-US" sz="1100" b="1" dirty="0" smtClean="0"/>
              <a:t>Leachate is commonly taken to WWTPs or land applied while</a:t>
            </a:r>
            <a:r>
              <a:rPr lang="en-US" sz="1100" b="1" baseline="0" dirty="0" smtClean="0"/>
              <a:t> </a:t>
            </a:r>
            <a:r>
              <a:rPr lang="en-US" sz="1100" b="1" dirty="0" smtClean="0"/>
              <a:t>compost sites have commonly land applied contact</a:t>
            </a:r>
            <a:r>
              <a:rPr lang="en-US" sz="1100" b="1" baseline="0" dirty="0" smtClean="0"/>
              <a:t> water in the past</a:t>
            </a:r>
            <a:r>
              <a:rPr lang="en-US" sz="1100" b="1" dirty="0" smtClean="0"/>
              <a:t> with some sending it to WWTPs.</a:t>
            </a:r>
          </a:p>
          <a:p>
            <a:r>
              <a:rPr lang="en-US" sz="1100" i="1" kern="1200" dirty="0" smtClean="0">
                <a:solidFill>
                  <a:srgbClr val="FF0000"/>
                </a:solidFill>
                <a:effectLst/>
                <a:latin typeface="NeueHaasGroteskText Std" panose="020B0504020202020204" pitchFamily="34" charset="0"/>
                <a:ea typeface="+mn-ea"/>
                <a:cs typeface="+mn-cs"/>
              </a:rPr>
              <a:t>The data submitted by SET suggests that the contact water in the pond at their site has levels of PFOA above the recently adopted groundwater HBV. </a:t>
            </a:r>
            <a:endParaRPr lang="en-US" sz="1100" b="1" dirty="0" smtClean="0"/>
          </a:p>
          <a:p>
            <a:endParaRPr lang="en-US" sz="1100" dirty="0" smtClean="0"/>
          </a:p>
          <a:p>
            <a:r>
              <a:rPr lang="en-US" sz="1100" b="1" dirty="0" smtClean="0"/>
              <a:t>Problem with WWTPs is they don’t treat PFAS but does</a:t>
            </a:r>
            <a:r>
              <a:rPr lang="en-US" sz="1100" b="1" baseline="0" dirty="0" smtClean="0"/>
              <a:t> treat other pollutants and </a:t>
            </a:r>
            <a:r>
              <a:rPr lang="en-US" sz="1100" b="1" dirty="0" smtClean="0"/>
              <a:t>is therefore preferable to land app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kern="1200" dirty="0" smtClean="0">
                <a:solidFill>
                  <a:schemeClr val="tx1"/>
                </a:solidFill>
                <a:effectLst/>
                <a:latin typeface="NeueHaasGroteskText Std" panose="020B0504020202020204" pitchFamily="34" charset="0"/>
                <a:ea typeface="+mn-ea"/>
                <a:cs typeface="+mn-cs"/>
              </a:rPr>
              <a:t>WWTPs do not specifically treat for PFAS, it has been determined that some PFAS remain in the </a:t>
            </a:r>
            <a:r>
              <a:rPr lang="en-US" sz="1100" i="1" kern="1200" dirty="0" err="1" smtClean="0">
                <a:solidFill>
                  <a:schemeClr val="tx1"/>
                </a:solidFill>
                <a:effectLst/>
                <a:latin typeface="NeueHaasGroteskText Std" panose="020B0504020202020204" pitchFamily="34" charset="0"/>
                <a:ea typeface="+mn-ea"/>
                <a:cs typeface="+mn-cs"/>
              </a:rPr>
              <a:t>biosolids</a:t>
            </a:r>
            <a:r>
              <a:rPr lang="en-US" sz="1100" i="1" kern="1200" dirty="0" smtClean="0">
                <a:solidFill>
                  <a:schemeClr val="tx1"/>
                </a:solidFill>
                <a:effectLst/>
                <a:latin typeface="NeueHaasGroteskText Std" panose="020B0504020202020204" pitchFamily="34" charset="0"/>
                <a:ea typeface="+mn-ea"/>
                <a:cs typeface="+mn-cs"/>
              </a:rPr>
              <a:t> and some are discharged with the effluent. PFAS concentrations may be entrained in </a:t>
            </a:r>
            <a:r>
              <a:rPr lang="en-US" sz="1100" i="1" kern="1200" dirty="0" err="1" smtClean="0">
                <a:solidFill>
                  <a:schemeClr val="tx1"/>
                </a:solidFill>
                <a:effectLst/>
                <a:latin typeface="NeueHaasGroteskText Std" panose="020B0504020202020204" pitchFamily="34" charset="0"/>
                <a:ea typeface="+mn-ea"/>
                <a:cs typeface="+mn-cs"/>
              </a:rPr>
              <a:t>biosolids</a:t>
            </a:r>
            <a:r>
              <a:rPr lang="en-US" sz="1100" i="1" kern="1200" dirty="0" smtClean="0">
                <a:solidFill>
                  <a:schemeClr val="tx1"/>
                </a:solidFill>
                <a:effectLst/>
                <a:latin typeface="NeueHaasGroteskText Std" panose="020B0504020202020204" pitchFamily="34" charset="0"/>
                <a:ea typeface="+mn-ea"/>
                <a:cs typeface="+mn-cs"/>
              </a:rPr>
              <a:t> which are either incinerated (Metro area)</a:t>
            </a:r>
            <a:r>
              <a:rPr lang="en-US" sz="1100" i="1" kern="1200" baseline="0" dirty="0" smtClean="0">
                <a:solidFill>
                  <a:schemeClr val="tx1"/>
                </a:solidFill>
                <a:effectLst/>
                <a:latin typeface="NeueHaasGroteskText Std" panose="020B0504020202020204" pitchFamily="34" charset="0"/>
                <a:ea typeface="+mn-ea"/>
                <a:cs typeface="+mn-cs"/>
              </a:rPr>
              <a:t> </a:t>
            </a:r>
            <a:r>
              <a:rPr lang="en-US" sz="1100" i="1" kern="1200" dirty="0" smtClean="0">
                <a:solidFill>
                  <a:schemeClr val="tx1"/>
                </a:solidFill>
                <a:effectLst/>
                <a:latin typeface="NeueHaasGroteskText Std" panose="020B0504020202020204" pitchFamily="34" charset="0"/>
                <a:ea typeface="+mn-ea"/>
                <a:cs typeface="+mn-cs"/>
              </a:rPr>
              <a:t>or land applied. Solid waste permitting staff view treatment in a WWTP as preferable over direct land application because a groundwater aquifer is a more vulnerable resource.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t>Neither</a:t>
            </a:r>
            <a:r>
              <a:rPr lang="en-US" sz="1100" b="1" baseline="0" dirty="0" smtClean="0"/>
              <a:t> WWTPs or Land App treat PFAS - </a:t>
            </a:r>
            <a:r>
              <a:rPr lang="en-US" sz="1100" b="1" dirty="0" smtClean="0"/>
              <a:t>Searching for alternative strategies to handle this – is there a need to pre-treat leachate and pre-treat contact water prior to sending to a WWTP or land applying?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smtClean="0">
              <a:solidFill>
                <a:schemeClr val="tx1"/>
              </a:solidFill>
              <a:effectLst/>
              <a:latin typeface="NeueHaasGroteskText Std" panose="020B0504020202020204" pitchFamily="34" charset="0"/>
              <a:ea typeface="+mn-ea"/>
              <a:cs typeface="+mn-cs"/>
            </a:endParaRP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3828896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NeueHaasGroteskText Std" panose="020B0504020202020204" pitchFamily="34" charset="0"/>
                <a:ea typeface="+mn-ea"/>
                <a:cs typeface="+mn-cs"/>
              </a:rPr>
              <a:t>80% to WWTPs – States</a:t>
            </a:r>
            <a:r>
              <a:rPr lang="en-US" sz="1200" kern="1200" baseline="0" dirty="0" smtClean="0">
                <a:solidFill>
                  <a:schemeClr val="tx1"/>
                </a:solidFill>
                <a:effectLst/>
                <a:latin typeface="NeueHaasGroteskText Std" panose="020B0504020202020204" pitchFamily="34" charset="0"/>
                <a:ea typeface="+mn-ea"/>
                <a:cs typeface="+mn-cs"/>
              </a:rPr>
              <a:t> are looking at setting limits for PFAS for WWTP effluent (Michigan). WWTPs looking upstream at sources.  WWTPs may stop accepting LF leachate or require pre-treatment before accept in the future.</a:t>
            </a:r>
            <a:endParaRPr lang="en-US" sz="1200" kern="1200" dirty="0" smtClean="0">
              <a:solidFill>
                <a:schemeClr val="tx1"/>
              </a:solidFill>
              <a:effectLst/>
              <a:latin typeface="NeueHaasGroteskText Std" panose="020B0504020202020204" pitchFamily="34"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NeueHaasGroteskText Std" panose="020B0504020202020204" pitchFamily="34" charset="0"/>
                <a:ea typeface="+mn-ea"/>
                <a:cs typeface="+mn-cs"/>
              </a:rPr>
              <a:t>Landfills that Land Apply Leachate: 8</a:t>
            </a:r>
          </a:p>
          <a:p>
            <a:pPr marL="171450" lvl="0" indent="-171450">
              <a:buFont typeface="Arial" panose="020B0604020202020204" pitchFamily="34" charset="0"/>
              <a:buChar char="•"/>
            </a:pPr>
            <a:r>
              <a:rPr lang="en-US" sz="1200" kern="1200" dirty="0" smtClean="0">
                <a:solidFill>
                  <a:schemeClr val="tx1"/>
                </a:solidFill>
                <a:effectLst/>
                <a:latin typeface="NeueHaasGroteskText Std" panose="020B0504020202020204" pitchFamily="34" charset="0"/>
                <a:ea typeface="+mn-ea"/>
                <a:cs typeface="+mn-cs"/>
              </a:rPr>
              <a:t>Not all landfills monitor leachate for PFAS – All of those that do, measure concentrations greater than the MDH Standard</a:t>
            </a:r>
          </a:p>
          <a:p>
            <a:pPr marL="171450" lvl="0" indent="-171450">
              <a:buFont typeface="Arial" panose="020B0604020202020204" pitchFamily="34" charset="0"/>
              <a:buChar char="•"/>
            </a:pPr>
            <a:r>
              <a:rPr lang="en-US" sz="1200" kern="1200" dirty="0" smtClean="0">
                <a:solidFill>
                  <a:schemeClr val="tx1"/>
                </a:solidFill>
                <a:effectLst/>
                <a:latin typeface="NeueHaasGroteskText Std" panose="020B0504020202020204" pitchFamily="34" charset="0"/>
                <a:ea typeface="+mn-ea"/>
                <a:cs typeface="+mn-cs"/>
              </a:rPr>
              <a:t>Groundwater</a:t>
            </a:r>
            <a:r>
              <a:rPr lang="en-US" sz="1200" kern="1200" baseline="0" dirty="0" smtClean="0">
                <a:solidFill>
                  <a:schemeClr val="tx1"/>
                </a:solidFill>
                <a:effectLst/>
                <a:latin typeface="NeueHaasGroteskText Std" panose="020B0504020202020204" pitchFamily="34" charset="0"/>
                <a:ea typeface="+mn-ea"/>
                <a:cs typeface="+mn-cs"/>
              </a:rPr>
              <a:t> Monitoring of Land App site</a:t>
            </a:r>
            <a:r>
              <a:rPr lang="en-US" sz="1200" kern="1200" dirty="0" smtClean="0">
                <a:solidFill>
                  <a:schemeClr val="tx1"/>
                </a:solidFill>
                <a:effectLst/>
                <a:latin typeface="NeueHaasGroteskText Std" panose="020B0504020202020204" pitchFamily="34" charset="0"/>
                <a:ea typeface="+mn-ea"/>
                <a:cs typeface="+mn-cs"/>
              </a:rPr>
              <a:t>:</a:t>
            </a:r>
          </a:p>
          <a:p>
            <a:pPr lvl="1"/>
            <a:r>
              <a:rPr lang="en-US" sz="1200" kern="1200" dirty="0" smtClean="0">
                <a:solidFill>
                  <a:schemeClr val="tx1"/>
                </a:solidFill>
                <a:effectLst/>
                <a:latin typeface="NeueHaasGroteskText Std" panose="020B0504020202020204" pitchFamily="34" charset="0"/>
                <a:ea typeface="+mn-ea"/>
                <a:cs typeface="+mn-cs"/>
              </a:rPr>
              <a:t>MPCA IL exceedance: 2</a:t>
            </a:r>
          </a:p>
          <a:p>
            <a:pPr lvl="1"/>
            <a:r>
              <a:rPr lang="en-US" sz="1200" kern="1200" dirty="0" smtClean="0">
                <a:solidFill>
                  <a:schemeClr val="tx1"/>
                </a:solidFill>
                <a:effectLst/>
                <a:latin typeface="NeueHaasGroteskText Std" panose="020B0504020202020204" pitchFamily="34" charset="0"/>
                <a:ea typeface="+mn-ea"/>
                <a:cs typeface="+mn-cs"/>
              </a:rPr>
              <a:t>MDH Standard exceedance: 2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NeueHaasGroteskText Std" panose="020B0504020202020204" pitchFamily="34" charset="0"/>
                <a:ea typeface="+mn-ea"/>
                <a:cs typeface="+mn-cs"/>
              </a:rPr>
              <a:t>It appears that those facilities that are </a:t>
            </a:r>
            <a:r>
              <a:rPr lang="en-US" sz="1200" u="sng" kern="1200" dirty="0" smtClean="0">
                <a:solidFill>
                  <a:schemeClr val="tx1"/>
                </a:solidFill>
                <a:effectLst/>
                <a:latin typeface="NeueHaasGroteskText Std" panose="020B0504020202020204" pitchFamily="34" charset="0"/>
                <a:ea typeface="+mn-ea"/>
                <a:cs typeface="+mn-cs"/>
              </a:rPr>
              <a:t>not</a:t>
            </a:r>
            <a:r>
              <a:rPr lang="en-US" sz="1200" kern="1200" dirty="0" smtClean="0">
                <a:solidFill>
                  <a:schemeClr val="tx1"/>
                </a:solidFill>
                <a:effectLst/>
                <a:latin typeface="NeueHaasGroteskText Std" panose="020B0504020202020204" pitchFamily="34" charset="0"/>
                <a:ea typeface="+mn-ea"/>
                <a:cs typeface="+mn-cs"/>
              </a:rPr>
              <a:t> reporting exceedances of the ILs and/or standards are not achieving the required reporting limit (RL) to determine if the land application site is in compliance with MPCA intervention limit for PFAS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NeueHaasGroteskText Std" panose="020B0504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NeueHaasGroteskText Std" panose="020B050402020202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1978512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NeueHaasGroteskText Std" panose="020B0504020202020204" pitchFamily="34" charset="0"/>
                <a:ea typeface="+mn-ea"/>
                <a:cs typeface="+mn-cs"/>
              </a:rPr>
              <a:t>Testing will take place at 5 compost sites this summer to determine whether or not elevated PFAS levels exist at</a:t>
            </a:r>
            <a:r>
              <a:rPr lang="en-US" sz="1200" kern="1200" baseline="0" dirty="0" smtClean="0">
                <a:solidFill>
                  <a:schemeClr val="tx1"/>
                </a:solidFill>
                <a:effectLst/>
                <a:latin typeface="NeueHaasGroteskText Std" panose="020B0504020202020204" pitchFamily="34" charset="0"/>
                <a:ea typeface="+mn-ea"/>
                <a:cs typeface="+mn-cs"/>
              </a:rPr>
              <a:t> other sites- we expect them to. </a:t>
            </a:r>
            <a:r>
              <a:rPr lang="en-US" sz="1200" dirty="0" smtClean="0"/>
              <a:t>Cost of managing contact water is a burden and many sites want to land apply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NeueHaasGroteskText Std"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NeueHaasGroteskText Std" panose="020B0504020202020204" pitchFamily="34" charset="0"/>
                <a:ea typeface="+mn-ea"/>
                <a:cs typeface="+mn-cs"/>
              </a:rPr>
              <a:t>TriCounty</a:t>
            </a:r>
            <a:r>
              <a:rPr lang="en-US" sz="1200" kern="1200" dirty="0" smtClean="0">
                <a:solidFill>
                  <a:schemeClr val="tx1"/>
                </a:solidFill>
                <a:effectLst/>
                <a:latin typeface="NeueHaasGroteskText Std" panose="020B0504020202020204" pitchFamily="34" charset="0"/>
                <a:ea typeface="+mn-ea"/>
                <a:cs typeface="+mn-cs"/>
              </a:rPr>
              <a:t> and MFS have been allowed to land apply contact water in the past but are expected to haul contact water to a WWTP.  Two compost facilities WLSSD and Hutchison are located in close proximity to and a plumbed to WWTPs.</a:t>
            </a:r>
            <a:r>
              <a:rPr lang="en-US" sz="1200" kern="1200" baseline="0" dirty="0" smtClean="0">
                <a:solidFill>
                  <a:schemeClr val="tx1"/>
                </a:solidFill>
                <a:effectLst/>
                <a:latin typeface="NeueHaasGroteskText Std" panose="020B0504020202020204" pitchFamily="34" charset="0"/>
                <a:ea typeface="+mn-ea"/>
                <a:cs typeface="+mn-cs"/>
              </a:rPr>
              <a:t>  Carver County discharges contact water to a wetland.  </a:t>
            </a:r>
            <a:r>
              <a:rPr lang="en-US" sz="1200" kern="1200" dirty="0" smtClean="0">
                <a:solidFill>
                  <a:schemeClr val="tx1"/>
                </a:solidFill>
                <a:effectLst/>
                <a:latin typeface="NeueHaasGroteskText Std" panose="020B0504020202020204" pitchFamily="34" charset="0"/>
                <a:ea typeface="+mn-ea"/>
                <a:cs typeface="+mn-cs"/>
              </a:rPr>
              <a:t>Specialized Environmental Technologies (SET) — a large composter that manages a substantial portion of the SSOM collected in the Twin Cities metropolitan area — submitted a draft contact water management plan to the agency in early 2018. The plan was denied ultimately because we could not approve land app without treatment or</a:t>
            </a:r>
            <a:r>
              <a:rPr lang="en-US" sz="1200" kern="1200" baseline="0" dirty="0" smtClean="0">
                <a:solidFill>
                  <a:schemeClr val="tx1"/>
                </a:solidFill>
                <a:effectLst/>
                <a:latin typeface="NeueHaasGroteskText Std" panose="020B0504020202020204" pitchFamily="34" charset="0"/>
                <a:ea typeface="+mn-ea"/>
                <a:cs typeface="+mn-cs"/>
              </a:rPr>
              <a:t> PFAS.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NeueHaasGroteskText Std"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NeueHaasGroteskText Std" panose="020B0504020202020204" pitchFamily="34" charset="0"/>
                <a:ea typeface="+mn-ea"/>
                <a:cs typeface="+mn-cs"/>
              </a:rPr>
              <a:t>The Agency has already begun work in addressing existing research questions regarding PFAs. The Agency initiated a project to test compost sites for PFCs brought in with SSOM.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NeueHaasGroteskText Std"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NeueHaasGroteskText Std" panose="020B0504020202020204" pitchFamily="34" charset="0"/>
                <a:ea typeface="+mn-ea"/>
                <a:cs typeface="+mn-cs"/>
              </a:rPr>
              <a:t>Also, the Biodegradable Products Institute (BPI) is developing a protocol to test for PFAs. Starting in 2020 their products certifications will be for products that are compostable and contain no </a:t>
            </a:r>
            <a:r>
              <a:rPr lang="en-US" sz="1200" kern="1200" dirty="0" err="1" smtClean="0">
                <a:solidFill>
                  <a:schemeClr val="tx1"/>
                </a:solidFill>
                <a:effectLst/>
                <a:latin typeface="NeueHaasGroteskText Std" panose="020B0504020202020204" pitchFamily="34" charset="0"/>
                <a:ea typeface="+mn-ea"/>
                <a:cs typeface="+mn-cs"/>
              </a:rPr>
              <a:t>PFCs.</a:t>
            </a:r>
            <a:r>
              <a:rPr lang="en-US" sz="1200" kern="1200" dirty="0" smtClean="0">
                <a:solidFill>
                  <a:schemeClr val="tx1"/>
                </a:solidFill>
                <a:effectLst/>
                <a:latin typeface="NeueHaasGroteskText Std" panose="020B0504020202020204" pitchFamily="34" charset="0"/>
                <a:ea typeface="+mn-ea"/>
                <a:cs typeface="+mn-cs"/>
              </a:rPr>
              <a:t> In the interim, the Agency is adjusting our state compostable products contracts to reflect the current market, effectively removing any compostable service ware product which tested positive for fluorine (an indicator of PFAs).  </a:t>
            </a:r>
          </a:p>
          <a:p>
            <a:endParaRPr lang="en-US" dirty="0" smtClean="0"/>
          </a:p>
          <a:p>
            <a:r>
              <a:rPr lang="en-US" dirty="0" smtClean="0"/>
              <a:t>Other strategies include building a roof or using </a:t>
            </a:r>
            <a:r>
              <a:rPr lang="en-US" dirty="0" err="1" smtClean="0"/>
              <a:t>Leachbuster</a:t>
            </a:r>
            <a:r>
              <a:rPr lang="en-US" dirty="0" smtClean="0"/>
              <a:t> (granular activated carbon technology).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333200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way to prevent PFAS is to stop them from entering the waste stream in the first place. </a:t>
            </a:r>
          </a:p>
          <a:p>
            <a:r>
              <a:rPr lang="en-US" baseline="0" dirty="0" smtClean="0"/>
              <a:t>Options for managing them in landfills are limited</a:t>
            </a:r>
          </a:p>
          <a:p>
            <a:endParaRPr lang="en-US" baseline="0" dirty="0" smtClean="0"/>
          </a:p>
          <a:p>
            <a:r>
              <a:rPr lang="en-US" baseline="0" dirty="0" smtClean="0"/>
              <a:t>The Center for Environmental Health released a study on PFAS saying that PFAS is in plenty of certified compostable </a:t>
            </a:r>
            <a:r>
              <a:rPr lang="en-US" baseline="0" dirty="0" err="1" smtClean="0"/>
              <a:t>serviceware</a:t>
            </a:r>
            <a:r>
              <a:rPr lang="en-US" baseline="0" dirty="0" smtClean="0"/>
              <a:t> products. It’s especially common in recycled fiber molded </a:t>
            </a:r>
            <a:r>
              <a:rPr lang="en-US" baseline="0" dirty="0" err="1" smtClean="0"/>
              <a:t>serviceware</a:t>
            </a:r>
            <a:r>
              <a:rPr lang="en-US" baseline="0" dirty="0" smtClean="0"/>
              <a:t>. https://www.ceh.org/wp-content/uploads/CEH-Disposable-Foodware-Report-final-1.31.pdf</a:t>
            </a:r>
          </a:p>
          <a:p>
            <a:r>
              <a:rPr lang="en-US" baseline="0" dirty="0" smtClean="0"/>
              <a:t>	</a:t>
            </a:r>
            <a:r>
              <a:rPr lang="en-US" sz="1200" kern="1200" dirty="0" smtClean="0">
                <a:solidFill>
                  <a:schemeClr val="tx1"/>
                </a:solidFill>
                <a:effectLst/>
                <a:latin typeface="NeueHaasGroteskText Std" panose="020B0504020202020204" pitchFamily="34" charset="0"/>
                <a:ea typeface="+mn-ea"/>
                <a:cs typeface="+mn-cs"/>
              </a:rPr>
              <a:t> </a:t>
            </a:r>
          </a:p>
          <a:p>
            <a:r>
              <a:rPr lang="en-US" sz="1200" kern="1200" dirty="0" smtClean="0">
                <a:solidFill>
                  <a:schemeClr val="tx1"/>
                </a:solidFill>
                <a:effectLst/>
                <a:latin typeface="NeueHaasGroteskText Std" panose="020B0504020202020204" pitchFamily="34" charset="0"/>
                <a:ea typeface="+mn-ea"/>
                <a:cs typeface="+mn-cs"/>
              </a:rPr>
              <a:t>·In</a:t>
            </a:r>
            <a:r>
              <a:rPr lang="en-US" sz="1200" kern="1200" baseline="0" dirty="0" smtClean="0">
                <a:solidFill>
                  <a:schemeClr val="tx1"/>
                </a:solidFill>
                <a:effectLst/>
                <a:latin typeface="NeueHaasGroteskText Std" panose="020B0504020202020204" pitchFamily="34" charset="0"/>
                <a:ea typeface="+mn-ea"/>
                <a:cs typeface="+mn-cs"/>
              </a:rPr>
              <a:t> compost sites, there should be a focus on p</a:t>
            </a:r>
            <a:r>
              <a:rPr lang="en-US" sz="1200" kern="1200" dirty="0" smtClean="0">
                <a:solidFill>
                  <a:schemeClr val="tx1"/>
                </a:solidFill>
                <a:effectLst/>
                <a:latin typeface="NeueHaasGroteskText Std" panose="020B0504020202020204" pitchFamily="34" charset="0"/>
                <a:ea typeface="+mn-ea"/>
                <a:cs typeface="+mn-cs"/>
              </a:rPr>
              <a:t>reventing contact water generation. This </a:t>
            </a:r>
            <a:r>
              <a:rPr lang="en-US" sz="1200" b="1" kern="1200" dirty="0" smtClean="0">
                <a:solidFill>
                  <a:schemeClr val="tx1"/>
                </a:solidFill>
                <a:effectLst/>
                <a:latin typeface="NeueHaasGroteskText Std" panose="020B0504020202020204" pitchFamily="34" charset="0"/>
                <a:ea typeface="+mn-ea"/>
                <a:cs typeface="+mn-cs"/>
              </a:rPr>
              <a:t>may include a cover </a:t>
            </a:r>
            <a:r>
              <a:rPr lang="en-US" sz="1200" kern="1200" dirty="0" smtClean="0">
                <a:solidFill>
                  <a:schemeClr val="tx1"/>
                </a:solidFill>
                <a:effectLst/>
                <a:latin typeface="NeueHaasGroteskText Std" panose="020B0504020202020204" pitchFamily="34" charset="0"/>
                <a:ea typeface="+mn-ea"/>
                <a:cs typeface="+mn-cs"/>
              </a:rPr>
              <a:t>over the compost site or implementing systems to encourage more evaporation of contact water. This might also include a ban on PFAS</a:t>
            </a:r>
            <a:r>
              <a:rPr lang="en-US" sz="1200" kern="1200" baseline="0" dirty="0" smtClean="0">
                <a:solidFill>
                  <a:schemeClr val="tx1"/>
                </a:solidFill>
                <a:effectLst/>
                <a:latin typeface="NeueHaasGroteskText Std" panose="020B0504020202020204" pitchFamily="34" charset="0"/>
                <a:ea typeface="+mn-ea"/>
                <a:cs typeface="+mn-cs"/>
              </a:rPr>
              <a:t> in Minnesota manufacturing. </a:t>
            </a:r>
            <a:endParaRPr lang="en-US" sz="1200" kern="1200" dirty="0" smtClean="0">
              <a:solidFill>
                <a:schemeClr val="tx1"/>
              </a:solidFill>
              <a:effectLst/>
              <a:latin typeface="NeueHaasGroteskText Std" panose="020B0504020202020204" pitchFamily="34" charset="0"/>
              <a:ea typeface="+mn-ea"/>
              <a:cs typeface="+mn-cs"/>
            </a:endParaRPr>
          </a:p>
          <a:p>
            <a:r>
              <a:rPr lang="en-US" sz="1200" kern="1200" dirty="0" smtClean="0">
                <a:solidFill>
                  <a:schemeClr val="tx1"/>
                </a:solidFill>
                <a:effectLst/>
                <a:latin typeface="NeueHaasGroteskText Std" panose="020B0504020202020204" pitchFamily="34" charset="0"/>
                <a:ea typeface="+mn-ea"/>
                <a:cs typeface="+mn-cs"/>
              </a:rPr>
              <a:t>·         Exploring the utility of alternative </a:t>
            </a:r>
            <a:r>
              <a:rPr lang="en-US" sz="1200" b="1" kern="1200" dirty="0" smtClean="0">
                <a:solidFill>
                  <a:schemeClr val="tx1"/>
                </a:solidFill>
                <a:effectLst/>
                <a:latin typeface="NeueHaasGroteskText Std" panose="020B0504020202020204" pitchFamily="34" charset="0"/>
                <a:ea typeface="+mn-ea"/>
                <a:cs typeface="+mn-cs"/>
              </a:rPr>
              <a:t>on-site contact water pre-treatment options, like granular activated carbon systems or the </a:t>
            </a:r>
            <a:r>
              <a:rPr lang="en-US" sz="1200" b="1" kern="1200" dirty="0" err="1" smtClean="0">
                <a:solidFill>
                  <a:schemeClr val="tx1"/>
                </a:solidFill>
                <a:effectLst/>
                <a:latin typeface="NeueHaasGroteskText Std" panose="020B0504020202020204" pitchFamily="34" charset="0"/>
                <a:ea typeface="+mn-ea"/>
                <a:cs typeface="+mn-cs"/>
              </a:rPr>
              <a:t>Leachbuster</a:t>
            </a:r>
            <a:r>
              <a:rPr lang="en-US" sz="1200" b="1" kern="1200" dirty="0" smtClean="0">
                <a:solidFill>
                  <a:schemeClr val="tx1"/>
                </a:solidFill>
                <a:effectLst/>
                <a:latin typeface="NeueHaasGroteskText Std" panose="020B0504020202020204" pitchFamily="34" charset="0"/>
                <a:ea typeface="+mn-ea"/>
                <a:cs typeface="+mn-cs"/>
              </a:rPr>
              <a:t> (T) system </a:t>
            </a:r>
            <a:r>
              <a:rPr lang="en-US" sz="1200" kern="1200" dirty="0" smtClean="0">
                <a:solidFill>
                  <a:schemeClr val="tx1"/>
                </a:solidFill>
                <a:effectLst/>
                <a:latin typeface="NeueHaasGroteskText Std" panose="020B0504020202020204" pitchFamily="34" charset="0"/>
                <a:ea typeface="+mn-ea"/>
                <a:cs typeface="+mn-cs"/>
              </a:rPr>
              <a:t>that is currently being piloted in Kandiyohi County. These are expensive methods of treatment and cost will be an issue</a:t>
            </a:r>
          </a:p>
          <a:p>
            <a:r>
              <a:rPr lang="en-US" sz="1200" kern="1200" dirty="0" smtClean="0">
                <a:solidFill>
                  <a:schemeClr val="tx1"/>
                </a:solidFill>
                <a:effectLst/>
                <a:latin typeface="NeueHaasGroteskText Std" panose="020B0504020202020204" pitchFamily="34" charset="0"/>
                <a:ea typeface="+mn-ea"/>
                <a:cs typeface="+mn-cs"/>
              </a:rPr>
              <a:t>·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5</a:t>
            </a:fld>
            <a:endParaRPr lang="en-US" dirty="0"/>
          </a:p>
        </p:txBody>
      </p:sp>
    </p:spTree>
    <p:extLst>
      <p:ext uri="{BB962C8B-B14F-4D97-AF65-F5344CB8AC3E}">
        <p14:creationId xmlns:p14="http://schemas.microsoft.com/office/powerpoint/2010/main" val="1375940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1092323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1139889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6/20/2018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12E8677-C648-465D-82CD-E88587B4845D}" type="datetime1">
              <a:rPr lang="en-US" smtClean="0"/>
              <a:t>6/20/2018</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20D07D7-46FB-4D7C-9C8F-0C340D091257}" type="datetime1">
              <a:rPr lang="en-US" smtClean="0"/>
              <a:t>6/20/2018</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49488019"/>
      </p:ext>
    </p:extLst>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66C283A4-7960-4BFD-B3A5-A2CC5BB2A473}" type="datetime1">
              <a:rPr lang="en-US" smtClean="0"/>
              <a:t>6/20/2018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6/20/2018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6/20/2018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6/20/2018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6/20/2018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6/20/2018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6/20/2018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936DB2D6-5DF4-4264-A4A1-7D3EAF38D255}" type="datetime1">
              <a:rPr lang="en-US" smtClean="0"/>
              <a:t>6/20/2018</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27802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6/20/2018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72377" y="1746254"/>
            <a:ext cx="5447246" cy="838875"/>
          </a:xfrm>
          <a:prstGeom prst="rect">
            <a:avLst/>
          </a:prstGeom>
        </p:spPr>
      </p:pic>
    </p:spTree>
    <p:extLst>
      <p:ext uri="{BB962C8B-B14F-4D97-AF65-F5344CB8AC3E}">
        <p14:creationId xmlns:p14="http://schemas.microsoft.com/office/powerpoint/2010/main" val="336811918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936DB2D6-5DF4-4264-A4A1-7D3EAF38D255}" type="datetime1">
              <a:rPr lang="en-US" smtClean="0"/>
              <a:t>6/20/2018</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6082459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3" name="Date Placeholder 2"/>
          <p:cNvSpPr>
            <a:spLocks noGrp="1"/>
          </p:cNvSpPr>
          <p:nvPr>
            <p:ph type="dt" sz="half" idx="10"/>
          </p:nvPr>
        </p:nvSpPr>
        <p:spPr/>
        <p:txBody>
          <a:bodyPr/>
          <a:lstStyle/>
          <a:p>
            <a:fld id="{4B4EEDC6-36CA-4209-B482-2ED76AA0BF08}" type="datetime1">
              <a:rPr lang="en-US" smtClean="0"/>
              <a:t>6/20/2018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3" name="Date Placeholder 2"/>
          <p:cNvSpPr>
            <a:spLocks noGrp="1"/>
          </p:cNvSpPr>
          <p:nvPr>
            <p:ph type="dt" sz="half" idx="10"/>
          </p:nvPr>
        </p:nvSpPr>
        <p:spPr/>
        <p:txBody>
          <a:bodyPr/>
          <a:lstStyle/>
          <a:p>
            <a:fld id="{8DC79626-CE5A-4834-975C-E7305BA2E281}" type="datetime1">
              <a:rPr lang="en-US" smtClean="0"/>
              <a:t>6/20/2018</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4" name="Date Placeholder 3"/>
          <p:cNvSpPr>
            <a:spLocks noGrp="1"/>
          </p:cNvSpPr>
          <p:nvPr>
            <p:ph type="dt" sz="half" idx="10"/>
          </p:nvPr>
        </p:nvSpPr>
        <p:spPr/>
        <p:txBody>
          <a:bodyPr/>
          <a:lstStyle/>
          <a:p>
            <a:fld id="{1815FB38-58F3-410A-8DA4-4B706967601F}" type="datetime1">
              <a:rPr lang="en-US" smtClean="0"/>
              <a:t>6/20/2018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3" name="Date Placeholder 2"/>
          <p:cNvSpPr>
            <a:spLocks noGrp="1"/>
          </p:cNvSpPr>
          <p:nvPr>
            <p:ph type="dt" sz="half" idx="10"/>
          </p:nvPr>
        </p:nvSpPr>
        <p:spPr/>
        <p:txBody>
          <a:bodyPr/>
          <a:lstStyle/>
          <a:p>
            <a:fld id="{7F519661-29C3-4FE0-9FC3-375A85A42C46}" type="datetime1">
              <a:rPr lang="en-US" smtClean="0"/>
              <a:t>6/20/2018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4" name="Date Placeholder 3"/>
          <p:cNvSpPr>
            <a:spLocks noGrp="1"/>
          </p:cNvSpPr>
          <p:nvPr>
            <p:ph type="dt" sz="half" idx="10"/>
          </p:nvPr>
        </p:nvSpPr>
        <p:spPr/>
        <p:txBody>
          <a:bodyPr/>
          <a:lstStyle/>
          <a:p>
            <a:fld id="{0366E0EA-2D80-452F-9963-33FA7A36BC09}" type="datetime1">
              <a:rPr lang="en-US" smtClean="0"/>
              <a:t>6/20/2018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p>
            <a:fld id="{4D564EB3-B268-4748-86E7-9F55DF9078D1}" type="datetime1">
              <a:rPr lang="en-US" smtClean="0"/>
              <a:t>6/20/2018</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5112619"/>
      </p:ext>
    </p:extLst>
  </p:cSld>
  <p:clrMapOvr>
    <a:masterClrMapping/>
  </p:clrMapOvr>
  <p:timing>
    <p:tnLst>
      <p:par>
        <p:cTn id="1" dur="indefinite" restart="never" nodeType="tmRoot"/>
      </p:par>
    </p:tnLst>
  </p:timing>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4D564EB3-B268-4748-86E7-9F55DF9078D1}" type="datetime1">
              <a:rPr lang="en-US" smtClean="0"/>
              <a:pPr/>
              <a:t>6/20/2018</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97887301"/>
      </p:ext>
    </p:extLst>
  </p:cSld>
  <p:clrMapOvr>
    <a:masterClrMapping/>
  </p:clrMapOvr>
  <p:timing>
    <p:tnLst>
      <p:par>
        <p:cTn id="1" dur="indefinite" restart="never" nodeType="tmRoot"/>
      </p:par>
    </p:tnLst>
  </p:timing>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smtClean="0"/>
              <a:t>Click to edit title</a:t>
            </a:r>
            <a:endParaRPr lang="en-US" dirty="0"/>
          </a:p>
        </p:txBody>
      </p:sp>
      <p:sp>
        <p:nvSpPr>
          <p:cNvPr id="8" name="Date Placeholder 3"/>
          <p:cNvSpPr>
            <a:spLocks noGrp="1"/>
          </p:cNvSpPr>
          <p:nvPr>
            <p:ph type="dt" sz="half" idx="11"/>
          </p:nvPr>
        </p:nvSpPr>
        <p:spPr>
          <a:xfrm>
            <a:off x="838200" y="6356350"/>
            <a:ext cx="1358590" cy="365125"/>
          </a:xfrm>
        </p:spPr>
        <p:txBody>
          <a:bodyPr/>
          <a:lstStyle/>
          <a:p>
            <a:fld id="{5CAE31FF-A086-40D5-909F-A9E138181237}" type="datetime1">
              <a:rPr lang="en-US" smtClean="0"/>
              <a:t>6/20/2018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4237328"/>
      </p:ext>
    </p:extLst>
  </p:cSld>
  <p:clrMapOvr>
    <a:masterClrMapping/>
  </p:clrMapOvr>
  <p:timing>
    <p:tnLst>
      <p:par>
        <p:cTn id="1" dur="indefinite" restart="never" nodeType="tmRoot"/>
      </p:par>
    </p:tnLst>
  </p:timing>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0" name="Table Placeholder 8"/>
          <p:cNvSpPr>
            <a:spLocks noGrp="1"/>
          </p:cNvSpPr>
          <p:nvPr>
            <p:ph type="tbl" sz="quarter" idx="13"/>
          </p:nvPr>
        </p:nvSpPr>
        <p:spPr>
          <a:xfrm>
            <a:off x="2032000" y="2233262"/>
            <a:ext cx="8128000" cy="2966751"/>
          </a:xfrm>
        </p:spPr>
        <p:txBody>
          <a:bodyPr/>
          <a:lstStyle/>
          <a:p>
            <a:endParaRPr lang="en-US"/>
          </a:p>
        </p:txBody>
      </p:sp>
      <p:sp>
        <p:nvSpPr>
          <p:cNvPr id="8" name="Date Placeholder 4"/>
          <p:cNvSpPr>
            <a:spLocks noGrp="1"/>
          </p:cNvSpPr>
          <p:nvPr>
            <p:ph type="dt" sz="half" idx="11"/>
          </p:nvPr>
        </p:nvSpPr>
        <p:spPr>
          <a:xfrm>
            <a:off x="838200" y="6356350"/>
            <a:ext cx="1358590" cy="365125"/>
          </a:xfrm>
        </p:spPr>
        <p:txBody>
          <a:bodyPr/>
          <a:lstStyle/>
          <a:p>
            <a:fld id="{06B78D62-7A3F-4136-9CF2-CB03510DA06A}" type="datetime1">
              <a:rPr lang="en-US" smtClean="0"/>
              <a:t>6/20/2018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pic>
        <p:nvPicPr>
          <p:cNvPr id="4" name="MN.IT Services Logo" descr="Minnesota Logo with text Agency Logo He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8553" y="5947868"/>
            <a:ext cx="2968836" cy="457200"/>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endParaRPr lang="en-US" dirty="0"/>
          </a:p>
        </p:txBody>
      </p:sp>
    </p:spTree>
    <p:extLst>
      <p:ext uri="{BB962C8B-B14F-4D97-AF65-F5344CB8AC3E}">
        <p14:creationId xmlns:p14="http://schemas.microsoft.com/office/powerpoint/2010/main" val="178882439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6/20/2018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6/20/2018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3"/>
          <p:cNvSpPr>
            <a:spLocks noGrp="1"/>
          </p:cNvSpPr>
          <p:nvPr>
            <p:ph type="dt" sz="half" idx="14"/>
          </p:nvPr>
        </p:nvSpPr>
        <p:spPr>
          <a:xfrm>
            <a:off x="838200" y="6356350"/>
            <a:ext cx="1358590" cy="365125"/>
          </a:xfrm>
        </p:spPr>
        <p:txBody>
          <a:bodyPr/>
          <a:lstStyle/>
          <a:p>
            <a:fld id="{822F9B27-DC73-4098-8FAC-5370DAFF133B}" type="datetime1">
              <a:rPr lang="en-US" smtClean="0"/>
              <a:t>6/20/2018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timing>
    <p:tnLst>
      <p:par>
        <p:cTn id="1" dur="indefinite" restart="never" nodeType="tmRoot"/>
      </p:par>
    </p:tnLst>
  </p:timing>
  <p:hf sldNum="0"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smtClean="0"/>
              <a:t>Click to edit title</a:t>
            </a:r>
            <a:endParaRPr lang="en-US" dirty="0"/>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2"/>
          </p:nvPr>
        </p:nvSpPr>
        <p:spPr>
          <a:xfrm>
            <a:off x="838200" y="6356350"/>
            <a:ext cx="1358590" cy="365125"/>
          </a:xfrm>
        </p:spPr>
        <p:txBody>
          <a:bodyPr/>
          <a:lstStyle/>
          <a:p>
            <a:fld id="{5D76A200-3168-4D33-A718-3974884CE863}" type="datetime1">
              <a:rPr lang="en-US" smtClean="0"/>
              <a:t>6/20/2018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9" name="Date Placeholder 3"/>
          <p:cNvSpPr>
            <a:spLocks noGrp="1"/>
          </p:cNvSpPr>
          <p:nvPr>
            <p:ph type="dt" sz="half" idx="12"/>
          </p:nvPr>
        </p:nvSpPr>
        <p:spPr>
          <a:xfrm>
            <a:off x="838200" y="6356350"/>
            <a:ext cx="1358590" cy="365125"/>
          </a:xfrm>
        </p:spPr>
        <p:txBody>
          <a:bodyPr/>
          <a:lstStyle/>
          <a:p>
            <a:fld id="{0366E0EA-2D80-452F-9963-33FA7A36BC09}" type="datetime1">
              <a:rPr lang="en-US" smtClean="0"/>
              <a:t>6/20/2018</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4290563"/>
      </p:ext>
    </p:extLst>
  </p:cSld>
  <p:clrMapOvr>
    <a:masterClrMapping/>
  </p:clrMapOvr>
  <p:timing>
    <p:tnLst>
      <p:par>
        <p:cTn id="1" dur="indefinite" restart="never" nodeType="tmRoot"/>
      </p:par>
    </p:tnLst>
  </p:timing>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6/20/2018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6/20/2018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196932636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6/20/2018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34028452"/>
      </p:ext>
    </p:extLst>
  </p:cSld>
  <p:clrMapOvr>
    <a:masterClrMapping/>
  </p:clrMapOvr>
  <p:timing>
    <p:tnLst>
      <p:par>
        <p:cTn id="1" dur="indefinite" restart="never" nodeType="tmRoot"/>
      </p:par>
    </p:tnLst>
  </p:timing>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6/20/2018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6/20/2018</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Agenda</a:t>
            </a:r>
            <a:endParaRPr lang="en-US" dirty="0"/>
          </a:p>
        </p:txBody>
      </p:sp>
      <p:sp>
        <p:nvSpPr>
          <p:cNvPr id="12" name="Table Placeholder 9"/>
          <p:cNvSpPr>
            <a:spLocks noGrp="1"/>
          </p:cNvSpPr>
          <p:nvPr>
            <p:ph type="tbl" sz="quarter" idx="13"/>
          </p:nvPr>
        </p:nvSpPr>
        <p:spPr>
          <a:xfrm>
            <a:off x="838200" y="1335088"/>
            <a:ext cx="10515600" cy="4841875"/>
          </a:xfrm>
        </p:spPr>
        <p:txBody>
          <a:bodyPr/>
          <a:lstStyle/>
          <a:p>
            <a:endParaRPr lang="en-US"/>
          </a:p>
        </p:txBody>
      </p:sp>
      <p:sp>
        <p:nvSpPr>
          <p:cNvPr id="4" name="Date Placeholder 3"/>
          <p:cNvSpPr>
            <a:spLocks noGrp="1"/>
          </p:cNvSpPr>
          <p:nvPr>
            <p:ph type="dt" sz="half" idx="10"/>
          </p:nvPr>
        </p:nvSpPr>
        <p:spPr/>
        <p:txBody>
          <a:bodyPr/>
          <a:lstStyle/>
          <a:p>
            <a:fld id="{9A198C9B-0587-4A1E-9E03-E4C9FE222F08}" type="datetime1">
              <a:rPr lang="en-US" smtClean="0"/>
              <a:t>6/20/2018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smtClean="0"/>
              <a:t>Click to edit title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37C3B6E0-E413-4EA2-9B23-AF69A1623F89}" type="datetime1">
              <a:rPr lang="en-US" smtClean="0"/>
              <a:t>6/20/2018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timing>
    <p:tnLst>
      <p:par>
        <p:cTn id="1" dur="indefinite" restart="never" nodeType="tmRoot"/>
      </p:par>
    </p:tnLst>
  </p:timing>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smtClean="0"/>
              <a:t>Click to edit title</a:t>
            </a:r>
            <a:endParaRPr lang="en-US" dirty="0"/>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smtClean="0"/>
              <a:t>Second Point</a:t>
            </a:r>
            <a:endParaRPr lang="en-US" dirty="0"/>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smtClean="0"/>
              <a:t>Third Point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438A7556-21FA-4204-9DD6-1F6FDEC2C796}" type="datetime1">
              <a:rPr lang="en-US" smtClean="0"/>
              <a:t>6/20/2018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timing>
    <p:tnLst>
      <p:par>
        <p:cTn id="1" dur="indefinite" restart="never" nodeType="tmRoot"/>
      </p:par>
    </p:tnLst>
  </p:timing>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smtClean="0"/>
              <a:t>Quote or </a:t>
            </a:r>
            <a:br>
              <a:rPr lang="en-US" dirty="0" smtClean="0"/>
            </a:br>
            <a:r>
              <a:rPr lang="en-US" dirty="0" smtClean="0"/>
              <a:t>Statement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0EB49D9C-C4C1-46A9-AED8-599F8B47287F}" type="datetime1">
              <a:rPr lang="en-US" smtClean="0"/>
              <a:t>6/20/2018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timing>
    <p:tnLst>
      <p:par>
        <p:cTn id="1" dur="indefinite" restart="never" nodeType="tmRoot"/>
      </p:par>
    </p:tnLst>
  </p:timing>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6/20/2018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p>
            <a:fld id="{466A75E6-E45B-4C5D-981E-7C8ED0C72F5D}" type="datetime1">
              <a:rPr lang="en-US" smtClean="0"/>
              <a:t>6/20/2018</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smtClean="0"/>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smtClean="0"/>
              <a:t>Click icon to edit background picture</a:t>
            </a:r>
            <a:endParaRPr lang="en-US" dirty="0"/>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smtClean="0"/>
              <a:t>Quote or Statement</a:t>
            </a:r>
            <a:endParaRPr lang="en-US" dirty="0"/>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F8B25D9D-5365-41CD-BF43-4FFFCBF4BBDA}" type="datetime1">
              <a:rPr lang="en-US" smtClean="0"/>
              <a:t>6/20/2018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timing>
    <p:tnLst>
      <p:par>
        <p:cTn id="1" dur="indefinite" restart="never" nodeType="tmRoot"/>
      </p:par>
    </p:tnLst>
  </p:timing>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endParaRPr lang="en-US"/>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8CC894EF-7DC0-4B7C-83F8-29D989AA60F6}" type="datetime1">
              <a:rPr lang="en-US" smtClean="0"/>
              <a:t>6/20/2018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timing>
    <p:tnLst>
      <p:par>
        <p:cTn id="1" dur="indefinite" restart="never" nodeType="tmRoot"/>
      </p:par>
    </p:tnLst>
  </p:timing>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578DBCF0-11C3-4F19-90D9-2EE7F00784FE}" type="datetime1">
              <a:rPr lang="en-US" smtClean="0"/>
              <a:t>6/20/2018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6/20/2018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Logo with text Agency Logo He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0083" y="632310"/>
            <a:ext cx="2968836" cy="457200"/>
          </a:xfrm>
          <a:prstGeom prst="rect">
            <a:avLst/>
          </a:prstGeom>
        </p:spPr>
      </p:pic>
    </p:spTree>
    <p:extLst>
      <p:ext uri="{BB962C8B-B14F-4D97-AF65-F5344CB8AC3E}">
        <p14:creationId xmlns:p14="http://schemas.microsoft.com/office/powerpoint/2010/main" val="55596384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466A75E6-E45B-4C5D-981E-7C8ED0C72F5D}" type="datetime1">
              <a:rPr lang="en-US" smtClean="0"/>
              <a:pPr/>
              <a:t>6/20/2018</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smtClean="0">
                <a:solidFill>
                  <a:schemeClr val="tx2"/>
                </a:solidFill>
              </a:rPr>
              <a:t>Optional Tagline Goes Here</a:t>
            </a:r>
            <a:r>
              <a:rPr lang="en-US" smtClean="0"/>
              <a:t> </a:t>
            </a:r>
            <a:r>
              <a:rPr lang="en-US" smtClean="0">
                <a:solidFill>
                  <a:schemeClr val="accent1"/>
                </a:solidFill>
              </a:rPr>
              <a:t>|</a:t>
            </a:r>
            <a:r>
              <a:rPr lang="en-US" smtClean="0"/>
              <a:t> </a:t>
            </a:r>
            <a:r>
              <a:rPr lang="en-US" smtClean="0">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Logo with text Agency Logo He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0083" y="632310"/>
            <a:ext cx="2968836" cy="457200"/>
          </a:xfrm>
          <a:prstGeom prst="rect">
            <a:avLst/>
          </a:prstGeom>
        </p:spPr>
      </p:pic>
    </p:spTree>
    <p:extLst>
      <p:ext uri="{BB962C8B-B14F-4D97-AF65-F5344CB8AC3E}">
        <p14:creationId xmlns:p14="http://schemas.microsoft.com/office/powerpoint/2010/main" val="2290897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smtClean="0"/>
              <a:t>Click to edit section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smtClean="0"/>
              <a:t>Click Icon to add picture</a:t>
            </a:r>
            <a:endParaRPr lang="en-US" dirty="0"/>
          </a:p>
        </p:txBody>
      </p:sp>
      <p:sp>
        <p:nvSpPr>
          <p:cNvPr id="18" name="Date Placeholder 17"/>
          <p:cNvSpPr>
            <a:spLocks noGrp="1"/>
          </p:cNvSpPr>
          <p:nvPr>
            <p:ph type="dt" sz="half" idx="15"/>
          </p:nvPr>
        </p:nvSpPr>
        <p:spPr/>
        <p:txBody>
          <a:bodyPr/>
          <a:lstStyle/>
          <a:p>
            <a:fld id="{A8CA1A9B-139F-4606-AD0A-F3253110DAE5}" type="datetime1">
              <a:rPr lang="en-US" smtClean="0"/>
              <a:t>6/20/2018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Logo with text Agency Logo He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0083" y="675342"/>
            <a:ext cx="2968836" cy="457200"/>
          </a:xfrm>
          <a:prstGeom prst="rect">
            <a:avLst/>
          </a:prstGeom>
        </p:spPr>
      </p:pic>
    </p:spTree>
    <p:extLst>
      <p:ext uri="{BB962C8B-B14F-4D97-AF65-F5344CB8AC3E}">
        <p14:creationId xmlns:p14="http://schemas.microsoft.com/office/powerpoint/2010/main" val="2082250229"/>
      </p:ext>
    </p:extLst>
  </p:cSld>
  <p:clrMapOvr>
    <a:masterClrMapping/>
  </p:clrMapOvr>
  <p:timing>
    <p:tnLst>
      <p:par>
        <p:cTn id="1" dur="indefinite" restart="never" nodeType="tmRoot"/>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6/20/2018</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6/20/2018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t>6/20/2018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485A5BA-A5F9-4138-9E4B-FFD626F6437A}" type="datetime1">
              <a:rPr lang="en-US" smtClean="0"/>
              <a:t>6/20/2018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6/20/2018</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3477836"/>
            <a:ext cx="12192000" cy="1593970"/>
          </a:xfrm>
        </p:spPr>
        <p:txBody>
          <a:bodyPr>
            <a:normAutofit/>
          </a:bodyPr>
          <a:lstStyle/>
          <a:p>
            <a:r>
              <a:rPr lang="en-US" sz="5400" b="1" dirty="0" smtClean="0"/>
              <a:t>PFAS in Solid Waste</a:t>
            </a:r>
            <a:endParaRPr lang="en-US" sz="5400" dirty="0"/>
          </a:p>
        </p:txBody>
      </p:sp>
      <p:sp>
        <p:nvSpPr>
          <p:cNvPr id="3" name="Text Placeholder 2"/>
          <p:cNvSpPr>
            <a:spLocks noGrp="1"/>
          </p:cNvSpPr>
          <p:nvPr>
            <p:ph type="body" sz="quarter" idx="14"/>
          </p:nvPr>
        </p:nvSpPr>
        <p:spPr>
          <a:xfrm>
            <a:off x="4891822" y="5549204"/>
            <a:ext cx="6587067" cy="1097128"/>
          </a:xfrm>
        </p:spPr>
        <p:txBody>
          <a:bodyPr>
            <a:normAutofit/>
          </a:bodyPr>
          <a:lstStyle/>
          <a:p>
            <a:pPr algn="r">
              <a:spcBef>
                <a:spcPts val="0"/>
              </a:spcBef>
            </a:pPr>
            <a:r>
              <a:rPr lang="en-US" sz="2800" dirty="0" smtClean="0"/>
              <a:t>Mark Rust &amp; Steve Giddings</a:t>
            </a:r>
          </a:p>
          <a:p>
            <a:pPr algn="r">
              <a:spcBef>
                <a:spcPts val="0"/>
              </a:spcBef>
            </a:pPr>
            <a:r>
              <a:rPr lang="en-US" sz="2800" dirty="0" smtClean="0"/>
              <a:t>July 25 2018</a:t>
            </a:r>
            <a:endParaRPr lang="en-US" sz="2800" dirty="0"/>
          </a:p>
        </p:txBody>
      </p:sp>
      <p:pic>
        <p:nvPicPr>
          <p:cNvPr id="5" name="Picture Placeholder 4"/>
          <p:cNvPicPr>
            <a:picLocks noGrp="1" noChangeAspect="1"/>
          </p:cNvPicPr>
          <p:nvPr>
            <p:ph type="pic" sz="quarter" idx="17"/>
          </p:nvPr>
        </p:nvPicPr>
        <p:blipFill rotWithShape="1">
          <a:blip r:embed="rId3">
            <a:extLst>
              <a:ext uri="{28A0092B-C50C-407E-A947-70E740481C1C}">
                <a14:useLocalDpi xmlns:a14="http://schemas.microsoft.com/office/drawing/2010/main" val="0"/>
              </a:ext>
            </a:extLst>
          </a:blip>
          <a:srcRect l="3352" t="29209" b="29640"/>
          <a:stretch/>
        </p:blipFill>
        <p:spPr>
          <a:xfrm>
            <a:off x="-9525" y="0"/>
            <a:ext cx="12211050" cy="3476626"/>
          </a:xfrm>
        </p:spPr>
      </p:pic>
      <p:pic>
        <p:nvPicPr>
          <p:cNvPr id="9" name="Picture 8" descr="MPCA Logo RGB.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1415" y="5782589"/>
            <a:ext cx="4108789" cy="707734"/>
          </a:xfrm>
          <a:prstGeom prst="rect">
            <a:avLst/>
          </a:prstGeom>
        </p:spPr>
      </p:pic>
    </p:spTree>
    <p:extLst>
      <p:ext uri="{BB962C8B-B14F-4D97-AF65-F5344CB8AC3E}">
        <p14:creationId xmlns:p14="http://schemas.microsoft.com/office/powerpoint/2010/main" val="1665486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71450"/>
            <a:ext cx="10515600" cy="914400"/>
          </a:xfrm>
        </p:spPr>
        <p:txBody>
          <a:bodyPr>
            <a:normAutofit/>
          </a:bodyPr>
          <a:lstStyle/>
          <a:p>
            <a:r>
              <a:rPr lang="en-US" sz="4800" b="1" dirty="0" smtClean="0"/>
              <a:t>When Waste Meets Water…</a:t>
            </a:r>
            <a:endParaRPr lang="en-US" sz="4800" b="1" dirty="0"/>
          </a:p>
        </p:txBody>
      </p:sp>
      <p:sp>
        <p:nvSpPr>
          <p:cNvPr id="3" name="Content Placeholder 2"/>
          <p:cNvSpPr>
            <a:spLocks noGrp="1"/>
          </p:cNvSpPr>
          <p:nvPr>
            <p:ph sz="quarter" idx="10"/>
          </p:nvPr>
        </p:nvSpPr>
        <p:spPr>
          <a:xfrm>
            <a:off x="476250" y="1567602"/>
            <a:ext cx="6877050" cy="4788393"/>
          </a:xfrm>
        </p:spPr>
        <p:txBody>
          <a:bodyPr>
            <a:normAutofit/>
          </a:bodyPr>
          <a:lstStyle/>
          <a:p>
            <a:r>
              <a:rPr lang="en-US" sz="2800" dirty="0" smtClean="0"/>
              <a:t>PFAS exceeds MDH health based values in landfill leachate &amp; compost contact water</a:t>
            </a:r>
          </a:p>
          <a:p>
            <a:r>
              <a:rPr lang="en-US" sz="2800" dirty="0" smtClean="0"/>
              <a:t>Leachate is taken to WWTPs or land applied</a:t>
            </a:r>
          </a:p>
          <a:p>
            <a:r>
              <a:rPr lang="en-US" sz="2800" dirty="0" smtClean="0"/>
              <a:t>WWTPs don’t treat PFAS, but is viewed as preferable to ground water impacts resulting from land app</a:t>
            </a:r>
          </a:p>
          <a:p>
            <a:r>
              <a:rPr lang="en-US" sz="2800" dirty="0" smtClean="0"/>
              <a:t>MPCA is searching for alternative solutions to manage this water </a:t>
            </a:r>
            <a:endParaRPr lang="en-US" sz="2800" dirty="0"/>
          </a:p>
        </p:txBody>
      </p:sp>
      <p:pic>
        <p:nvPicPr>
          <p:cNvPr id="8" name="Picture Placeholder 7"/>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2500" r="12500"/>
          <a:stretch>
            <a:fillRect/>
          </a:stretch>
        </p:blipFill>
        <p:spPr/>
      </p:pic>
    </p:spTree>
    <p:extLst>
      <p:ext uri="{BB962C8B-B14F-4D97-AF65-F5344CB8AC3E}">
        <p14:creationId xmlns:p14="http://schemas.microsoft.com/office/powerpoint/2010/main" val="70958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LANDFILLS</a:t>
            </a:r>
            <a:endParaRPr lang="en-US" sz="4800" b="1" dirty="0"/>
          </a:p>
        </p:txBody>
      </p:sp>
      <p:sp>
        <p:nvSpPr>
          <p:cNvPr id="3" name="Content Placeholder 2"/>
          <p:cNvSpPr>
            <a:spLocks noGrp="1"/>
          </p:cNvSpPr>
          <p:nvPr>
            <p:ph sz="quarter" idx="10"/>
          </p:nvPr>
        </p:nvSpPr>
        <p:spPr>
          <a:xfrm>
            <a:off x="261097" y="890095"/>
            <a:ext cx="7073153" cy="5224955"/>
          </a:xfrm>
        </p:spPr>
        <p:txBody>
          <a:bodyPr>
            <a:normAutofit fontScale="85000" lnSpcReduction="10000"/>
          </a:bodyPr>
          <a:lstStyle/>
          <a:p>
            <a:r>
              <a:rPr lang="en-US" sz="3600" dirty="0" smtClean="0"/>
              <a:t>80% leachate to WWTPs nationally</a:t>
            </a:r>
          </a:p>
          <a:p>
            <a:r>
              <a:rPr lang="en-US" sz="3600" dirty="0" smtClean="0"/>
              <a:t>8 of 21 MMSW landfills land apply in MN</a:t>
            </a:r>
          </a:p>
          <a:p>
            <a:r>
              <a:rPr lang="en-US" sz="3600" dirty="0" smtClean="0"/>
              <a:t>Not </a:t>
            </a:r>
            <a:r>
              <a:rPr lang="en-US" sz="3600" dirty="0"/>
              <a:t>all landfills monitor </a:t>
            </a:r>
            <a:r>
              <a:rPr lang="en-US" sz="3600" dirty="0" smtClean="0"/>
              <a:t>for </a:t>
            </a:r>
            <a:r>
              <a:rPr lang="en-US" sz="3600" dirty="0"/>
              <a:t>PFAS</a:t>
            </a:r>
          </a:p>
          <a:p>
            <a:r>
              <a:rPr lang="en-US" sz="3600" dirty="0" smtClean="0"/>
              <a:t>All landfills that monitor </a:t>
            </a:r>
            <a:r>
              <a:rPr lang="en-US" sz="3600" u="sng" dirty="0" smtClean="0"/>
              <a:t>leachate</a:t>
            </a:r>
            <a:r>
              <a:rPr lang="en-US" sz="3600" dirty="0" smtClean="0"/>
              <a:t> exceed MDH standard for PFAS</a:t>
            </a:r>
          </a:p>
          <a:p>
            <a:r>
              <a:rPr lang="en-US" sz="3600" dirty="0" smtClean="0"/>
              <a:t>All landfills that land apply leachate monitor </a:t>
            </a:r>
            <a:r>
              <a:rPr lang="en-US" sz="3600" u="sng" dirty="0" smtClean="0"/>
              <a:t>groundwater</a:t>
            </a:r>
            <a:endParaRPr lang="en-US" sz="3600" dirty="0" smtClean="0"/>
          </a:p>
          <a:p>
            <a:pPr lvl="1"/>
            <a:r>
              <a:rPr lang="en-US" sz="3200" dirty="0" smtClean="0"/>
              <a:t>2 </a:t>
            </a:r>
            <a:r>
              <a:rPr lang="en-US" sz="3200" dirty="0"/>
              <a:t>exceed MPCA IL and 2 exceed MDH </a:t>
            </a:r>
            <a:r>
              <a:rPr lang="en-US" sz="3200" dirty="0" smtClean="0"/>
              <a:t>standard (4 total)</a:t>
            </a:r>
            <a:endParaRPr lang="en-US" sz="3200" dirty="0"/>
          </a:p>
          <a:p>
            <a:endParaRPr lang="en-US" dirty="0" smtClean="0"/>
          </a:p>
          <a:p>
            <a:pPr lvl="1"/>
            <a:endParaRPr lang="en-US" dirty="0"/>
          </a:p>
          <a:p>
            <a:pPr lvl="1"/>
            <a:endParaRPr lang="en-US" dirty="0"/>
          </a:p>
        </p:txBody>
      </p:sp>
      <p:pic>
        <p:nvPicPr>
          <p:cNvPr id="8" name="Picture Placeholder 7"/>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6673" r="16673"/>
          <a:stretch>
            <a:fillRect/>
          </a:stretch>
        </p:blipFill>
        <p:spPr>
          <a:xfrm>
            <a:off x="7334250" y="1047029"/>
            <a:ext cx="4857750" cy="4857750"/>
          </a:xfrm>
        </p:spPr>
      </p:pic>
    </p:spTree>
    <p:extLst>
      <p:ext uri="{BB962C8B-B14F-4D97-AF65-F5344CB8AC3E}">
        <p14:creationId xmlns:p14="http://schemas.microsoft.com/office/powerpoint/2010/main" val="852437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COMPOST SITES</a:t>
            </a:r>
            <a:endParaRPr lang="en-US" sz="4800" b="1" dirty="0"/>
          </a:p>
        </p:txBody>
      </p:sp>
      <p:sp>
        <p:nvSpPr>
          <p:cNvPr id="3" name="Content Placeholder 2"/>
          <p:cNvSpPr>
            <a:spLocks noGrp="1"/>
          </p:cNvSpPr>
          <p:nvPr>
            <p:ph sz="quarter" idx="10"/>
          </p:nvPr>
        </p:nvSpPr>
        <p:spPr>
          <a:xfrm>
            <a:off x="247650" y="1066800"/>
            <a:ext cx="6724650" cy="5734050"/>
          </a:xfrm>
        </p:spPr>
        <p:txBody>
          <a:bodyPr>
            <a:normAutofit lnSpcReduction="10000"/>
          </a:bodyPr>
          <a:lstStyle/>
          <a:p>
            <a:r>
              <a:rPr lang="en-US" sz="3200" dirty="0" smtClean="0"/>
              <a:t>Compost sites manage contact water several different ways</a:t>
            </a:r>
          </a:p>
          <a:p>
            <a:pPr lvl="1"/>
            <a:r>
              <a:rPr lang="en-US" sz="2800" dirty="0" smtClean="0"/>
              <a:t>WWTP</a:t>
            </a:r>
          </a:p>
          <a:p>
            <a:pPr lvl="1"/>
            <a:r>
              <a:rPr lang="en-US" sz="2800" dirty="0" smtClean="0"/>
              <a:t>Land application</a:t>
            </a:r>
          </a:p>
          <a:p>
            <a:pPr lvl="1"/>
            <a:r>
              <a:rPr lang="en-US" sz="2800" dirty="0" smtClean="0"/>
              <a:t>Discharge to surface water</a:t>
            </a:r>
          </a:p>
          <a:p>
            <a:r>
              <a:rPr lang="en-US" sz="3200" dirty="0" smtClean="0"/>
              <a:t>PFAS exceeded HRLs in contact </a:t>
            </a:r>
            <a:r>
              <a:rPr lang="en-US" sz="3200" dirty="0"/>
              <a:t>water at one compost site in </a:t>
            </a:r>
            <a:r>
              <a:rPr lang="en-US" sz="3200" dirty="0" smtClean="0"/>
              <a:t>MN </a:t>
            </a:r>
          </a:p>
          <a:p>
            <a:r>
              <a:rPr lang="en-US" sz="3200" dirty="0" smtClean="0"/>
              <a:t>PFAS could be from compostable paper products, grease barriers, pesticides, contaminants, etc.</a:t>
            </a:r>
          </a:p>
          <a:p>
            <a:pPr lvl="1"/>
            <a:endParaRPr lang="en-US" dirty="0"/>
          </a:p>
          <a:p>
            <a:pPr marL="457200" lvl="1" indent="0">
              <a:buNone/>
            </a:pPr>
            <a:endParaRPr lang="en-US" dirty="0" smtClean="0"/>
          </a:p>
          <a:p>
            <a:endParaRPr lang="en-US" dirty="0"/>
          </a:p>
        </p:txBody>
      </p:sp>
      <p:pic>
        <p:nvPicPr>
          <p:cNvPr id="11" name="Picture Placeholder 10"/>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6667" r="16667"/>
          <a:stretch>
            <a:fillRect/>
          </a:stretch>
        </p:blipFill>
        <p:spPr>
          <a:xfrm>
            <a:off x="7120166" y="1366345"/>
            <a:ext cx="4881334" cy="4538434"/>
          </a:xfrm>
        </p:spPr>
      </p:pic>
    </p:spTree>
    <p:extLst>
      <p:ext uri="{BB962C8B-B14F-4D97-AF65-F5344CB8AC3E}">
        <p14:creationId xmlns:p14="http://schemas.microsoft.com/office/powerpoint/2010/main" val="3649408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247650"/>
            <a:ext cx="10515600" cy="914400"/>
          </a:xfrm>
        </p:spPr>
        <p:txBody>
          <a:bodyPr>
            <a:noAutofit/>
          </a:bodyPr>
          <a:lstStyle/>
          <a:p>
            <a:r>
              <a:rPr lang="en-US" sz="6600" b="1" dirty="0" smtClean="0"/>
              <a:t>Solutions</a:t>
            </a:r>
            <a:endParaRPr lang="en-US" sz="6600" b="1" dirty="0"/>
          </a:p>
        </p:txBody>
      </p:sp>
      <p:sp>
        <p:nvSpPr>
          <p:cNvPr id="3" name="Content Placeholder 2"/>
          <p:cNvSpPr>
            <a:spLocks noGrp="1"/>
          </p:cNvSpPr>
          <p:nvPr>
            <p:ph sz="quarter" idx="10"/>
          </p:nvPr>
        </p:nvSpPr>
        <p:spPr>
          <a:xfrm>
            <a:off x="95250" y="247650"/>
            <a:ext cx="7372350" cy="6153150"/>
          </a:xfrm>
        </p:spPr>
        <p:txBody>
          <a:bodyPr>
            <a:noAutofit/>
          </a:bodyPr>
          <a:lstStyle/>
          <a:p>
            <a:pPr marL="0" indent="0">
              <a:buNone/>
            </a:pPr>
            <a:r>
              <a:rPr lang="en-US" sz="2800" dirty="0" smtClean="0"/>
              <a:t>PREVENTION: </a:t>
            </a:r>
          </a:p>
          <a:p>
            <a:pPr lvl="1"/>
            <a:r>
              <a:rPr lang="en-US" sz="2800" dirty="0" smtClean="0"/>
              <a:t>Prevent contact water at compost sites</a:t>
            </a:r>
          </a:p>
          <a:p>
            <a:pPr lvl="1"/>
            <a:r>
              <a:rPr lang="en-US" sz="2800" dirty="0" smtClean="0"/>
              <a:t>Phase out </a:t>
            </a:r>
            <a:r>
              <a:rPr lang="en-US" sz="2800" dirty="0"/>
              <a:t>PFAS in manufacturing process </a:t>
            </a:r>
          </a:p>
          <a:p>
            <a:pPr lvl="2"/>
            <a:r>
              <a:rPr lang="en-US" sz="2800" dirty="0" smtClean="0"/>
              <a:t>State contract for </a:t>
            </a:r>
            <a:r>
              <a:rPr lang="en-US" sz="2800" dirty="0" err="1" smtClean="0"/>
              <a:t>compostables</a:t>
            </a:r>
            <a:endParaRPr lang="en-US" sz="2800" dirty="0" smtClean="0"/>
          </a:p>
          <a:p>
            <a:pPr lvl="2"/>
            <a:r>
              <a:rPr lang="en-US" sz="2800" dirty="0" smtClean="0"/>
              <a:t>BPI </a:t>
            </a:r>
            <a:r>
              <a:rPr lang="en-US" sz="2800" dirty="0"/>
              <a:t>cert. will be </a:t>
            </a:r>
            <a:r>
              <a:rPr lang="en-US" sz="2800" dirty="0" smtClean="0"/>
              <a:t>PFAS-free</a:t>
            </a:r>
          </a:p>
          <a:p>
            <a:pPr marL="0" indent="0">
              <a:buNone/>
            </a:pPr>
            <a:r>
              <a:rPr lang="en-US" sz="2800" dirty="0" smtClean="0"/>
              <a:t>MANAGEMENT:</a:t>
            </a:r>
          </a:p>
          <a:p>
            <a:pPr lvl="1"/>
            <a:r>
              <a:rPr lang="en-US" sz="2800" dirty="0" smtClean="0"/>
              <a:t>Granular Activated Carbon/Others</a:t>
            </a:r>
          </a:p>
          <a:p>
            <a:pPr lvl="1"/>
            <a:r>
              <a:rPr lang="en-US" sz="2800" dirty="0" smtClean="0"/>
              <a:t>More research needed</a:t>
            </a:r>
          </a:p>
          <a:p>
            <a:pPr marL="0" indent="0">
              <a:buNone/>
            </a:pPr>
            <a:r>
              <a:rPr lang="en-US" sz="2800" dirty="0" smtClean="0"/>
              <a:t>REMEDIATION:</a:t>
            </a:r>
          </a:p>
          <a:p>
            <a:pPr lvl="1"/>
            <a:r>
              <a:rPr lang="en-US" sz="2800" dirty="0" smtClean="0"/>
              <a:t>3M settlement, Lake Elmo</a:t>
            </a:r>
          </a:p>
        </p:txBody>
      </p:sp>
      <p:pic>
        <p:nvPicPr>
          <p:cNvPr id="8" name="Picture Placeholder 7"/>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2500" b="12500"/>
          <a:stretch>
            <a:fillRect/>
          </a:stretch>
        </p:blipFill>
        <p:spPr>
          <a:xfrm>
            <a:off x="7040880" y="1162050"/>
            <a:ext cx="5074920" cy="5219700"/>
          </a:xfrm>
        </p:spPr>
      </p:pic>
    </p:spTree>
    <p:extLst>
      <p:ext uri="{BB962C8B-B14F-4D97-AF65-F5344CB8AC3E}">
        <p14:creationId xmlns:p14="http://schemas.microsoft.com/office/powerpoint/2010/main" val="528311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smtClean="0"/>
              <a:t>Opportunities for Collaboration &amp; Research</a:t>
            </a:r>
            <a:endParaRPr lang="en-US" sz="4800" b="1" dirty="0"/>
          </a:p>
        </p:txBody>
      </p:sp>
      <p:sp>
        <p:nvSpPr>
          <p:cNvPr id="3" name="Content Placeholder 2"/>
          <p:cNvSpPr>
            <a:spLocks noGrp="1"/>
          </p:cNvSpPr>
          <p:nvPr>
            <p:ph sz="quarter" idx="10"/>
          </p:nvPr>
        </p:nvSpPr>
        <p:spPr>
          <a:xfrm>
            <a:off x="4320540" y="1257300"/>
            <a:ext cx="7654290" cy="5212079"/>
          </a:xfrm>
        </p:spPr>
        <p:txBody>
          <a:bodyPr>
            <a:normAutofit fontScale="85000" lnSpcReduction="20000"/>
          </a:bodyPr>
          <a:lstStyle/>
          <a:p>
            <a:r>
              <a:rPr lang="en-US" sz="3000" b="1" dirty="0" smtClean="0"/>
              <a:t>How ubiquitous are PFAS? </a:t>
            </a:r>
          </a:p>
          <a:p>
            <a:r>
              <a:rPr lang="en-US" sz="3000" b="1" dirty="0" smtClean="0"/>
              <a:t>Where is PFAS in compost sites coming from? </a:t>
            </a:r>
          </a:p>
          <a:p>
            <a:pPr lvl="1"/>
            <a:r>
              <a:rPr lang="en-US" sz="3000" b="1" dirty="0" smtClean="0"/>
              <a:t>Contamination</a:t>
            </a:r>
            <a:r>
              <a:rPr lang="en-US" sz="3000" b="1" dirty="0"/>
              <a:t>;</a:t>
            </a:r>
            <a:r>
              <a:rPr lang="en-US" sz="3000" b="1" dirty="0" smtClean="0"/>
              <a:t> Pesticides; Food Wrappers? </a:t>
            </a:r>
          </a:p>
          <a:p>
            <a:r>
              <a:rPr lang="en-US" sz="3000" b="1" dirty="0" smtClean="0"/>
              <a:t>Should landfills or compost sites take PFAS to WWTPs?</a:t>
            </a:r>
          </a:p>
          <a:p>
            <a:r>
              <a:rPr lang="en-US" sz="3000" b="1" dirty="0" smtClean="0"/>
              <a:t>What are pre-treatment options for landfill leachate and compost contact water?</a:t>
            </a:r>
          </a:p>
          <a:p>
            <a:r>
              <a:rPr lang="en-US" sz="3000" b="1" dirty="0" smtClean="0"/>
              <a:t>What alternatives are there to Granular Activated Carbon systems, if any?</a:t>
            </a:r>
          </a:p>
          <a:p>
            <a:r>
              <a:rPr lang="en-US" sz="3000" b="1" dirty="0" smtClean="0"/>
              <a:t>What policy levers can we use to mitigate PFAS in landfills and compost sites? </a:t>
            </a:r>
          </a:p>
          <a:p>
            <a:endParaRPr lang="en-US"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63" y="1066800"/>
            <a:ext cx="4086937" cy="5106988"/>
          </a:xfrm>
          <a:prstGeom prst="rect">
            <a:avLst/>
          </a:prstGeom>
        </p:spPr>
      </p:pic>
    </p:spTree>
    <p:extLst>
      <p:ext uri="{BB962C8B-B14F-4D97-AF65-F5344CB8AC3E}">
        <p14:creationId xmlns:p14="http://schemas.microsoft.com/office/powerpoint/2010/main" val="909927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6"/>
          <p:cNvSpPr>
            <a:spLocks noGrp="1"/>
          </p:cNvSpPr>
          <p:nvPr>
            <p:ph type="title"/>
          </p:nvPr>
        </p:nvSpPr>
        <p:spPr>
          <a:xfrm>
            <a:off x="0" y="1651380"/>
            <a:ext cx="12192000" cy="1733266"/>
          </a:xfrm>
        </p:spPr>
        <p:txBody>
          <a:bodyPr/>
          <a:lstStyle/>
          <a:p>
            <a:r>
              <a:rPr lang="en-US" dirty="0" smtClean="0"/>
              <a:t>Thanks!</a:t>
            </a:r>
            <a:endParaRPr lang="en-US" dirty="0"/>
          </a:p>
        </p:txBody>
      </p:sp>
      <p:sp>
        <p:nvSpPr>
          <p:cNvPr id="12" name="Text Placeholder 7"/>
          <p:cNvSpPr>
            <a:spLocks noGrp="1"/>
          </p:cNvSpPr>
          <p:nvPr>
            <p:ph type="body" sz="quarter" idx="13"/>
          </p:nvPr>
        </p:nvSpPr>
        <p:spPr>
          <a:xfrm>
            <a:off x="838200" y="3521123"/>
            <a:ext cx="10515600" cy="2246940"/>
          </a:xfrm>
        </p:spPr>
        <p:txBody>
          <a:bodyPr/>
          <a:lstStyle/>
          <a:p>
            <a:r>
              <a:rPr lang="en-US" sz="2000" i="1" dirty="0" smtClean="0"/>
              <a:t>Steve Giddings / Mark Rust</a:t>
            </a:r>
          </a:p>
          <a:p>
            <a:r>
              <a:rPr lang="en-US" sz="2000" i="1" dirty="0" smtClean="0"/>
              <a:t>steve.giddings@state.mn.us </a:t>
            </a:r>
            <a:r>
              <a:rPr lang="en-US" sz="2000" i="1" dirty="0"/>
              <a:t>/</a:t>
            </a:r>
            <a:r>
              <a:rPr lang="en-US" sz="2000" i="1" dirty="0" smtClean="0"/>
              <a:t> mark.rust@state.mn.us</a:t>
            </a:r>
          </a:p>
        </p:txBody>
      </p:sp>
      <p:pic>
        <p:nvPicPr>
          <p:cNvPr id="8" name="Picture 7" descr="MPCA Logo RGB.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7578" y="5768063"/>
            <a:ext cx="4108789" cy="707734"/>
          </a:xfrm>
          <a:prstGeom prst="rect">
            <a:avLst/>
          </a:prstGeom>
        </p:spPr>
      </p:pic>
    </p:spTree>
    <p:extLst>
      <p:ext uri="{BB962C8B-B14F-4D97-AF65-F5344CB8AC3E}">
        <p14:creationId xmlns:p14="http://schemas.microsoft.com/office/powerpoint/2010/main" val="2561138842"/>
      </p:ext>
    </p:extLst>
  </p:cSld>
  <p:clrMapOvr>
    <a:masterClrMapping/>
  </p:clrMapOvr>
  <p:timing>
    <p:tnLst>
      <p:par>
        <p:cTn id="1" dur="indefinite" restart="never" nodeType="tmRoot"/>
      </p:par>
    </p:tnLst>
  </p:timing>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DFDE64AAE0974A8908DD3553DDBF03" ma:contentTypeVersion="0" ma:contentTypeDescription="Create a new document." ma:contentTypeScope="" ma:versionID="46a287b4c15f326c72e9d063441dc05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C9447E-F997-462B-B617-BE5B3B6BA1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02617A5B-38EC-4037-96F9-B81D9FB1B3A7}">
  <ds:schemaRefs>
    <ds:schemaRef ds:uri="http://schemas.microsoft.com/sharepoint/v3/contenttype/forms"/>
  </ds:schemaRefs>
</ds:datastoreItem>
</file>

<file path=customXml/itemProps3.xml><?xml version="1.0" encoding="utf-8"?>
<ds:datastoreItem xmlns:ds="http://schemas.openxmlformats.org/officeDocument/2006/customXml" ds:itemID="{226A1386-9537-4EA6-B9A3-FB7D154FAC23}">
  <ds:schemaRefs>
    <ds:schemaRef ds:uri="http://schemas.microsoft.com/office/2006/documentManagement/types"/>
    <ds:schemaRef ds:uri="http://www.w3.org/XML/1998/namespace"/>
    <ds:schemaRef ds:uri="http://purl.org/dc/elements/1.1/"/>
    <ds:schemaRef ds:uri="http://purl.org/dc/terms/"/>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MN.IT</Template>
  <TotalTime>15822</TotalTime>
  <Words>920</Words>
  <Application>Microsoft Office PowerPoint</Application>
  <PresentationFormat>Widescreen</PresentationFormat>
  <Paragraphs>89</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NeueHaasGroteskText Std</vt:lpstr>
      <vt:lpstr>MN.IT</vt:lpstr>
      <vt:lpstr>PFAS in Solid Waste</vt:lpstr>
      <vt:lpstr>When Waste Meets Water…</vt:lpstr>
      <vt:lpstr>LANDFILLS</vt:lpstr>
      <vt:lpstr>COMPOST SITES</vt:lpstr>
      <vt:lpstr>Solutions</vt:lpstr>
      <vt:lpstr>Opportunities for Collaboration &amp; Research</vt:lpstr>
      <vt:lpstr>Thanks!</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Minnesota Sample PowerPoint Template</dc:title>
  <dc:subject>PowerPoint Template</dc:subject>
  <dc:creator>MN.IT Services Communications</dc:creator>
  <cp:keywords>PowerPoint, Template</cp:keywords>
  <dc:description>Version 1.1, Released 8-2016</dc:description>
  <cp:lastModifiedBy>Kaufenberg, Elizabeth (MPCA)</cp:lastModifiedBy>
  <cp:revision>758</cp:revision>
  <cp:lastPrinted>2018-06-18T15:08:01Z</cp:lastPrinted>
  <dcterms:created xsi:type="dcterms:W3CDTF">2016-01-06T16:54:03Z</dcterms:created>
  <dcterms:modified xsi:type="dcterms:W3CDTF">2018-06-20T13:03:21Z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0x01010090DFDE64AAE0974A8908DD3553DDBF03</vt:lpwstr>
  </property>
</Properties>
</file>