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19"/>
  </p:notesMasterIdLst>
  <p:handoutMasterIdLst>
    <p:handoutMasterId r:id="rId20"/>
  </p:handoutMasterIdLst>
  <p:sldIdLst>
    <p:sldId id="749" r:id="rId6"/>
    <p:sldId id="739" r:id="rId7"/>
    <p:sldId id="750" r:id="rId8"/>
    <p:sldId id="701" r:id="rId9"/>
    <p:sldId id="741" r:id="rId10"/>
    <p:sldId id="742" r:id="rId11"/>
    <p:sldId id="743" r:id="rId12"/>
    <p:sldId id="745" r:id="rId13"/>
    <p:sldId id="747" r:id="rId14"/>
    <p:sldId id="748" r:id="rId15"/>
    <p:sldId id="752" r:id="rId16"/>
    <p:sldId id="753" r:id="rId17"/>
    <p:sldId id="720" r:id="rId1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erton, Beverly (MPCA)" initials="C(" lastIdx="4" clrIdx="0">
    <p:extLst>
      <p:ext uri="{19B8F6BF-5375-455C-9EA6-DF929625EA0E}">
        <p15:presenceInfo xmlns:p15="http://schemas.microsoft.com/office/powerpoint/2012/main" userId="S::beverly.conerton@state.mn.us::fb12805c-9855-4ce7-bcdb-f355598d21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70"/>
    <a:srgbClr val="002060"/>
    <a:srgbClr val="409F11"/>
    <a:srgbClr val="003865"/>
    <a:srgbClr val="CBE4BE"/>
    <a:srgbClr val="AED69A"/>
    <a:srgbClr val="000000"/>
    <a:srgbClr val="78BE21"/>
    <a:srgbClr val="0D0D0D"/>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6256" autoAdjust="0"/>
  </p:normalViewPr>
  <p:slideViewPr>
    <p:cSldViewPr snapToGrid="0">
      <p:cViewPr varScale="1">
        <p:scale>
          <a:sx n="92" d="100"/>
          <a:sy n="92" d="100"/>
        </p:scale>
        <p:origin x="1026" y="78"/>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3654"/>
    </p:cViewPr>
  </p:sorterViewPr>
  <p:notesViewPr>
    <p:cSldViewPr snapToGrid="0">
      <p:cViewPr>
        <p:scale>
          <a:sx n="100" d="100"/>
          <a:sy n="100" d="100"/>
        </p:scale>
        <p:origin x="1848" y="-3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6/22/2018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829968"/>
            <a:ext cx="297180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6/22/2018</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73893"/>
            <a:ext cx="548640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evisor.mn.gov/statutes/?id=115B.17#stat.115B.17.7"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revisor.mn.gov/statutes/?id=115B.04"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538" y="701675"/>
            <a:ext cx="6235700" cy="3508375"/>
          </a:xfrm>
        </p:spPr>
      </p:sp>
      <p:sp>
        <p:nvSpPr>
          <p:cNvPr id="3" name="Notes Placeholder 2"/>
          <p:cNvSpPr>
            <a:spLocks noGrp="1"/>
          </p:cNvSpPr>
          <p:nvPr>
            <p:ph type="body" idx="1"/>
          </p:nvPr>
        </p:nvSpPr>
        <p:spPr/>
        <p:txBody>
          <a:bodyPr/>
          <a:lstStyle/>
          <a:p>
            <a:r>
              <a:rPr lang="en-US" dirty="0"/>
              <a:t>It allows us to fundamentally</a:t>
            </a:r>
            <a:r>
              <a:rPr lang="en-US" baseline="0" dirty="0"/>
              <a:t> change how we approach PFC contamination and the east metro area when it comes to provide clean drinking water. Until now, we have had to focus on a </a:t>
            </a:r>
            <a:r>
              <a:rPr lang="en-US" baseline="0" dirty="0" err="1"/>
              <a:t>band-aid</a:t>
            </a:r>
            <a:r>
              <a:rPr lang="en-US" baseline="0" dirty="0"/>
              <a:t> approach to address the immediate risk.  Moving from drinking water well advisory to drinking water well advisory and changing standards. It is how Superfund works.  We have an opportunity with the natural resource damage settlement to look at the issue with a longer term, holistic approach.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679993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picture of the Twin City Army Ammunition </a:t>
            </a:r>
            <a:r>
              <a:rPr lang="en-US"/>
              <a:t>Plant Superfund Site in Arden Hills/New Brighton</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301126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r>
              <a:rPr lang="en-US" sz="1100" b="0" kern="1200" baseline="0" dirty="0">
                <a:solidFill>
                  <a:schemeClr val="tx1"/>
                </a:solidFill>
                <a:latin typeface="NeueHaasGroteskText Std" panose="020B0504020202020204" pitchFamily="34" charset="0"/>
                <a:ea typeface="+mn-ea"/>
                <a:cs typeface="+mn-cs"/>
              </a:rPr>
              <a:t>Important to define a few terms:</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baseline="0" dirty="0">
                <a:solidFill>
                  <a:schemeClr val="tx1"/>
                </a:solidFill>
                <a:latin typeface="NeueHaasGroteskText Std" panose="020B0504020202020204" pitchFamily="34" charset="0"/>
                <a:ea typeface="+mn-ea"/>
                <a:cs typeface="+mn-cs"/>
              </a:rPr>
              <a:t>PFCs:  </a:t>
            </a:r>
            <a:r>
              <a:rPr lang="en-US" sz="1200" kern="1200" dirty="0">
                <a:solidFill>
                  <a:schemeClr val="tx1"/>
                </a:solidFill>
                <a:effectLst/>
                <a:latin typeface="NeueHaasGroteskText Std" panose="020B0504020202020204" pitchFamily="34" charset="0"/>
                <a:ea typeface="+mn-ea"/>
                <a:cs typeface="+mn-cs"/>
              </a:rPr>
              <a:t>PFCs are a chemical developed and produced by 3M since the 1940’s. They were used to make products like scotch-</a:t>
            </a:r>
            <a:r>
              <a:rPr lang="en-US" sz="1200" kern="1200" dirty="0" err="1">
                <a:solidFill>
                  <a:schemeClr val="tx1"/>
                </a:solidFill>
                <a:effectLst/>
                <a:latin typeface="NeueHaasGroteskText Std" panose="020B0504020202020204" pitchFamily="34" charset="0"/>
                <a:ea typeface="+mn-ea"/>
                <a:cs typeface="+mn-cs"/>
              </a:rPr>
              <a:t>gard</a:t>
            </a:r>
            <a:r>
              <a:rPr lang="en-US" sz="1200" kern="1200" dirty="0">
                <a:solidFill>
                  <a:schemeClr val="tx1"/>
                </a:solidFill>
                <a:effectLst/>
                <a:latin typeface="NeueHaasGroteskText Std" panose="020B0504020202020204" pitchFamily="34" charset="0"/>
                <a:ea typeface="+mn-ea"/>
                <a:cs typeface="+mn-cs"/>
              </a:rPr>
              <a:t> and Teflon. The thing about PFCs is they are VERY persistent in the environment, they do not break down.  There</a:t>
            </a:r>
            <a:r>
              <a:rPr lang="en-US" sz="1200" kern="1200" baseline="0" dirty="0">
                <a:solidFill>
                  <a:schemeClr val="tx1"/>
                </a:solidFill>
                <a:effectLst/>
                <a:latin typeface="NeueHaasGroteskText Std" panose="020B0504020202020204" pitchFamily="34" charset="0"/>
                <a:ea typeface="+mn-ea"/>
                <a:cs typeface="+mn-cs"/>
              </a:rPr>
              <a:t> is also increasing research on their potential risk to animals and humans.</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baseline="0" dirty="0">
                <a:solidFill>
                  <a:schemeClr val="tx1"/>
                </a:solidFill>
                <a:effectLst/>
                <a:latin typeface="NeueHaasGroteskText Std" panose="020B0504020202020204" pitchFamily="34" charset="0"/>
                <a:ea typeface="+mn-ea"/>
                <a:cs typeface="+mn-cs"/>
              </a:rPr>
              <a:t>East Metro Area:  </a:t>
            </a:r>
            <a:r>
              <a:rPr lang="en-US" sz="1200" dirty="0"/>
              <a:t>Afton, Cottage Grove, Lake Elmo, Newport, Oakdale, St. Paul Park, Woodbury and townships of Grey Cloud Island</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We</a:t>
            </a:r>
            <a:r>
              <a:rPr lang="en-US" sz="1200" baseline="0" dirty="0"/>
              <a:t> have been working on providing clean drinking water to residents of these communities for over a decade…</a:t>
            </a:r>
            <a:r>
              <a:rPr lang="en-US" sz="1200" dirty="0"/>
              <a:t> </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NeueHaasGroteskText Std" panose="020B0504020202020204" pitchFamily="34" charset="0"/>
              <a:ea typeface="+mn-ea"/>
              <a:cs typeface="+mn-cs"/>
            </a:endParaRP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424267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r>
              <a:rPr lang="en-US" sz="1100" b="0" kern="1200" baseline="0" dirty="0">
                <a:solidFill>
                  <a:schemeClr val="tx1"/>
                </a:solidFill>
                <a:latin typeface="NeueHaasGroteskText Std" panose="020B0504020202020204" pitchFamily="34" charset="0"/>
                <a:ea typeface="+mn-ea"/>
                <a:cs typeface="+mn-cs"/>
              </a:rPr>
              <a:t>We have been focusing on immediate risk through our Superfund authorities….</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marL="0" indent="0" defTabSz="931774">
              <a:buFont typeface="Arial" panose="020B0604020202020204" pitchFamily="34" charset="0"/>
              <a:buNone/>
              <a:defRPr/>
            </a:pPr>
            <a:r>
              <a:rPr lang="en-US" sz="1100" dirty="0"/>
              <a:t>MERLA -</a:t>
            </a:r>
            <a:r>
              <a:rPr lang="en-US" sz="1100" baseline="0" dirty="0"/>
              <a:t> </a:t>
            </a:r>
            <a:r>
              <a:rPr lang="en-US" sz="1100" dirty="0"/>
              <a:t>MN</a:t>
            </a:r>
            <a:r>
              <a:rPr lang="en-US" sz="1100" baseline="0" dirty="0"/>
              <a:t> </a:t>
            </a:r>
            <a:r>
              <a:rPr lang="en-US" sz="1100" dirty="0"/>
              <a:t>ENVIRONMENTAL RESPONSE AND LIABILITY ACT 115B</a:t>
            </a:r>
            <a:r>
              <a:rPr lang="en-US" sz="1100" b="0" kern="1200" baseline="0" dirty="0">
                <a:solidFill>
                  <a:schemeClr val="tx1"/>
                </a:solidFill>
                <a:latin typeface="NeueHaasGroteskText Std" panose="020B0504020202020204" pitchFamily="34" charset="0"/>
                <a:ea typeface="+mn-ea"/>
                <a:cs typeface="+mn-cs"/>
              </a:rPr>
              <a:t> </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lvl="0"/>
            <a:r>
              <a:rPr lang="en-US" sz="1200" kern="1200" dirty="0">
                <a:solidFill>
                  <a:schemeClr val="tx1"/>
                </a:solidFill>
                <a:effectLst/>
                <a:latin typeface="NeueHaasGroteskText Std" panose="020B0504020202020204" pitchFamily="34" charset="0"/>
                <a:ea typeface="+mn-ea"/>
                <a:cs typeface="+mn-cs"/>
              </a:rPr>
              <a:t>August 2016, EPA issued drinking water guidance for 2 primary PFCs of concern (PFOS and PFOA) which were lower than MDH health based values at that time  (notes -  EPA  value 70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each,  MDH values 300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each) </a:t>
            </a:r>
          </a:p>
          <a:p>
            <a:r>
              <a:rPr lang="en-US" sz="1200" kern="1200" dirty="0">
                <a:solidFill>
                  <a:schemeClr val="tx1"/>
                </a:solidFill>
                <a:effectLst/>
                <a:latin typeface="NeueHaasGroteskText Std" panose="020B0504020202020204" pitchFamily="34" charset="0"/>
                <a:ea typeface="+mn-ea"/>
                <a:cs typeface="+mn-cs"/>
              </a:rPr>
              <a:t> </a:t>
            </a:r>
          </a:p>
          <a:p>
            <a:pPr lvl="0"/>
            <a:r>
              <a:rPr lang="en-US" sz="1200" kern="1200" dirty="0">
                <a:solidFill>
                  <a:schemeClr val="tx1"/>
                </a:solidFill>
                <a:effectLst/>
                <a:latin typeface="NeueHaasGroteskText Std" panose="020B0504020202020204" pitchFamily="34" charset="0"/>
                <a:ea typeface="+mn-ea"/>
                <a:cs typeface="+mn-cs"/>
              </a:rPr>
              <a:t>May 2017, MDH issued updated health guidelines for PFOS and PFOA at levels 10 times less than previous MDH health based values (notes -  27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PFOS, 35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PFOA)</a:t>
            </a:r>
          </a:p>
          <a:p>
            <a:r>
              <a:rPr lang="en-US" sz="1200" kern="1200" dirty="0">
                <a:solidFill>
                  <a:schemeClr val="tx1"/>
                </a:solidFill>
                <a:effectLst/>
                <a:latin typeface="NeueHaasGroteskText Std" panose="020B0504020202020204" pitchFamily="34" charset="0"/>
                <a:ea typeface="+mn-ea"/>
                <a:cs typeface="+mn-cs"/>
              </a:rPr>
              <a:t> </a:t>
            </a:r>
          </a:p>
          <a:p>
            <a:pPr lvl="0"/>
            <a:r>
              <a:rPr lang="en-US" sz="1200" kern="1200" dirty="0">
                <a:solidFill>
                  <a:schemeClr val="tx1"/>
                </a:solidFill>
                <a:effectLst/>
                <a:latin typeface="NeueHaasGroteskText Std" panose="020B0504020202020204" pitchFamily="34" charset="0"/>
                <a:ea typeface="+mn-ea"/>
                <a:cs typeface="+mn-cs"/>
              </a:rPr>
              <a:t>MPCA and MDH will continue to sample residential wells to evaluate if additional drinking water well advisories should be issued, will continue to install carbon treatment systems were residents agree to provide access for installation and will continue to maintain carbon treatment systems through annual change-out of carbon filters.    </a:t>
            </a:r>
          </a:p>
          <a:p>
            <a:r>
              <a:rPr lang="en-US" sz="1200" kern="1200" dirty="0">
                <a:solidFill>
                  <a:schemeClr val="tx1"/>
                </a:solidFill>
                <a:effectLst/>
                <a:latin typeface="NeueHaasGroteskText Std" panose="020B0504020202020204" pitchFamily="34" charset="0"/>
                <a:ea typeface="+mn-ea"/>
                <a:cs typeface="+mn-cs"/>
              </a:rPr>
              <a:t> </a:t>
            </a:r>
          </a:p>
          <a:p>
            <a:pPr lvl="1"/>
            <a:r>
              <a:rPr lang="en-US" sz="1200" kern="1200" dirty="0">
                <a:solidFill>
                  <a:schemeClr val="tx1"/>
                </a:solidFill>
                <a:effectLst/>
                <a:latin typeface="NeueHaasGroteskText Std" panose="020B0504020202020204" pitchFamily="34" charset="0"/>
                <a:ea typeface="+mn-ea"/>
                <a:cs typeface="+mn-cs"/>
              </a:rPr>
              <a:t>Under terms of SACO, 3M remains responsible to reimburse MPCA for these costs. (the $40 million part)</a:t>
            </a:r>
          </a:p>
          <a:p>
            <a:r>
              <a:rPr lang="en-US" sz="1200" kern="1200" dirty="0">
                <a:solidFill>
                  <a:schemeClr val="tx1"/>
                </a:solidFill>
                <a:effectLst/>
                <a:latin typeface="NeueHaasGroteskText Std" panose="020B0504020202020204" pitchFamily="34" charset="0"/>
                <a:ea typeface="+mn-ea"/>
                <a:cs typeface="+mn-cs"/>
              </a:rPr>
              <a:t> </a:t>
            </a:r>
          </a:p>
          <a:p>
            <a:pPr lvl="1"/>
            <a:r>
              <a:rPr lang="en-US" sz="1200" kern="1200" dirty="0">
                <a:solidFill>
                  <a:schemeClr val="tx1"/>
                </a:solidFill>
                <a:effectLst/>
                <a:latin typeface="NeueHaasGroteskText Std" panose="020B0504020202020204" pitchFamily="34" charset="0"/>
                <a:ea typeface="+mn-ea"/>
                <a:cs typeface="+mn-cs"/>
              </a:rPr>
              <a:t>(notes -  MDH issues well advisory to home owner,   MPCA follows up with offer to provide bottled water and install carbon treatment system.   Bottled water provided until carbon treatment system is installed.    Home owners receiving well advisory are not required to accept either bottled water or treatment system)</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NeueHaasGroteskText Std" panose="020B0504020202020204" pitchFamily="34" charset="0"/>
                <a:ea typeface="+mn-ea"/>
                <a:cs typeface="+mn-cs"/>
              </a:rPr>
              <a:t>One point I should clarify, by 2016 we reduced the number of residential wells monitored/sampled per year to 200.     We had set up a schedule on number to be sampled each year based on levels of PFC compared to the HBVs.    Some wells were scheduled for every year, some every other year and some planned for every three years.    So we were keeping on eye on more than 200, but the number sampled each year was around 200.   Off hand, I do not know the total number.</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391860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NeueHaasGroteskText Std" panose="020B0504020202020204" pitchFamily="34" charset="0"/>
                <a:ea typeface="+mn-ea"/>
                <a:cs typeface="+mn-cs"/>
              </a:rPr>
              <a:t>Talked about immediate</a:t>
            </a:r>
            <a:r>
              <a:rPr lang="en-US" sz="1200" kern="1200" baseline="0" dirty="0">
                <a:solidFill>
                  <a:schemeClr val="tx1"/>
                </a:solidFill>
                <a:latin typeface="NeueHaasGroteskText Std" panose="020B0504020202020204" pitchFamily="34" charset="0"/>
                <a:ea typeface="+mn-ea"/>
                <a:cs typeface="+mn-cs"/>
              </a:rPr>
              <a:t> risk and addressing it through Superfund, however there are still long-term damages to our natural resources.  It is where Natural Resources Damages comes in and allows us to start addressing these larger issues.</a:t>
            </a:r>
          </a:p>
          <a:p>
            <a:endParaRPr lang="en-US" sz="1200" kern="1200" baseline="0" dirty="0">
              <a:solidFill>
                <a:schemeClr val="tx1"/>
              </a:solidFill>
              <a:latin typeface="NeueHaasGroteskText Std" panose="020B0504020202020204" pitchFamily="34" charset="0"/>
              <a:ea typeface="+mn-ea"/>
              <a:cs typeface="+mn-cs"/>
            </a:endParaRPr>
          </a:p>
          <a:p>
            <a:r>
              <a:rPr lang="en-US" sz="1200" kern="1200" baseline="0" dirty="0">
                <a:solidFill>
                  <a:schemeClr val="tx1"/>
                </a:solidFill>
                <a:latin typeface="NeueHaasGroteskText Std" panose="020B0504020202020204" pitchFamily="34" charset="0"/>
                <a:ea typeface="+mn-ea"/>
                <a:cs typeface="+mn-cs"/>
              </a:rPr>
              <a:t>The Legislature created this framework and tools of Superfund and Natural Resources Damages  (115B.04)</a:t>
            </a:r>
            <a:endParaRPr lang="en-US" sz="1200" kern="120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483041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within</a:t>
            </a:r>
            <a:r>
              <a:rPr lang="en-US" baseline="0" dirty="0"/>
              <a:t> this framework that the Legislature created that we pursued the Natural Resources Damages lawsuit and informed how we crafted the settlement agreement with 3M</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50026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Covington &amp; Burling</a:t>
            </a:r>
          </a:p>
          <a:p>
            <a:endParaRPr lang="en-US" dirty="0"/>
          </a:p>
          <a:p>
            <a:r>
              <a:rPr lang="en-US" dirty="0"/>
              <a:t>2017</a:t>
            </a:r>
            <a:r>
              <a:rPr lang="en-US" baseline="0" dirty="0"/>
              <a:t> expenses:  </a:t>
            </a:r>
            <a:r>
              <a:rPr lang="en-US" sz="1200" u="none" kern="1200" dirty="0">
                <a:solidFill>
                  <a:schemeClr val="tx1"/>
                </a:solidFill>
                <a:effectLst/>
                <a:latin typeface="NeueHaasGroteskText Std" panose="020B0504020202020204" pitchFamily="34" charset="0"/>
                <a:ea typeface="+mn-ea"/>
                <a:cs typeface="+mn-cs"/>
              </a:rPr>
              <a:t>4,517,197.52 – about $2 million</a:t>
            </a:r>
            <a:r>
              <a:rPr lang="en-US" sz="1200" u="none" kern="1200" baseline="0" dirty="0">
                <a:solidFill>
                  <a:schemeClr val="tx1"/>
                </a:solidFill>
                <a:effectLst/>
                <a:latin typeface="NeueHaasGroteskText Std" panose="020B0504020202020204" pitchFamily="34" charset="0"/>
                <a:ea typeface="+mn-ea"/>
                <a:cs typeface="+mn-cs"/>
              </a:rPr>
              <a:t> goes to Cottage Grove to prep the area (e.g. structure) for temporary drinking water system; MPCA covers rental and carbon change outs</a:t>
            </a:r>
            <a:endParaRPr lang="en-US" sz="1200" u="none" kern="1200" dirty="0">
              <a:solidFill>
                <a:schemeClr val="tx1"/>
              </a:solidFill>
              <a:effectLst/>
              <a:latin typeface="NeueHaasGroteskText Std" panose="020B0504020202020204" pitchFamily="34" charset="0"/>
              <a:ea typeface="+mn-ea"/>
              <a:cs typeface="+mn-cs"/>
            </a:endParaRPr>
          </a:p>
          <a:p>
            <a:endParaRPr lang="en-US" sz="1200" u="sng" kern="1200" dirty="0">
              <a:solidFill>
                <a:schemeClr val="tx1"/>
              </a:solidFill>
              <a:effectLst/>
              <a:latin typeface="NeueHaasGroteskText Std" panose="020B0504020202020204" pitchFamily="34" charset="0"/>
              <a:ea typeface="+mn-ea"/>
              <a:cs typeface="+mn-cs"/>
            </a:endParaRPr>
          </a:p>
          <a:p>
            <a:r>
              <a:rPr lang="en-US" sz="1200" u="none" kern="1200" dirty="0">
                <a:solidFill>
                  <a:schemeClr val="tx1"/>
                </a:solidFill>
                <a:effectLst/>
                <a:latin typeface="NeueHaasGroteskText Std" panose="020B0504020202020204" pitchFamily="34" charset="0"/>
                <a:ea typeface="+mn-ea"/>
                <a:cs typeface="+mn-cs"/>
              </a:rPr>
              <a:t>$300,441.95 assessing MPCA and DNR Damages</a:t>
            </a:r>
            <a:endParaRPr lang="en-US" u="none"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477008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Created distinct</a:t>
            </a:r>
            <a:r>
              <a:rPr lang="en-US" baseline="0" dirty="0"/>
              <a:t> accounting measures to make sure</a:t>
            </a:r>
            <a:r>
              <a:rPr lang="en-US" dirty="0"/>
              <a:t> the</a:t>
            </a:r>
            <a:r>
              <a:rPr lang="en-US" baseline="0" dirty="0"/>
              <a:t> money is</a:t>
            </a:r>
            <a:r>
              <a:rPr lang="en-US" dirty="0"/>
              <a:t> dedicated</a:t>
            </a:r>
            <a:r>
              <a:rPr lang="en-US" baseline="0" dirty="0"/>
              <a:t> and protected</a:t>
            </a:r>
            <a:endParaRPr lang="en-US" dirty="0"/>
          </a:p>
          <a:p>
            <a:endParaRPr lang="en-US" dirty="0"/>
          </a:p>
          <a:p>
            <a:r>
              <a:rPr lang="en-US" dirty="0"/>
              <a:t>115b.17 </a:t>
            </a:r>
            <a:r>
              <a:rPr lang="en-US" dirty="0">
                <a:hlinkClick r:id="rId3" tooltip="Link to Subd. 7."/>
              </a:rPr>
              <a:t>§</a:t>
            </a:r>
            <a:r>
              <a:rPr lang="en-US" dirty="0"/>
              <a:t> </a:t>
            </a:r>
            <a:r>
              <a:rPr lang="en-US" b="1" dirty="0" err="1"/>
              <a:t>Subd</a:t>
            </a:r>
            <a:r>
              <a:rPr lang="en-US" b="1" dirty="0"/>
              <a:t>. 7.Actions relating to natural resources.</a:t>
            </a:r>
          </a:p>
          <a:p>
            <a:r>
              <a:rPr lang="en-US" dirty="0"/>
              <a:t>For the purpose of this subdivision, the state is the trustee of the air, water and wildlife of the state. An action pursuant to section </a:t>
            </a:r>
            <a:r>
              <a:rPr lang="en-US" dirty="0">
                <a:hlinkClick r:id="rId4"/>
              </a:rPr>
              <a:t>115B.04</a:t>
            </a:r>
            <a:r>
              <a:rPr lang="en-US" dirty="0"/>
              <a:t> for damages with respect to air, water or wildlife may be brought by the attorney general in the name of the state as trustee for those natural resources. Any damages recovered by the attorney general pursuant to section </a:t>
            </a:r>
            <a:r>
              <a:rPr lang="en-US" dirty="0">
                <a:hlinkClick r:id="rId4"/>
              </a:rPr>
              <a:t>115B.04</a:t>
            </a:r>
            <a:r>
              <a:rPr lang="en-US" dirty="0"/>
              <a:t> or any other law for injury to, destruction of, or loss of natural resources resulting from the release of a hazardous substance, or a pollutant or contaminant, shall be deposited in the remediation fund.</a:t>
            </a:r>
          </a:p>
          <a:p>
            <a:endParaRPr lang="en-US" dirty="0"/>
          </a:p>
          <a:p>
            <a:r>
              <a:rPr lang="en-US" sz="1200" kern="1200" dirty="0">
                <a:solidFill>
                  <a:schemeClr val="tx1"/>
                </a:solidFill>
                <a:effectLst/>
                <a:latin typeface="NeueHaasGroteskText Std" panose="020B0504020202020204" pitchFamily="34" charset="0"/>
                <a:ea typeface="+mn-ea"/>
                <a:cs typeface="+mn-cs"/>
              </a:rPr>
              <a:t>Q:  Is the settlement accounted for in yesterday’s economic forecast? Or will we see that surplus number increase?</a:t>
            </a:r>
          </a:p>
          <a:p>
            <a:r>
              <a:rPr lang="en-US" sz="1200" kern="1200" dirty="0">
                <a:solidFill>
                  <a:schemeClr val="tx1"/>
                </a:solidFill>
                <a:effectLst/>
                <a:latin typeface="NeueHaasGroteskText Std" panose="020B0504020202020204" pitchFamily="34" charset="0"/>
                <a:ea typeface="+mn-ea"/>
                <a:cs typeface="+mn-cs"/>
              </a:rPr>
              <a:t> </a:t>
            </a:r>
          </a:p>
          <a:p>
            <a:r>
              <a:rPr lang="en-US" sz="1200" kern="1200" dirty="0">
                <a:solidFill>
                  <a:schemeClr val="tx1"/>
                </a:solidFill>
                <a:effectLst/>
                <a:latin typeface="NeueHaasGroteskText Std" panose="020B0504020202020204" pitchFamily="34" charset="0"/>
                <a:ea typeface="+mn-ea"/>
                <a:cs typeface="+mn-cs"/>
              </a:rPr>
              <a:t>A:  The 3M settlement is accounted for in the budget forecast. Because the settlement will be deposited into the remediation fund, it does not show up as part of the general fund, but will appear in the consolidated funds statement that MMB will release in the near future.</a:t>
            </a:r>
          </a:p>
          <a:p>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3869937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NeueHaasGroteskText Std" panose="020B0504020202020204" pitchFamily="34" charset="0"/>
                <a:ea typeface="+mn-ea"/>
                <a:cs typeface="+mn-cs"/>
              </a:rPr>
              <a:t>The proposed structure tries to achieve three goals:</a:t>
            </a:r>
          </a:p>
          <a:p>
            <a:pPr lvl="0"/>
            <a:r>
              <a:rPr lang="en-US" sz="1200" b="1" kern="1200" dirty="0">
                <a:solidFill>
                  <a:schemeClr val="tx1"/>
                </a:solidFill>
                <a:effectLst/>
                <a:latin typeface="NeueHaasGroteskText Std" panose="020B0504020202020204" pitchFamily="34" charset="0"/>
                <a:ea typeface="+mn-ea"/>
                <a:cs typeface="+mn-cs"/>
              </a:rPr>
              <a:t>Broad participation </a:t>
            </a:r>
            <a:r>
              <a:rPr lang="en-US" sz="1200" kern="1200" dirty="0">
                <a:solidFill>
                  <a:schemeClr val="tx1"/>
                </a:solidFill>
                <a:effectLst/>
                <a:latin typeface="NeueHaasGroteskText Std" panose="020B0504020202020204" pitchFamily="34" charset="0"/>
                <a:ea typeface="+mn-ea"/>
                <a:cs typeface="+mn-cs"/>
              </a:rPr>
              <a:t>— Each group will have representatives from all affected communities as well as members from state agencies. The Working Group also includes at-large citizen and business members.</a:t>
            </a:r>
          </a:p>
          <a:p>
            <a:pPr lvl="0"/>
            <a:r>
              <a:rPr lang="en-US" sz="1200" b="1" kern="1200" dirty="0">
                <a:solidFill>
                  <a:schemeClr val="tx1"/>
                </a:solidFill>
                <a:effectLst/>
                <a:latin typeface="NeueHaasGroteskText Std" panose="020B0504020202020204" pitchFamily="34" charset="0"/>
                <a:ea typeface="+mn-ea"/>
                <a:cs typeface="+mn-cs"/>
              </a:rPr>
              <a:t>Transparency</a:t>
            </a:r>
            <a:r>
              <a:rPr lang="en-US" sz="1200" kern="1200" dirty="0">
                <a:solidFill>
                  <a:schemeClr val="tx1"/>
                </a:solidFill>
                <a:effectLst/>
                <a:latin typeface="NeueHaasGroteskText Std" panose="020B0504020202020204" pitchFamily="34" charset="0"/>
                <a:ea typeface="+mn-ea"/>
                <a:cs typeface="+mn-cs"/>
              </a:rPr>
              <a:t> — All meetings will be open to the public, and time will be reserved at the end of each meeting for questions or comments.</a:t>
            </a:r>
          </a:p>
          <a:p>
            <a:pPr lvl="0"/>
            <a:r>
              <a:rPr lang="en-US" sz="1200" b="1" kern="1200" dirty="0">
                <a:solidFill>
                  <a:schemeClr val="tx1"/>
                </a:solidFill>
                <a:effectLst/>
                <a:latin typeface="NeueHaasGroteskText Std" panose="020B0504020202020204" pitchFamily="34" charset="0"/>
                <a:ea typeface="+mn-ea"/>
                <a:cs typeface="+mn-cs"/>
              </a:rPr>
              <a:t>Balance </a:t>
            </a:r>
            <a:r>
              <a:rPr lang="en-US" sz="1200" kern="1200" dirty="0">
                <a:solidFill>
                  <a:schemeClr val="tx1"/>
                </a:solidFill>
                <a:effectLst/>
                <a:latin typeface="NeueHaasGroteskText Std" panose="020B0504020202020204" pitchFamily="34" charset="0"/>
                <a:ea typeface="+mn-ea"/>
                <a:cs typeface="+mn-cs"/>
              </a:rPr>
              <a:t>— The workgroup structure will work to balance the need for multiple perspectives along with the ability to make decisions quickly and efficiently.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1857440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have received some good feedback on the local gov’t calls and about them.</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183089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Here | mn.gov/</a:t>
            </a:r>
            <a:r>
              <a:rPr lang="en-US" dirty="0" err="1"/>
              <a:t>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Here | mn.gov/</a:t>
            </a:r>
            <a:r>
              <a:rPr lang="en-US" dirty="0" err="1"/>
              <a:t>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1" name="Picture Placeholder 4" descr="Minnesota logo"/>
          <p:cNvPicPr>
            <a:picLocks noChangeAspect="1"/>
          </p:cNvPicPr>
          <p:nvPr userDrawn="1"/>
        </p:nvPicPr>
        <p:blipFill>
          <a:blip r:embed="rId2">
            <a:extLst>
              <a:ext uri="{28A0092B-C50C-407E-A947-70E740481C1C}">
                <a14:useLocalDpi xmlns:a14="http://schemas.microsoft.com/office/drawing/2010/main" val="0"/>
              </a:ext>
            </a:extLst>
          </a:blip>
          <a:srcRect t="7200" b="7200"/>
          <a:stretch>
            <a:fillRect/>
          </a:stretch>
        </p:blipFill>
        <p:spPr>
          <a:xfrm>
            <a:off x="3036685" y="1315550"/>
            <a:ext cx="6118629" cy="1696642"/>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1"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464311" y="5737229"/>
            <a:ext cx="3592534" cy="996178"/>
          </a:xfrm>
          <a:prstGeom prst="rect">
            <a:avLst/>
          </a:prstGeom>
        </p:spPr>
      </p:pic>
      <p:sp>
        <p:nvSpPr>
          <p:cNvPr id="6" name="Picture Placeholder 5"/>
          <p:cNvSpPr>
            <a:spLocks noGrp="1"/>
          </p:cNvSpPr>
          <p:nvPr>
            <p:ph type="pic" sz="quarter" idx="17"/>
          </p:nvPr>
        </p:nvSpPr>
        <p:spPr>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344243"/>
            <a:ext cx="3592534" cy="996178"/>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tx1"/>
                </a:solidFill>
              </a:defRPr>
            </a:lvl1pPr>
          </a:lstStyle>
          <a:p>
            <a:r>
              <a:rPr lang="en-US">
                <a:solidFill>
                  <a:schemeClr val="tx2"/>
                </a:solidFill>
              </a:rPr>
              <a:t>Optional Tagline Goes Here | mn.gov/websiteurl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344243"/>
            <a:ext cx="3592534" cy="996178"/>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410743"/>
            <a:ext cx="3592534" cy="996178"/>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links.govdelivery.com/track?type=click&amp;enid=ZWFzPTEmbWFpbGluZ2lkPTIwMTgwNDAyLjg3ODE3MjYxJm1lc3NhZ2VpZD1NREItUFJELUJVTC0yMDE4MDQwMi44NzgxNzI2MSZkYXRhYmFzZWlkPTEwMDEmc2VyaWFsPTE3MzExMjIxJmVtYWlsaWQ9a2lyay5rb3VkZWxrYUBzdGF0ZS5tbi51cyZ1c2VyaWQ9a2lyay5rb3VkZWxrYUBzdGF0ZS5tbi51cyZmbD0mZXh0cmE9TXVsdGl2YXJpYXRlSWQ9JiYm&amp;&amp;&amp;100&amp;&amp;&amp;https://3msettlement.state.mn.us/"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962400"/>
            <a:ext cx="12192000" cy="1438099"/>
          </a:xfrm>
        </p:spPr>
        <p:txBody>
          <a:bodyPr>
            <a:normAutofit/>
          </a:bodyPr>
          <a:lstStyle/>
          <a:p>
            <a:r>
              <a:rPr lang="en-US" sz="4000" dirty="0">
                <a:cs typeface="Tahoma" pitchFamily="34" charset="0"/>
              </a:rPr>
              <a:t>3M Natural Resource Damage Settlement</a:t>
            </a:r>
            <a:br>
              <a:rPr lang="en-US" sz="4000" dirty="0">
                <a:cs typeface="Tahoma" pitchFamily="34" charset="0"/>
              </a:rPr>
            </a:br>
            <a:endParaRPr lang="en-US" sz="2800" dirty="0"/>
          </a:p>
        </p:txBody>
      </p:sp>
      <p:sp>
        <p:nvSpPr>
          <p:cNvPr id="3" name="Text Placeholder 2"/>
          <p:cNvSpPr>
            <a:spLocks noGrp="1"/>
          </p:cNvSpPr>
          <p:nvPr>
            <p:ph type="body" sz="quarter" idx="14"/>
          </p:nvPr>
        </p:nvSpPr>
        <p:spPr/>
        <p:txBody>
          <a:bodyPr>
            <a:normAutofit/>
          </a:bodyPr>
          <a:lstStyle/>
          <a:p>
            <a:r>
              <a:rPr lang="en-US" sz="1800" dirty="0"/>
              <a:t>       Kirk Koudelka| Assistant Commissioner — MPCA</a:t>
            </a:r>
          </a:p>
          <a:p>
            <a:r>
              <a:rPr lang="en-US" sz="1800" dirty="0" smtClean="0"/>
              <a:t>June 25, </a:t>
            </a:r>
            <a:r>
              <a:rPr lang="en-US" sz="1800" dirty="0"/>
              <a:t>2018</a:t>
            </a:r>
          </a:p>
        </p:txBody>
      </p:sp>
      <p:pic>
        <p:nvPicPr>
          <p:cNvPr id="2" name="Picture 1"/>
          <p:cNvPicPr>
            <a:picLocks noChangeAspect="1"/>
          </p:cNvPicPr>
          <p:nvPr/>
        </p:nvPicPr>
        <p:blipFill rotWithShape="1">
          <a:blip r:embed="rId3"/>
          <a:srcRect t="15783" b="24553"/>
          <a:stretch/>
        </p:blipFill>
        <p:spPr>
          <a:xfrm>
            <a:off x="3464983" y="1524000"/>
            <a:ext cx="5262034" cy="1463868"/>
          </a:xfrm>
          <a:prstGeom prst="rect">
            <a:avLst/>
          </a:prstGeom>
        </p:spPr>
      </p:pic>
    </p:spTree>
    <p:extLst>
      <p:ext uri="{BB962C8B-B14F-4D97-AF65-F5344CB8AC3E}">
        <p14:creationId xmlns:p14="http://schemas.microsoft.com/office/powerpoint/2010/main" val="27406817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input, communication, and reporting</a:t>
            </a:r>
          </a:p>
        </p:txBody>
      </p:sp>
      <p:sp>
        <p:nvSpPr>
          <p:cNvPr id="3" name="Content Placeholder 2"/>
          <p:cNvSpPr>
            <a:spLocks noGrp="1"/>
          </p:cNvSpPr>
          <p:nvPr>
            <p:ph idx="1"/>
          </p:nvPr>
        </p:nvSpPr>
        <p:spPr/>
        <p:txBody>
          <a:bodyPr>
            <a:normAutofit/>
          </a:bodyPr>
          <a:lstStyle/>
          <a:p>
            <a:r>
              <a:rPr lang="en-US" sz="2600" dirty="0"/>
              <a:t>Open houses/listening </a:t>
            </a:r>
            <a:r>
              <a:rPr lang="en-US" sz="2600" dirty="0" smtClean="0"/>
              <a:t>sessions held </a:t>
            </a:r>
            <a:r>
              <a:rPr lang="en-US" sz="2600" dirty="0"/>
              <a:t>in </a:t>
            </a:r>
            <a:r>
              <a:rPr lang="en-US" sz="2600" dirty="0" smtClean="0"/>
              <a:t>April</a:t>
            </a:r>
            <a:endParaRPr lang="en-US" sz="2600" dirty="0"/>
          </a:p>
          <a:p>
            <a:r>
              <a:rPr lang="en-US" sz="2600" dirty="0"/>
              <a:t>Variety of tools to communicate progress:</a:t>
            </a:r>
          </a:p>
          <a:p>
            <a:pPr lvl="1"/>
            <a:r>
              <a:rPr lang="en-US" sz="2600" dirty="0"/>
              <a:t>Webpage: </a:t>
            </a:r>
            <a:r>
              <a:rPr lang="en-US" u="sng" dirty="0" smtClean="0">
                <a:hlinkClick r:id="rId2"/>
              </a:rPr>
              <a:t>3MSettlement.state.mn.us</a:t>
            </a:r>
            <a:endParaRPr lang="en-US" u="sng" dirty="0" smtClean="0"/>
          </a:p>
          <a:p>
            <a:pPr lvl="1"/>
            <a:r>
              <a:rPr lang="en-US" sz="2600" dirty="0" smtClean="0"/>
              <a:t>Email </a:t>
            </a:r>
            <a:r>
              <a:rPr lang="en-US" sz="2600" dirty="0"/>
              <a:t>list: progress and upcoming events</a:t>
            </a:r>
          </a:p>
          <a:p>
            <a:r>
              <a:rPr lang="en-US" sz="2600" dirty="0"/>
              <a:t>Regular fiscal and progress </a:t>
            </a:r>
            <a:r>
              <a:rPr lang="en-US" sz="2600" dirty="0" smtClean="0"/>
              <a:t>reports</a:t>
            </a:r>
            <a:endParaRPr lang="en-US" sz="2600" dirty="0"/>
          </a:p>
          <a:p>
            <a:r>
              <a:rPr lang="en-US" sz="2600" dirty="0"/>
              <a:t>Regular legislative updates</a:t>
            </a:r>
          </a:p>
          <a:p>
            <a:endParaRPr lang="en-US" sz="2600" b="1" dirty="0"/>
          </a:p>
        </p:txBody>
      </p:sp>
    </p:spTree>
    <p:extLst>
      <p:ext uri="{BB962C8B-B14F-4D97-AF65-F5344CB8AC3E}">
        <p14:creationId xmlns:p14="http://schemas.microsoft.com/office/powerpoint/2010/main" val="169842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participation</a:t>
            </a:r>
            <a:endParaRPr lang="en-US" dirty="0"/>
          </a:p>
        </p:txBody>
      </p:sp>
      <p:sp>
        <p:nvSpPr>
          <p:cNvPr id="3" name="Content Placeholder 2"/>
          <p:cNvSpPr>
            <a:spLocks noGrp="1"/>
          </p:cNvSpPr>
          <p:nvPr>
            <p:ph idx="1"/>
          </p:nvPr>
        </p:nvSpPr>
        <p:spPr>
          <a:xfrm>
            <a:off x="838200" y="1825625"/>
            <a:ext cx="10515600" cy="4321176"/>
          </a:xfrm>
        </p:spPr>
        <p:txBody>
          <a:bodyPr>
            <a:normAutofit fontScale="92500" lnSpcReduction="10000"/>
          </a:bodyPr>
          <a:lstStyle/>
          <a:p>
            <a:r>
              <a:rPr lang="en-US" sz="2400" dirty="0"/>
              <a:t>MPCA and DNR will work collaboratively to develop and prioritize drinking water and natural resources projects</a:t>
            </a:r>
          </a:p>
          <a:p>
            <a:pPr lvl="1"/>
            <a:r>
              <a:rPr lang="en-US" sz="2400" dirty="0" smtClean="0"/>
              <a:t>Government and 3M Working Group &amp; Citizen-Business Work Group created to identify and recommend projects</a:t>
            </a:r>
          </a:p>
          <a:p>
            <a:pPr lvl="2"/>
            <a:r>
              <a:rPr lang="en-US" sz="2400" dirty="0" smtClean="0"/>
              <a:t>Aided by technical subgroups </a:t>
            </a:r>
          </a:p>
          <a:p>
            <a:pPr lvl="1"/>
            <a:r>
              <a:rPr lang="en-US" sz="2800" dirty="0" smtClean="0"/>
              <a:t>Three </a:t>
            </a:r>
            <a:r>
              <a:rPr lang="en-US" sz="2800" dirty="0"/>
              <a:t>goals:</a:t>
            </a:r>
          </a:p>
          <a:p>
            <a:pPr lvl="2"/>
            <a:r>
              <a:rPr lang="en-US" sz="2400" dirty="0"/>
              <a:t>Broad participation </a:t>
            </a:r>
          </a:p>
          <a:p>
            <a:pPr lvl="2"/>
            <a:r>
              <a:rPr lang="en-US" sz="2400" dirty="0"/>
              <a:t>Transparency</a:t>
            </a:r>
          </a:p>
          <a:p>
            <a:pPr lvl="2"/>
            <a:r>
              <a:rPr lang="en-US" sz="2400" dirty="0"/>
              <a:t>Balance</a:t>
            </a:r>
          </a:p>
          <a:p>
            <a:pPr marL="457200" lvl="1" indent="0">
              <a:buNone/>
            </a:pPr>
            <a:endParaRPr lang="en-US" sz="2200" dirty="0"/>
          </a:p>
          <a:p>
            <a:pPr lvl="1"/>
            <a:endParaRPr lang="en-US" sz="2200" dirty="0"/>
          </a:p>
          <a:p>
            <a:pPr lvl="1"/>
            <a:endParaRPr lang="en-US" dirty="0"/>
          </a:p>
        </p:txBody>
      </p:sp>
    </p:spTree>
    <p:extLst>
      <p:ext uri="{BB962C8B-B14F-4D97-AF65-F5344CB8AC3E}">
        <p14:creationId xmlns:p14="http://schemas.microsoft.com/office/powerpoint/2010/main" val="1189066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structure</a:t>
            </a:r>
            <a:endParaRPr lang="en-US" dirty="0"/>
          </a:p>
        </p:txBody>
      </p:sp>
      <p:sp>
        <p:nvSpPr>
          <p:cNvPr id="3" name="Content Placeholder 2"/>
          <p:cNvSpPr>
            <a:spLocks noGrp="1"/>
          </p:cNvSpPr>
          <p:nvPr>
            <p:ph idx="1"/>
          </p:nvPr>
        </p:nvSpPr>
        <p:spPr>
          <a:xfrm>
            <a:off x="838200" y="1825624"/>
            <a:ext cx="10515600" cy="5032376"/>
          </a:xfrm>
        </p:spPr>
        <p:txBody>
          <a:bodyPr>
            <a:normAutofit fontScale="47500" lnSpcReduction="20000"/>
          </a:bodyPr>
          <a:lstStyle/>
          <a:p>
            <a:pPr marL="457200" lvl="1" indent="0">
              <a:buNone/>
            </a:pPr>
            <a:endParaRPr lang="en-US" sz="2200" dirty="0"/>
          </a:p>
          <a:p>
            <a:pPr lvl="0"/>
            <a:r>
              <a:rPr lang="en-US" sz="5000" b="1" dirty="0" smtClean="0"/>
              <a:t>Government and 3M Working </a:t>
            </a:r>
            <a:r>
              <a:rPr lang="en-US" sz="5000" b="1" dirty="0"/>
              <a:t>Group</a:t>
            </a:r>
            <a:r>
              <a:rPr lang="en-US" sz="5000" dirty="0"/>
              <a:t> </a:t>
            </a:r>
            <a:r>
              <a:rPr lang="en-US" sz="5000" dirty="0" smtClean="0"/>
              <a:t>and </a:t>
            </a:r>
            <a:r>
              <a:rPr lang="en-US" sz="5000" b="1" dirty="0" smtClean="0"/>
              <a:t>Citizen and Business Work Group </a:t>
            </a:r>
            <a:r>
              <a:rPr lang="en-US" sz="5000" dirty="0" smtClean="0"/>
              <a:t>that </a:t>
            </a:r>
            <a:r>
              <a:rPr lang="en-US" sz="5000" dirty="0"/>
              <a:t>will provide recommendations on projects and priorities to the MPCA and DNR.</a:t>
            </a:r>
          </a:p>
          <a:p>
            <a:pPr lvl="1"/>
            <a:r>
              <a:rPr lang="en-US" sz="5000" dirty="0"/>
              <a:t>Final decisions made by MPCA and DNR</a:t>
            </a:r>
          </a:p>
          <a:p>
            <a:pPr lvl="0"/>
            <a:r>
              <a:rPr lang="en-US" sz="5000" dirty="0"/>
              <a:t>A </a:t>
            </a:r>
            <a:r>
              <a:rPr lang="en-US" sz="5000" b="1" dirty="0"/>
              <a:t>Drinking Water </a:t>
            </a:r>
            <a:r>
              <a:rPr lang="en-US" sz="5000" b="1" dirty="0" smtClean="0"/>
              <a:t>Supply</a:t>
            </a:r>
            <a:r>
              <a:rPr lang="en-US" sz="5000" dirty="0" smtClean="0"/>
              <a:t> </a:t>
            </a:r>
            <a:r>
              <a:rPr lang="en-US" sz="5000" dirty="0"/>
              <a:t>subgroup that will analyze options and deliver recommendations to the Working Group for long-term solutions for alternative drinking water sources and/or treatment of existing water supplies for affected communities.</a:t>
            </a:r>
          </a:p>
          <a:p>
            <a:pPr lvl="0"/>
            <a:r>
              <a:rPr lang="en-US" sz="5000" dirty="0"/>
              <a:t>A </a:t>
            </a:r>
            <a:r>
              <a:rPr lang="en-US" sz="5000" b="1" dirty="0"/>
              <a:t>Groundwater Protection, Sustainability, Conservation and Recharge</a:t>
            </a:r>
            <a:r>
              <a:rPr lang="en-US" sz="5000" dirty="0"/>
              <a:t> subgroup that will analyze options and deliver recommendations to the Working Group for long-term solutions for groundwater protection, recharge, conservation, sustainability, and for groundwater studies and modeling needs in the East Metropolitan Area.</a:t>
            </a:r>
          </a:p>
          <a:p>
            <a:pPr lvl="1"/>
            <a:endParaRPr lang="en-US" sz="2200" dirty="0"/>
          </a:p>
          <a:p>
            <a:pPr lvl="1"/>
            <a:endParaRPr lang="en-US" dirty="0"/>
          </a:p>
        </p:txBody>
      </p:sp>
    </p:spTree>
    <p:extLst>
      <p:ext uri="{BB962C8B-B14F-4D97-AF65-F5344CB8AC3E}">
        <p14:creationId xmlns:p14="http://schemas.microsoft.com/office/powerpoint/2010/main" val="222938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eenGrassSkyTCAAP-remediation-1200.jpg"/>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7813" b="7813"/>
          <a:stretch>
            <a:fillRect/>
          </a:stretch>
        </p:blipFill>
        <p:spPr/>
      </p:pic>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2"/>
          </p:nvPr>
        </p:nvSpPr>
        <p:spPr/>
        <p:txBody>
          <a:bodyPr/>
          <a:lstStyle/>
          <a:p>
            <a:fld id="{027BFFB2-5BA2-4AC9-963A-5046B9CCD5E5}" type="slidenum">
              <a:rPr lang="en-US" smtClean="0"/>
              <a:pPr/>
              <a:t>13</a:t>
            </a:fld>
            <a:endParaRPr lang="en-US" dirty="0"/>
          </a:p>
        </p:txBody>
      </p:sp>
      <p:sp>
        <p:nvSpPr>
          <p:cNvPr id="5" name="TextBox 4"/>
          <p:cNvSpPr txBox="1"/>
          <p:nvPr/>
        </p:nvSpPr>
        <p:spPr>
          <a:xfrm>
            <a:off x="3073400" y="3403600"/>
            <a:ext cx="5524500" cy="2123658"/>
          </a:xfrm>
          <a:prstGeom prst="rect">
            <a:avLst/>
          </a:prstGeom>
          <a:solidFill>
            <a:schemeClr val="bg1"/>
          </a:solidFill>
        </p:spPr>
        <p:txBody>
          <a:bodyPr wrap="square" rtlCol="0">
            <a:spAutoFit/>
          </a:bodyPr>
          <a:lstStyle/>
          <a:p>
            <a:r>
              <a:rPr lang="en-US" sz="3600" dirty="0" smtClean="0"/>
              <a:t>Settlement website:</a:t>
            </a:r>
          </a:p>
          <a:p>
            <a:pPr marL="457200" indent="-457200">
              <a:buFont typeface="Arial" panose="020B0604020202020204" pitchFamily="34" charset="0"/>
              <a:buChar char="•"/>
            </a:pPr>
            <a:r>
              <a:rPr lang="en-US" sz="3200" b="1" dirty="0" smtClean="0"/>
              <a:t>3MSettlement.state.mn.us</a:t>
            </a:r>
          </a:p>
          <a:p>
            <a:r>
              <a:rPr lang="en-US" sz="3200" dirty="0" smtClean="0"/>
              <a:t>Email for questions, comments:</a:t>
            </a:r>
          </a:p>
          <a:p>
            <a:pPr marL="457200" indent="-457200">
              <a:buFont typeface="Arial" panose="020B0604020202020204" pitchFamily="34" charset="0"/>
              <a:buChar char="•"/>
            </a:pPr>
            <a:r>
              <a:rPr lang="en-US" sz="3200" b="1" dirty="0"/>
              <a:t>p</a:t>
            </a:r>
            <a:r>
              <a:rPr lang="en-US" sz="3200" b="1" dirty="0" smtClean="0"/>
              <a:t>fcinfo.pca@state.mn.us</a:t>
            </a:r>
            <a:endParaRPr lang="en-US" sz="3200" b="1" dirty="0"/>
          </a:p>
        </p:txBody>
      </p:sp>
    </p:spTree>
    <p:extLst>
      <p:ext uri="{BB962C8B-B14F-4D97-AF65-F5344CB8AC3E}">
        <p14:creationId xmlns:p14="http://schemas.microsoft.com/office/powerpoint/2010/main" val="277288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Brief history of PFCs in the east metro area</a:t>
            </a:r>
          </a:p>
        </p:txBody>
      </p:sp>
      <p:sp>
        <p:nvSpPr>
          <p:cNvPr id="3" name="Content Placeholder 2"/>
          <p:cNvSpPr>
            <a:spLocks noGrp="1"/>
          </p:cNvSpPr>
          <p:nvPr>
            <p:ph idx="1"/>
          </p:nvPr>
        </p:nvSpPr>
        <p:spPr>
          <a:xfrm>
            <a:off x="583324" y="1493950"/>
            <a:ext cx="10878873" cy="5228822"/>
          </a:xfrm>
        </p:spPr>
        <p:txBody>
          <a:bodyPr>
            <a:normAutofit/>
          </a:bodyPr>
          <a:lstStyle/>
          <a:p>
            <a:r>
              <a:rPr lang="en-US" sz="2600" b="1" dirty="0"/>
              <a:t>2002: </a:t>
            </a:r>
            <a:r>
              <a:rPr lang="en-US" sz="2600" dirty="0"/>
              <a:t>3M informs MPCA of PFCs in production wells at Cottage Grove facility</a:t>
            </a:r>
          </a:p>
          <a:p>
            <a:r>
              <a:rPr lang="en-US" sz="2600" b="1" dirty="0"/>
              <a:t>2007: </a:t>
            </a:r>
            <a:r>
              <a:rPr lang="en-US" sz="2600" dirty="0"/>
              <a:t>MPCA and 3M agree to consent order outlining 3M is responsible for:</a:t>
            </a:r>
          </a:p>
          <a:p>
            <a:pPr lvl="1">
              <a:spcAft>
                <a:spcPts val="600"/>
              </a:spcAft>
            </a:pPr>
            <a:r>
              <a:rPr lang="en-US" sz="2600" dirty="0"/>
              <a:t>Providing safe drinking water to affected residents</a:t>
            </a:r>
          </a:p>
          <a:p>
            <a:pPr lvl="1">
              <a:spcAft>
                <a:spcPts val="600"/>
              </a:spcAft>
            </a:pPr>
            <a:r>
              <a:rPr lang="en-US" sz="2600" dirty="0"/>
              <a:t>Cleaning up PFC waste disposal sites</a:t>
            </a:r>
          </a:p>
          <a:p>
            <a:pPr lvl="1">
              <a:spcAft>
                <a:spcPts val="600"/>
              </a:spcAft>
            </a:pPr>
            <a:r>
              <a:rPr lang="en-US" sz="2600" dirty="0"/>
              <a:t>Monitoring groundwater</a:t>
            </a:r>
          </a:p>
          <a:p>
            <a:r>
              <a:rPr lang="en-US" sz="2600" b="1" dirty="0"/>
              <a:t>2010: </a:t>
            </a:r>
            <a:r>
              <a:rPr lang="en-US" sz="2600" dirty="0"/>
              <a:t>Attorney General files Natural Resource Damage lawsuit on behalf of State, with MPCA and DNR as trustees</a:t>
            </a:r>
          </a:p>
          <a:p>
            <a:endParaRPr lang="en-US" dirty="0"/>
          </a:p>
        </p:txBody>
      </p:sp>
    </p:spTree>
    <p:extLst>
      <p:ext uri="{BB962C8B-B14F-4D97-AF65-F5344CB8AC3E}">
        <p14:creationId xmlns:p14="http://schemas.microsoft.com/office/powerpoint/2010/main" val="38662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What’s been done recently</a:t>
            </a:r>
          </a:p>
        </p:txBody>
      </p:sp>
      <p:sp>
        <p:nvSpPr>
          <p:cNvPr id="3" name="Content Placeholder 2"/>
          <p:cNvSpPr>
            <a:spLocks noGrp="1"/>
          </p:cNvSpPr>
          <p:nvPr>
            <p:ph idx="1"/>
          </p:nvPr>
        </p:nvSpPr>
        <p:spPr>
          <a:xfrm>
            <a:off x="583324" y="1493950"/>
            <a:ext cx="10878873" cy="5228822"/>
          </a:xfrm>
        </p:spPr>
        <p:txBody>
          <a:bodyPr>
            <a:noAutofit/>
          </a:bodyPr>
          <a:lstStyle/>
          <a:p>
            <a:pPr lvl="0"/>
            <a:r>
              <a:rPr lang="en-US" sz="2600" dirty="0"/>
              <a:t>By 2016, MPCA had installed 100 carbon treatment systems at residences</a:t>
            </a:r>
          </a:p>
          <a:p>
            <a:pPr lvl="1"/>
            <a:r>
              <a:rPr lang="en-US" sz="2600" dirty="0"/>
              <a:t>Keeping an eye on more than 200 additional residential wells  </a:t>
            </a:r>
          </a:p>
          <a:p>
            <a:r>
              <a:rPr lang="en-US" sz="2600" dirty="0"/>
              <a:t> Since EPA and MDH lowered drinking water health values in 2016 and 2017:</a:t>
            </a:r>
          </a:p>
          <a:p>
            <a:pPr lvl="1"/>
            <a:r>
              <a:rPr lang="en-US" sz="2600" dirty="0"/>
              <a:t>Over 1,200 additional residential wells sampled</a:t>
            </a:r>
          </a:p>
          <a:p>
            <a:pPr lvl="1"/>
            <a:r>
              <a:rPr lang="en-US" sz="2600" dirty="0"/>
              <a:t>Nearly 600 additional wells tested over MDH health values (drinking water well advisories)</a:t>
            </a:r>
          </a:p>
          <a:p>
            <a:pPr lvl="2"/>
            <a:r>
              <a:rPr lang="en-US" sz="2600" dirty="0"/>
              <a:t>All of these residents were offered bottled water</a:t>
            </a:r>
          </a:p>
          <a:p>
            <a:pPr lvl="2"/>
            <a:r>
              <a:rPr lang="en-US" sz="2600" dirty="0"/>
              <a:t>Almost 470 of these agreed to carbon treatment systems (385 installed already)</a:t>
            </a:r>
          </a:p>
        </p:txBody>
      </p:sp>
    </p:spTree>
    <p:extLst>
      <p:ext uri="{BB962C8B-B14F-4D97-AF65-F5344CB8AC3E}">
        <p14:creationId xmlns:p14="http://schemas.microsoft.com/office/powerpoint/2010/main" val="3927150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580" y="224443"/>
            <a:ext cx="9372600" cy="839586"/>
          </a:xfrm>
        </p:spPr>
        <p:txBody>
          <a:bodyPr>
            <a:normAutofit/>
          </a:bodyPr>
          <a:lstStyle/>
          <a:p>
            <a:r>
              <a:rPr lang="en-US" dirty="0"/>
              <a:t>What is Natural Resource Damage?</a:t>
            </a:r>
          </a:p>
        </p:txBody>
      </p:sp>
      <p:sp>
        <p:nvSpPr>
          <p:cNvPr id="3" name="Content Placeholder 2"/>
          <p:cNvSpPr>
            <a:spLocks noGrp="1"/>
          </p:cNvSpPr>
          <p:nvPr>
            <p:ph idx="1"/>
          </p:nvPr>
        </p:nvSpPr>
        <p:spPr>
          <a:xfrm>
            <a:off x="830580" y="1600199"/>
            <a:ext cx="10515600" cy="5121275"/>
          </a:xfrm>
        </p:spPr>
        <p:txBody>
          <a:bodyPr>
            <a:normAutofit fontScale="92500" lnSpcReduction="10000"/>
          </a:bodyPr>
          <a:lstStyle/>
          <a:p>
            <a:pPr lvl="1"/>
            <a:r>
              <a:rPr lang="en-US" sz="2600" dirty="0"/>
              <a:t>Natural resource damage is compensation for impacts to natural resources such as: </a:t>
            </a:r>
          </a:p>
          <a:p>
            <a:pPr lvl="2"/>
            <a:r>
              <a:rPr lang="en-US" sz="2600" dirty="0"/>
              <a:t>Groundwater</a:t>
            </a:r>
          </a:p>
          <a:p>
            <a:pPr lvl="2"/>
            <a:r>
              <a:rPr lang="en-US" sz="2600" dirty="0"/>
              <a:t>Surface waters (lakes, streams, and wetlands)</a:t>
            </a:r>
          </a:p>
          <a:p>
            <a:pPr lvl="2"/>
            <a:r>
              <a:rPr lang="en-US" sz="2600" dirty="0"/>
              <a:t>Fisheries</a:t>
            </a:r>
          </a:p>
          <a:p>
            <a:pPr lvl="2"/>
            <a:r>
              <a:rPr lang="en-US" sz="2600" dirty="0"/>
              <a:t>Wildlife</a:t>
            </a:r>
          </a:p>
          <a:p>
            <a:pPr lvl="2"/>
            <a:r>
              <a:rPr lang="en-US" sz="2600" dirty="0"/>
              <a:t>Natural habitats</a:t>
            </a:r>
          </a:p>
          <a:p>
            <a:pPr lvl="1"/>
            <a:r>
              <a:rPr lang="en-US" sz="2600" dirty="0"/>
              <a:t>Natural resource damage is not addressed under the 2007 consent order. </a:t>
            </a:r>
          </a:p>
          <a:p>
            <a:pPr lvl="1"/>
            <a:r>
              <a:rPr lang="en-US" sz="2600" b="1" dirty="0"/>
              <a:t>2010: </a:t>
            </a:r>
            <a:r>
              <a:rPr lang="en-US" sz="2600" dirty="0"/>
              <a:t>Attorney General files Natural Resource Damage lawsuit on behalf of State, with MPCA and DNR as trustees</a:t>
            </a:r>
          </a:p>
          <a:p>
            <a:pPr lvl="1"/>
            <a:endParaRPr lang="en-US" dirty="0"/>
          </a:p>
        </p:txBody>
      </p:sp>
      <p:sp>
        <p:nvSpPr>
          <p:cNvPr id="4" name="Slide Number Placeholder 3"/>
          <p:cNvSpPr>
            <a:spLocks noGrp="1"/>
          </p:cNvSpPr>
          <p:nvPr>
            <p:ph type="sldNum" sz="quarter" idx="12"/>
          </p:nvPr>
        </p:nvSpPr>
        <p:spPr/>
        <p:txBody>
          <a:bodyPr/>
          <a:lstStyle/>
          <a:p>
            <a:fld id="{027BFFB2-5BA2-4AC9-963A-5046B9CCD5E5}" type="slidenum">
              <a:rPr lang="en-US" smtClean="0"/>
              <a:pPr/>
              <a:t>4</a:t>
            </a:fld>
            <a:endParaRPr lang="en-US" dirty="0"/>
          </a:p>
        </p:txBody>
      </p:sp>
    </p:spTree>
    <p:extLst>
      <p:ext uri="{BB962C8B-B14F-4D97-AF65-F5344CB8AC3E}">
        <p14:creationId xmlns:p14="http://schemas.microsoft.com/office/powerpoint/2010/main" val="345649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500"/>
            <a:ext cx="10515600" cy="914400"/>
          </a:xfrm>
        </p:spPr>
        <p:txBody>
          <a:bodyPr/>
          <a:lstStyle/>
          <a:p>
            <a:r>
              <a:rPr lang="en-US" dirty="0"/>
              <a:t>2018 Settlement: major components</a:t>
            </a:r>
          </a:p>
        </p:txBody>
      </p:sp>
      <p:sp>
        <p:nvSpPr>
          <p:cNvPr id="3" name="Content Placeholder 2"/>
          <p:cNvSpPr>
            <a:spLocks noGrp="1"/>
          </p:cNvSpPr>
          <p:nvPr>
            <p:ph idx="1"/>
          </p:nvPr>
        </p:nvSpPr>
        <p:spPr/>
        <p:txBody>
          <a:bodyPr>
            <a:normAutofit fontScale="92500" lnSpcReduction="20000"/>
          </a:bodyPr>
          <a:lstStyle/>
          <a:p>
            <a:r>
              <a:rPr lang="en-US" sz="2800" dirty="0"/>
              <a:t>$850 million grant to the State </a:t>
            </a:r>
          </a:p>
          <a:p>
            <a:r>
              <a:rPr lang="en-US" sz="2800" dirty="0"/>
              <a:t>$720 million immediately available to provide long-term solutions in the east metro area for: </a:t>
            </a:r>
          </a:p>
          <a:p>
            <a:pPr lvl="1"/>
            <a:r>
              <a:rPr lang="en-US" sz="2800" dirty="0"/>
              <a:t>Clean and sustainable drinking water</a:t>
            </a:r>
          </a:p>
          <a:p>
            <a:pPr lvl="1"/>
            <a:r>
              <a:rPr lang="en-US" sz="2800" dirty="0"/>
              <a:t>Restoration and enhancement of natural resources</a:t>
            </a:r>
          </a:p>
          <a:p>
            <a:r>
              <a:rPr lang="en-US" sz="2800" dirty="0"/>
              <a:t>Restrictions about how the grant can be used</a:t>
            </a:r>
          </a:p>
          <a:p>
            <a:r>
              <a:rPr lang="en-US" sz="2800" dirty="0"/>
              <a:t>Expectations for community participation</a:t>
            </a:r>
          </a:p>
          <a:p>
            <a:r>
              <a:rPr lang="en-US" sz="2800" dirty="0"/>
              <a:t>Preserves 3M’s obligations under the 2007 consent order</a:t>
            </a:r>
          </a:p>
          <a:p>
            <a:endParaRPr lang="en-US" b="1" dirty="0"/>
          </a:p>
          <a:p>
            <a:endParaRPr lang="en-US" b="1" dirty="0"/>
          </a:p>
        </p:txBody>
      </p:sp>
    </p:spTree>
    <p:extLst>
      <p:ext uri="{BB962C8B-B14F-4D97-AF65-F5344CB8AC3E}">
        <p14:creationId xmlns:p14="http://schemas.microsoft.com/office/powerpoint/2010/main" val="4138224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one — safe drinking water</a:t>
            </a:r>
          </a:p>
        </p:txBody>
      </p:sp>
      <p:sp>
        <p:nvSpPr>
          <p:cNvPr id="3" name="Content Placeholder 2"/>
          <p:cNvSpPr>
            <a:spLocks noGrp="1"/>
          </p:cNvSpPr>
          <p:nvPr>
            <p:ph idx="1"/>
          </p:nvPr>
        </p:nvSpPr>
        <p:spPr>
          <a:xfrm>
            <a:off x="838200" y="1343024"/>
            <a:ext cx="10515600" cy="4781237"/>
          </a:xfrm>
        </p:spPr>
        <p:txBody>
          <a:bodyPr>
            <a:noAutofit/>
          </a:bodyPr>
          <a:lstStyle/>
          <a:p>
            <a:r>
              <a:rPr lang="en-US" sz="2600" dirty="0"/>
              <a:t>Ensure clean drinking water to meet current and future needs</a:t>
            </a:r>
          </a:p>
          <a:p>
            <a:r>
              <a:rPr lang="en-US" sz="2600" dirty="0" smtClean="0"/>
              <a:t>Including, but not limited to Afton</a:t>
            </a:r>
            <a:r>
              <a:rPr lang="en-US" sz="2600" dirty="0"/>
              <a:t>, Cottage Grove, Lake Elmo, </a:t>
            </a:r>
            <a:r>
              <a:rPr lang="en-US" sz="2600" dirty="0" smtClean="0"/>
              <a:t>Maplewood Newport</a:t>
            </a:r>
            <a:r>
              <a:rPr lang="en-US" sz="2600" dirty="0"/>
              <a:t>, Oakdale, St. Paul Park, Woodbury and townships of </a:t>
            </a:r>
            <a:r>
              <a:rPr lang="en-US" sz="2600" dirty="0" smtClean="0"/>
              <a:t>Denmark, Grey </a:t>
            </a:r>
            <a:r>
              <a:rPr lang="en-US" sz="2600" dirty="0"/>
              <a:t>Cloud Island, West Lakeland </a:t>
            </a:r>
          </a:p>
          <a:p>
            <a:pPr lvl="1"/>
            <a:r>
              <a:rPr lang="en-US" sz="2600" dirty="0"/>
              <a:t>Alternative sources of drinking water for cities </a:t>
            </a:r>
            <a:r>
              <a:rPr lang="en-US" sz="2600" dirty="0" smtClean="0"/>
              <a:t>and </a:t>
            </a:r>
            <a:r>
              <a:rPr lang="en-US" sz="2600" dirty="0"/>
              <a:t>private well owners </a:t>
            </a:r>
          </a:p>
          <a:p>
            <a:pPr lvl="1"/>
            <a:r>
              <a:rPr lang="en-US" sz="2600" dirty="0"/>
              <a:t>Treat existing contaminated drinking water wells </a:t>
            </a:r>
          </a:p>
          <a:p>
            <a:pPr lvl="1"/>
            <a:r>
              <a:rPr lang="en-US" sz="2600" dirty="0"/>
              <a:t>Potentially connect homes with private wells to municipal drinking water systems</a:t>
            </a:r>
          </a:p>
          <a:p>
            <a:pPr lvl="1"/>
            <a:r>
              <a:rPr lang="en-US" sz="2600" dirty="0"/>
              <a:t>Promote water conservation</a:t>
            </a:r>
          </a:p>
          <a:p>
            <a:pPr lvl="1"/>
            <a:r>
              <a:rPr lang="en-US" sz="2600" dirty="0"/>
              <a:t>Preserve open spaces that recharge drinking water sources </a:t>
            </a:r>
          </a:p>
        </p:txBody>
      </p:sp>
    </p:spTree>
    <p:extLst>
      <p:ext uri="{BB962C8B-B14F-4D97-AF65-F5344CB8AC3E}">
        <p14:creationId xmlns:p14="http://schemas.microsoft.com/office/powerpoint/2010/main" val="4280152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two — enhance natural resources</a:t>
            </a:r>
          </a:p>
        </p:txBody>
      </p:sp>
      <p:sp>
        <p:nvSpPr>
          <p:cNvPr id="3" name="Content Placeholder 2"/>
          <p:cNvSpPr>
            <a:spLocks noGrp="1"/>
          </p:cNvSpPr>
          <p:nvPr>
            <p:ph idx="1"/>
          </p:nvPr>
        </p:nvSpPr>
        <p:spPr>
          <a:xfrm>
            <a:off x="696530" y="1825625"/>
            <a:ext cx="10842939" cy="4351338"/>
          </a:xfrm>
        </p:spPr>
        <p:txBody>
          <a:bodyPr>
            <a:normAutofit/>
          </a:bodyPr>
          <a:lstStyle/>
          <a:p>
            <a:r>
              <a:rPr lang="en-US" sz="2600" dirty="0"/>
              <a:t>Restore and enhance natural resources in the east metro area </a:t>
            </a:r>
            <a:r>
              <a:rPr lang="en-US" sz="2600" dirty="0" smtClean="0"/>
              <a:t>and </a:t>
            </a:r>
            <a:r>
              <a:rPr lang="en-US" sz="2600" dirty="0"/>
              <a:t>downstream on the Mississippi and St. Croix Rivers</a:t>
            </a:r>
          </a:p>
          <a:p>
            <a:pPr lvl="1"/>
            <a:r>
              <a:rPr lang="en-US" sz="2600" dirty="0"/>
              <a:t>Restore and protect fish and wildlife habitat</a:t>
            </a:r>
          </a:p>
          <a:p>
            <a:pPr lvl="1"/>
            <a:r>
              <a:rPr lang="en-US" sz="2600" dirty="0"/>
              <a:t>Restore access to outdoor recreation</a:t>
            </a:r>
          </a:p>
          <a:p>
            <a:pPr lvl="1"/>
            <a:r>
              <a:rPr lang="en-US" sz="2600" dirty="0"/>
              <a:t>MPCA and DNR have immediate access to $20 million in grant funds</a:t>
            </a:r>
          </a:p>
        </p:txBody>
      </p:sp>
    </p:spTree>
    <p:extLst>
      <p:ext uri="{BB962C8B-B14F-4D97-AF65-F5344CB8AC3E}">
        <p14:creationId xmlns:p14="http://schemas.microsoft.com/office/powerpoint/2010/main" val="612374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expenses</a:t>
            </a:r>
          </a:p>
        </p:txBody>
      </p:sp>
      <p:sp>
        <p:nvSpPr>
          <p:cNvPr id="3" name="Content Placeholder 2"/>
          <p:cNvSpPr>
            <a:spLocks noGrp="1"/>
          </p:cNvSpPr>
          <p:nvPr>
            <p:ph idx="1"/>
          </p:nvPr>
        </p:nvSpPr>
        <p:spPr/>
        <p:txBody>
          <a:bodyPr>
            <a:normAutofit/>
          </a:bodyPr>
          <a:lstStyle/>
          <a:p>
            <a:r>
              <a:rPr lang="en-US" sz="2600" dirty="0"/>
              <a:t>$125 million from settlement for outside counsel</a:t>
            </a:r>
          </a:p>
          <a:p>
            <a:r>
              <a:rPr lang="en-US" sz="2600" dirty="0"/>
              <a:t>$4.5 million reimbursement for Cottage Grove’s and MPCA’s 2017 costs under the 2007 consent order</a:t>
            </a:r>
          </a:p>
        </p:txBody>
      </p:sp>
    </p:spTree>
    <p:extLst>
      <p:ext uri="{BB962C8B-B14F-4D97-AF65-F5344CB8AC3E}">
        <p14:creationId xmlns:p14="http://schemas.microsoft.com/office/powerpoint/2010/main" val="28309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framework</a:t>
            </a:r>
          </a:p>
        </p:txBody>
      </p:sp>
      <p:sp>
        <p:nvSpPr>
          <p:cNvPr id="3" name="Content Placeholder 2"/>
          <p:cNvSpPr>
            <a:spLocks noGrp="1"/>
          </p:cNvSpPr>
          <p:nvPr>
            <p:ph idx="1"/>
          </p:nvPr>
        </p:nvSpPr>
        <p:spPr/>
        <p:txBody>
          <a:bodyPr>
            <a:normAutofit/>
          </a:bodyPr>
          <a:lstStyle/>
          <a:p>
            <a:r>
              <a:rPr lang="en-US" sz="2600" dirty="0"/>
              <a:t>Settlement requires grant to be deposited in Remediation Fund</a:t>
            </a:r>
          </a:p>
          <a:p>
            <a:r>
              <a:rPr lang="en-US" sz="2600" dirty="0"/>
              <a:t>Funds statutorily appropriated to MPCA &amp; DNR from Remediation Fund</a:t>
            </a:r>
          </a:p>
          <a:p>
            <a:r>
              <a:rPr lang="en-US" sz="2600" dirty="0"/>
              <a:t>Use of dollars governed by agreement and overseen by District Court</a:t>
            </a:r>
          </a:p>
          <a:p>
            <a:r>
              <a:rPr lang="en-US" sz="2600" dirty="0"/>
              <a:t>Financial framework established by M.S. 116.155, 115B.20, and 115B.17</a:t>
            </a:r>
          </a:p>
          <a:p>
            <a:endParaRPr lang="en-US" sz="2600" dirty="0"/>
          </a:p>
        </p:txBody>
      </p:sp>
    </p:spTree>
    <p:extLst>
      <p:ext uri="{BB962C8B-B14F-4D97-AF65-F5344CB8AC3E}">
        <p14:creationId xmlns:p14="http://schemas.microsoft.com/office/powerpoint/2010/main" val="2529193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8F1147069504BB4A83F9F16EF5FAE411" ma:contentTypeVersion="10" ma:contentTypeDescription="Create a new document." ma:contentTypeScope="" ma:versionID="c9545068861749824d9e7e436e3e51bc">
  <xsd:schema xmlns:xsd="http://www.w3.org/2001/XMLSchema" xmlns:xs="http://www.w3.org/2001/XMLSchema" xmlns:p="http://schemas.microsoft.com/office/2006/metadata/properties" xmlns:ns2="98f01fe9-c3f2-4582-9148-d87bd0c242e7" xmlns:ns3="d70a390c-64de-49b0-8e5a-66f0b975b3a7" xmlns:ns4="1d536c50-8a84-4355-a735-892cd75a1864" targetNamespace="http://schemas.microsoft.com/office/2006/metadata/properties" ma:root="true" ma:fieldsID="85bede4edf4c30ceab39e8b8ea02b966" ns2:_="" ns3:_="" ns4:_="">
    <xsd:import namespace="98f01fe9-c3f2-4582-9148-d87bd0c242e7"/>
    <xsd:import namespace="d70a390c-64de-49b0-8e5a-66f0b975b3a7"/>
    <xsd:import namespace="1d536c50-8a84-4355-a735-892cd75a186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70a390c-64de-49b0-8e5a-66f0b975b3a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536c50-8a84-4355-a735-892cd75a18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98f01fe9-c3f2-4582-9148-d87bd0c242e7">DSJUAZAU7DPT-987797091-49</_dlc_DocId>
    <_dlc_DocIdUrl xmlns="98f01fe9-c3f2-4582-9148-d87bd0c242e7">
      <Url>https://mn365.sharepoint.com/sites/DNR/division/ewr/3MSettlement/_layouts/15/DocIdRedir.aspx?ID=DSJUAZAU7DPT-987797091-49</Url>
      <Description>DSJUAZAU7DPT-987797091-49</Description>
    </_dlc_DocIdUrl>
  </documentManagement>
</p:properties>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B59BC7E8-88F3-4085-9225-BC03EA7B0069}">
  <ds:schemaRefs>
    <ds:schemaRef ds:uri="http://schemas.microsoft.com/sharepoint/events"/>
  </ds:schemaRefs>
</ds:datastoreItem>
</file>

<file path=customXml/itemProps3.xml><?xml version="1.0" encoding="utf-8"?>
<ds:datastoreItem xmlns:ds="http://schemas.openxmlformats.org/officeDocument/2006/customXml" ds:itemID="{46A81BF8-3C63-4E48-AFF9-FE522E9102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d70a390c-64de-49b0-8e5a-66f0b975b3a7"/>
    <ds:schemaRef ds:uri="1d536c50-8a84-4355-a735-892cd75a18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678B604-9059-4F1C-B8E2-C96A71A964D2}">
  <ds:schemaRefs>
    <ds:schemaRef ds:uri="http://www.w3.org/XML/1998/namespace"/>
    <ds:schemaRef ds:uri="http://purl.org/dc/terms/"/>
    <ds:schemaRef ds:uri="1d536c50-8a84-4355-a735-892cd75a1864"/>
    <ds:schemaRef ds:uri="98f01fe9-c3f2-4582-9148-d87bd0c242e7"/>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d70a390c-64de-49b0-8e5a-66f0b975b3a7"/>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MN.IT</Template>
  <TotalTime>25395</TotalTime>
  <Words>1331</Words>
  <Application>Microsoft Office PowerPoint</Application>
  <PresentationFormat>Widescreen</PresentationFormat>
  <Paragraphs>141</Paragraphs>
  <Slides>13</Slides>
  <Notes>10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NeueHaasGroteskText Std</vt:lpstr>
      <vt:lpstr>Tahoma</vt:lpstr>
      <vt:lpstr>MN.IT</vt:lpstr>
      <vt:lpstr>3M Natural Resource Damage Settlement </vt:lpstr>
      <vt:lpstr>Brief history of PFCs in the east metro area</vt:lpstr>
      <vt:lpstr>What’s been done recently</vt:lpstr>
      <vt:lpstr>What is Natural Resource Damage?</vt:lpstr>
      <vt:lpstr>2018 Settlement: major components</vt:lpstr>
      <vt:lpstr>Priority one — safe drinking water</vt:lpstr>
      <vt:lpstr>Priority two — enhance natural resources</vt:lpstr>
      <vt:lpstr>Other expenses</vt:lpstr>
      <vt:lpstr>Financial framework</vt:lpstr>
      <vt:lpstr>Public input, communication, and reporting</vt:lpstr>
      <vt:lpstr>Local participation</vt:lpstr>
      <vt:lpstr>Working group structure</vt:lpstr>
      <vt:lpstr>Questions?</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Kaufenberg, Elizabeth (MPCA)</cp:lastModifiedBy>
  <cp:revision>1577</cp:revision>
  <cp:lastPrinted>2018-02-28T20:47:29Z</cp:lastPrinted>
  <dcterms:created xsi:type="dcterms:W3CDTF">2016-01-06T16:54:03Z</dcterms:created>
  <dcterms:modified xsi:type="dcterms:W3CDTF">2018-06-22T13:06:00Z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0x0101008F1147069504BB4A83F9F16EF5FAE411</vt:lpwstr>
  </property>
  <property fmtid="{D5CDD505-2E9C-101B-9397-08002B2CF9AE}" pid="3" name="_dlc_DocIdItemGuid">
    <vt:lpwstr>6f960f56-c688-4889-95be-4bca86ce5378</vt:lpwstr>
  </property>
</Properties>
</file>