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4"/>
  </p:notesMasterIdLst>
  <p:handoutMasterIdLst>
    <p:handoutMasterId r:id="rId15"/>
  </p:handoutMasterIdLst>
  <p:sldIdLst>
    <p:sldId id="406" r:id="rId6"/>
    <p:sldId id="407" r:id="rId7"/>
    <p:sldId id="480" r:id="rId8"/>
    <p:sldId id="485" r:id="rId9"/>
    <p:sldId id="486" r:id="rId10"/>
    <p:sldId id="488" r:id="rId11"/>
    <p:sldId id="491" r:id="rId12"/>
    <p:sldId id="4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2"/>
    <a:srgbClr val="000000"/>
    <a:srgbClr val="003865"/>
    <a:srgbClr val="78BE21"/>
    <a:srgbClr val="0D0D0D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5" autoAdjust="0"/>
    <p:restoredTop sz="89889" autoAdjust="0"/>
  </p:normalViewPr>
  <p:slideViewPr>
    <p:cSldViewPr snapToGrid="0">
      <p:cViewPr varScale="1">
        <p:scale>
          <a:sx n="90" d="100"/>
          <a:sy n="90" d="100"/>
        </p:scale>
        <p:origin x="114" y="456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7/9/2018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7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4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7/9/2018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087813"/>
            <a:ext cx="12192000" cy="1199223"/>
          </a:xfrm>
        </p:spPr>
        <p:txBody>
          <a:bodyPr/>
          <a:lstStyle/>
          <a:p>
            <a:r>
              <a:rPr lang="en-US" b="1" dirty="0" smtClean="0"/>
              <a:t>Safe Drinking Water in Minnesota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6" y="5436337"/>
            <a:ext cx="6587067" cy="12131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/>
              <a:t>Environmental Health Division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Drinking Water Protection Section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July 12, 2018</a:t>
            </a:r>
          </a:p>
        </p:txBody>
      </p:sp>
      <p:pic>
        <p:nvPicPr>
          <p:cNvPr id="6" name="Picture 2" descr="Image result for drinking water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1" b="24861"/>
          <a:stretch>
            <a:fillRect/>
          </a:stretch>
        </p:blipFill>
        <p:spPr bwMode="auto">
          <a:xfrm>
            <a:off x="0" y="1138989"/>
            <a:ext cx="12192000" cy="29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Means Water</a:t>
            </a:r>
            <a:endParaRPr lang="en-US" b="1" dirty="0"/>
          </a:p>
        </p:txBody>
      </p:sp>
      <p:pic>
        <p:nvPicPr>
          <p:cNvPr id="7" name="Picture Placeholder 6" descr="Lake at sunset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b="2722"/>
          <a:stretch>
            <a:fillRect/>
          </a:stretch>
        </p:blipFill>
        <p:spPr>
          <a:xfrm flipH="1">
            <a:off x="0" y="1219198"/>
            <a:ext cx="12192000" cy="5638802"/>
          </a:xfr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>
              <a:spcAft>
                <a:spcPts val="1800"/>
              </a:spcAft>
              <a:buNone/>
            </a:pPr>
            <a:r>
              <a:rPr lang="en-US" dirty="0" smtClean="0"/>
              <a:t>“Minnesota” is Sioux for “sky tinted water”</a:t>
            </a:r>
          </a:p>
          <a:p>
            <a:pPr marL="457200" indent="0">
              <a:buNone/>
            </a:pPr>
            <a:r>
              <a:rPr lang="en-US" dirty="0" smtClean="0"/>
              <a:t>Minnesota </a:t>
            </a:r>
            <a:r>
              <a:rPr lang="en-US" dirty="0"/>
              <a:t>has </a:t>
            </a:r>
            <a:r>
              <a:rPr lang="en-US" b="1" dirty="0">
                <a:solidFill>
                  <a:srgbClr val="00A3E2"/>
                </a:solidFill>
              </a:rPr>
              <a:t>90,000 miles </a:t>
            </a:r>
            <a:r>
              <a:rPr lang="en-US" dirty="0"/>
              <a:t>of shoreline, more than California, Florida and Hawaii </a:t>
            </a:r>
            <a:r>
              <a:rPr lang="en-US" dirty="0" smtClean="0"/>
              <a:t>combined.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535" y="1441132"/>
            <a:ext cx="730244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Complacency</a:t>
            </a:r>
            <a:endParaRPr lang="en-US" sz="28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 is under ground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Contaminants are invisible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Water has always been safe everywhere in MN</a:t>
            </a:r>
            <a:endParaRPr lang="en-US" sz="24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The federal Safe Drinking Water Act does not readily adapt to new conditions or chemicals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State capacity is critical to ensure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Aging </a:t>
            </a:r>
            <a:r>
              <a:rPr lang="en-US" sz="2800" b="1" dirty="0"/>
              <a:t>infrastructure </a:t>
            </a:r>
            <a:endParaRPr lang="en-US" sz="2800" b="1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</a:t>
            </a:r>
            <a:r>
              <a:rPr lang="en-US" sz="2400" dirty="0"/>
              <a:t>$7 billion </a:t>
            </a:r>
            <a:r>
              <a:rPr lang="en-US" sz="2400" dirty="0" smtClean="0"/>
              <a:t>in MN over next 20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New </a:t>
            </a:r>
            <a:r>
              <a:rPr lang="en-US" sz="2800" b="1" dirty="0"/>
              <a:t>compounds </a:t>
            </a:r>
            <a:r>
              <a:rPr lang="en-US" sz="2800" b="1" dirty="0" smtClean="0"/>
              <a:t>found in water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80,000 </a:t>
            </a:r>
            <a:r>
              <a:rPr lang="en-US" sz="2400" dirty="0"/>
              <a:t>chemicals exist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432" y="2822620"/>
            <a:ext cx="3968497" cy="22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Regulatory  Consistency vs. Scientific Discovery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408" y="1667266"/>
            <a:ext cx="7327591" cy="4404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69" y="1745575"/>
            <a:ext cx="3566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Implementation of regulations requires 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Science is always learning new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Need space between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4-quarter average concentration used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Oakdale (28,073)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84" y="1751196"/>
            <a:ext cx="6806184" cy="4611166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Has 9 wells; PFAS exceeds MDH health limits in 7 </a:t>
            </a:r>
          </a:p>
          <a:p>
            <a:r>
              <a:rPr lang="en-US" sz="2800" b="1" dirty="0" smtClean="0"/>
              <a:t>PFAS concentrations highest in the state for community systems; peak of 440 </a:t>
            </a:r>
            <a:r>
              <a:rPr lang="en-US" sz="2800" b="1" dirty="0" err="1" smtClean="0"/>
              <a:t>ppt</a:t>
            </a:r>
            <a:r>
              <a:rPr lang="en-US" sz="2800" b="1" dirty="0" smtClean="0"/>
              <a:t> PFOA and 610 </a:t>
            </a:r>
            <a:r>
              <a:rPr lang="en-US" sz="2800" b="1" dirty="0" err="1" smtClean="0"/>
              <a:t>ppt</a:t>
            </a:r>
            <a:r>
              <a:rPr lang="en-US" sz="2800" b="1" dirty="0" smtClean="0"/>
              <a:t> PFOS</a:t>
            </a:r>
          </a:p>
          <a:p>
            <a:r>
              <a:rPr lang="en-US" sz="2800" b="1" dirty="0" smtClean="0"/>
              <a:t>Treatment (GAC) installed in 2006 for 2 wells; change carbon annually</a:t>
            </a:r>
          </a:p>
          <a:p>
            <a:r>
              <a:rPr lang="en-US" sz="2800" b="1" dirty="0" smtClean="0"/>
              <a:t>Primarily rely on 2 treated well and 2 “clean” wells for water supply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134" y="3842350"/>
            <a:ext cx="2476571" cy="186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910" y="1615038"/>
            <a:ext cx="2472795" cy="222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  <p:pic>
        <p:nvPicPr>
          <p:cNvPr id="2050" name="Picture 2" descr="Web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80" y="3963018"/>
            <a:ext cx="2047254" cy="17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7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Saint Paul Park (5,279)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835593" cy="43513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Has 3 wells with 2 exceeding MDH health limits</a:t>
            </a:r>
          </a:p>
          <a:p>
            <a:r>
              <a:rPr lang="en-US" sz="2800" b="1" dirty="0" smtClean="0"/>
              <a:t>PFAS concentrations: No PFOS, 43 </a:t>
            </a:r>
            <a:r>
              <a:rPr lang="en-US" sz="2800" b="1" dirty="0" err="1" smtClean="0"/>
              <a:t>ppt</a:t>
            </a:r>
            <a:r>
              <a:rPr lang="en-US" sz="2800" b="1" dirty="0" smtClean="0"/>
              <a:t> PFOA; impacted when health limits lowered</a:t>
            </a:r>
          </a:p>
          <a:p>
            <a:r>
              <a:rPr lang="en-US" sz="2800" b="1" dirty="0" smtClean="0"/>
              <a:t> Want to install treatment on wells</a:t>
            </a:r>
          </a:p>
          <a:p>
            <a:r>
              <a:rPr lang="en-US" sz="2800" b="1" dirty="0" smtClean="0"/>
              <a:t>Managing pumping so clean well is used the most and adding watering restrictions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357" y="1565084"/>
            <a:ext cx="2053978" cy="1978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787" y="3543363"/>
            <a:ext cx="2288548" cy="1547494"/>
          </a:xfrm>
          <a:prstGeom prst="rect">
            <a:avLst/>
          </a:prstGeom>
        </p:spPr>
      </p:pic>
      <p:pic>
        <p:nvPicPr>
          <p:cNvPr id="3074" name="Picture 2" descr="Image result for st. paul park mn on the mississippi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67" y="4292733"/>
            <a:ext cx="1596246" cy="15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3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Water System Observations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9592"/>
            <a:ext cx="729996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/>
              <a:t>Everything in a drinking water system is interdependent and very complex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/>
              <a:t>Communication must include the public, regulators/</a:t>
            </a:r>
            <a:r>
              <a:rPr lang="en-US" sz="2800" b="1" dirty="0" err="1" smtClean="0"/>
              <a:t>regulatees</a:t>
            </a:r>
            <a:r>
              <a:rPr lang="en-US" sz="2800" b="1" dirty="0" smtClean="0"/>
              <a:t>, and elected officials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/>
              <a:t>Systems </a:t>
            </a:r>
            <a:r>
              <a:rPr lang="en-US" sz="2800" b="1" dirty="0"/>
              <a:t>do not have the luxury of waiting; people drink water every day</a:t>
            </a:r>
          </a:p>
          <a:p>
            <a:pPr>
              <a:spcAft>
                <a:spcPts val="1800"/>
              </a:spcAft>
            </a:pP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2069592"/>
            <a:ext cx="3428238" cy="342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7344468" y="1426463"/>
            <a:ext cx="4038600" cy="397441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Gabriola" panose="04040605051002020D02" pitchFamily="82" charset="0"/>
              </a:rPr>
              <a:t>Anything else you are interested in is not going to happen if you can’t breathe the air and drink the water. Don’t sit this one out. Do something.</a:t>
            </a:r>
          </a:p>
          <a:p>
            <a:pPr marL="0" indent="0">
              <a:buNone/>
            </a:pPr>
            <a:r>
              <a:rPr lang="en-US" sz="3600" b="1" dirty="0" smtClean="0"/>
              <a:t>		         </a:t>
            </a:r>
            <a:r>
              <a:rPr lang="en-US" sz="2800" b="1" dirty="0" smtClean="0">
                <a:latin typeface="Gabriola" panose="04040605051002020D02" pitchFamily="82" charset="0"/>
              </a:rPr>
              <a:t>Carl </a:t>
            </a:r>
            <a:r>
              <a:rPr lang="en-US" sz="2800" b="1" dirty="0">
                <a:latin typeface="Gabriola" panose="04040605051002020D02" pitchFamily="82" charset="0"/>
              </a:rPr>
              <a:t>Sagan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5"/>
          <a:stretch/>
        </p:blipFill>
        <p:spPr>
          <a:xfrm>
            <a:off x="2866344" y="4078224"/>
            <a:ext cx="1765300" cy="2365066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2" y="518599"/>
            <a:ext cx="6497424" cy="35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7" y="6436791"/>
            <a:ext cx="1992784" cy="2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 PowerPoint" id="{77A571C1-30E7-4DA3-AE01-D70EB1FA1994}" vid="{ACB131C9-D5E5-440B-BC5E-D73CF3BD2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nnesota Brand Colors">
    <a:dk1>
      <a:srgbClr val="003865"/>
    </a:dk1>
    <a:lt1>
      <a:srgbClr val="FFFFFF"/>
    </a:lt1>
    <a:dk2>
      <a:srgbClr val="000000"/>
    </a:dk2>
    <a:lt2>
      <a:srgbClr val="DDDDDA"/>
    </a:lt2>
    <a:accent1>
      <a:srgbClr val="003865"/>
    </a:accent1>
    <a:accent2>
      <a:srgbClr val="78BE21"/>
    </a:accent2>
    <a:accent3>
      <a:srgbClr val="008EAA"/>
    </a:accent3>
    <a:accent4>
      <a:srgbClr val="8D3F2B"/>
    </a:accent4>
    <a:accent5>
      <a:srgbClr val="0D5257"/>
    </a:accent5>
    <a:accent6>
      <a:srgbClr val="5D295F"/>
    </a:accent6>
    <a:hlink>
      <a:srgbClr val="0563C1"/>
    </a:hlink>
    <a:folHlink>
      <a:srgbClr val="5D295F"/>
    </a:folHlink>
  </a:clrScheme>
</a:themeOverride>
</file>

<file path=ppt/theme/themeOverride2.xml><?xml version="1.0" encoding="utf-8"?>
<a:themeOverride xmlns:a="http://schemas.openxmlformats.org/drawingml/2006/main">
  <a:clrScheme name="Minnesota Brand Colors">
    <a:dk1>
      <a:srgbClr val="003865"/>
    </a:dk1>
    <a:lt1>
      <a:srgbClr val="FFFFFF"/>
    </a:lt1>
    <a:dk2>
      <a:srgbClr val="000000"/>
    </a:dk2>
    <a:lt2>
      <a:srgbClr val="DDDDDA"/>
    </a:lt2>
    <a:accent1>
      <a:srgbClr val="003865"/>
    </a:accent1>
    <a:accent2>
      <a:srgbClr val="78BE21"/>
    </a:accent2>
    <a:accent3>
      <a:srgbClr val="008EAA"/>
    </a:accent3>
    <a:accent4>
      <a:srgbClr val="8D3F2B"/>
    </a:accent4>
    <a:accent5>
      <a:srgbClr val="0D5257"/>
    </a:accent5>
    <a:accent6>
      <a:srgbClr val="5D295F"/>
    </a:accent6>
    <a:hlink>
      <a:srgbClr val="0563C1"/>
    </a:hlink>
    <a:folHlink>
      <a:srgbClr val="5D29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A1386-9537-4EA6-B9A3-FB7D154FAC2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340cd5a-8d85-4c94-8b3b-dcb04460a05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318</Words>
  <Application>Microsoft Office PowerPoint</Application>
  <PresentationFormat>Widescreen</PresentationFormat>
  <Paragraphs>45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Gabriola</vt:lpstr>
      <vt:lpstr>NeueHaasGroteskText Std</vt:lpstr>
      <vt:lpstr>MN.IT</vt:lpstr>
      <vt:lpstr>Safe Drinking Water in Minnesota</vt:lpstr>
      <vt:lpstr>Minnesota Means Water</vt:lpstr>
      <vt:lpstr>Challenges</vt:lpstr>
      <vt:lpstr>Regulatory  Consistency vs. Scientific Discovery</vt:lpstr>
      <vt:lpstr>Oakdale (28,073)</vt:lpstr>
      <vt:lpstr>Saint Paul Park (5,279)</vt:lpstr>
      <vt:lpstr>Public Water System Observations 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Drinking Water</dc:title>
  <dc:subject>PowerPoint Template</dc:subject>
  <dc:creator>Daniel Symonik</dc:creator>
  <cp:keywords>PowerPoint, Template</cp:keywords>
  <dc:description>Version 1.1, Released 8-2016</dc:description>
  <cp:lastModifiedBy>Daniel Symonik</cp:lastModifiedBy>
  <cp:revision>38</cp:revision>
  <dcterms:created xsi:type="dcterms:W3CDTF">2018-07-08T14:22:59Z</dcterms:created>
  <dcterms:modified xsi:type="dcterms:W3CDTF">2018-07-09T20:51:19Z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