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5"/>
  </p:sldMasterIdLst>
  <p:notesMasterIdLst>
    <p:notesMasterId r:id="rId11"/>
  </p:notesMasterIdLst>
  <p:handoutMasterIdLst>
    <p:handoutMasterId r:id="rId12"/>
  </p:handoutMasterIdLst>
  <p:sldIdLst>
    <p:sldId id="256" r:id="rId6"/>
    <p:sldId id="270" r:id="rId7"/>
    <p:sldId id="273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441804"/>
    <a:srgbClr val="F98607"/>
    <a:srgbClr val="383838"/>
    <a:srgbClr val="000000"/>
    <a:srgbClr val="0D0D0D"/>
    <a:srgbClr val="E8E8E8"/>
    <a:srgbClr val="B20738"/>
    <a:srgbClr val="00A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89889" autoAdjust="0"/>
  </p:normalViewPr>
  <p:slideViewPr>
    <p:cSldViewPr snapToGrid="0">
      <p:cViewPr varScale="1">
        <p:scale>
          <a:sx n="73" d="100"/>
          <a:sy n="73" d="100"/>
        </p:scale>
        <p:origin x="450" y="60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7/18/2018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7" y="1776213"/>
            <a:ext cx="5447246" cy="77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5964408"/>
            <a:ext cx="2968836" cy="42411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22F9B27-DC73-4098-8FAC-5370DAFF133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2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Optional Tagline Goes Here</a:t>
            </a:r>
            <a:r>
              <a:rPr lang="en-US"/>
              <a:t>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</a:t>
            </a:r>
            <a:r>
              <a:rPr lang="en-US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Department of Healt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1" y="318901"/>
            <a:ext cx="2968836" cy="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7/18/2018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Optional Tagline Goes Here 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289466"/>
            <a:ext cx="12192000" cy="2456014"/>
          </a:xfrm>
        </p:spPr>
        <p:txBody>
          <a:bodyPr>
            <a:normAutofit/>
          </a:bodyPr>
          <a:lstStyle/>
          <a:p>
            <a:r>
              <a:rPr lang="en-US" sz="4400" b="1" dirty="0"/>
              <a:t>PFAS </a:t>
            </a:r>
            <a:r>
              <a:rPr lang="en-US" sz="4400" b="1" dirty="0" smtClean="0"/>
              <a:t>Plume Tracking in the East Metro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Minnesota – Michigan PFAS meeting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July 12, </a:t>
            </a:r>
            <a:r>
              <a:rPr lang="en-US" sz="3100" dirty="0"/>
              <a:t>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87973" y="6050280"/>
            <a:ext cx="8216053" cy="512906"/>
          </a:xfrm>
        </p:spPr>
        <p:txBody>
          <a:bodyPr>
            <a:noAutofit/>
          </a:bodyPr>
          <a:lstStyle/>
          <a:p>
            <a:r>
              <a:rPr lang="en-US" sz="2400" dirty="0"/>
              <a:t>Ginny Yingling | Hydrogeologist – Minnesota Dept. of Health</a:t>
            </a:r>
          </a:p>
        </p:txBody>
      </p:sp>
      <p:pic>
        <p:nvPicPr>
          <p:cNvPr id="5" name="MN.IT Services Logo" descr="Minnesota Department of Heal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0" y="1308297"/>
            <a:ext cx="5670580" cy="8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D220-3307-4C6B-8371-C817C90D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7" y="152400"/>
            <a:ext cx="11044084" cy="9144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PFAS in Groundwater – East Metro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3E6C9-BB4B-4944-9BA4-CB780A7D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280"/>
            <a:ext cx="6740434" cy="552271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Over 130 sq. mi.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4 major aquifers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8 municipal </a:t>
            </a:r>
            <a:r>
              <a:rPr lang="en-US" sz="2000" dirty="0" smtClean="0">
                <a:solidFill>
                  <a:schemeClr val="tx2"/>
                </a:solidFill>
              </a:rPr>
              <a:t>systems (140,000+ pop.)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&gt;2,100 </a:t>
            </a:r>
            <a:r>
              <a:rPr lang="en-US" sz="2000" dirty="0">
                <a:solidFill>
                  <a:schemeClr val="tx2"/>
                </a:solidFill>
              </a:rPr>
              <a:t>private wells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Much larger than predicted by models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PFBA most widespread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More PFBA in source areas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More mobile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tx2"/>
                </a:solidFill>
              </a:rPr>
              <a:t>Distribution controlled by: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Bedrock </a:t>
            </a:r>
            <a:r>
              <a:rPr lang="en-US" sz="2000" dirty="0" smtClean="0">
                <a:solidFill>
                  <a:schemeClr val="tx2"/>
                </a:solidFill>
              </a:rPr>
              <a:t>features (buried valleys             faults          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Groundwater divide (Mississippi &amp; St. Croix R.           )</a:t>
            </a:r>
            <a:endParaRPr lang="en-US" sz="20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Groundwater - Surface water interactions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PFAS chemical properties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Groundwater pumping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253E-23E5-4C2A-90EF-2B0E1E73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CFFDD2DA-F9E0-451E-98E9-80E8BE540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5127" y="1006777"/>
            <a:ext cx="4521153" cy="585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9" y="1006776"/>
            <a:ext cx="4521400" cy="585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8" y="1006775"/>
            <a:ext cx="4521401" cy="5851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77" y="1006774"/>
            <a:ext cx="4521401" cy="5851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1452" y="3043646"/>
            <a:ext cx="418012" cy="222069"/>
          </a:xfrm>
          <a:prstGeom prst="rect">
            <a:avLst/>
          </a:prstGeom>
          <a:pattFill prst="openDmnd">
            <a:fgClr>
              <a:schemeClr val="tx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47657" y="5003074"/>
            <a:ext cx="4310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23955" y="4892039"/>
            <a:ext cx="418012" cy="22206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831759" y="5316583"/>
            <a:ext cx="516790" cy="0"/>
          </a:xfrm>
          <a:prstGeom prst="line">
            <a:avLst/>
          </a:prstGeom>
          <a:ln w="2857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93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152400"/>
            <a:ext cx="11144794" cy="914400"/>
          </a:xfrm>
        </p:spPr>
        <p:txBody>
          <a:bodyPr/>
          <a:lstStyle/>
          <a:p>
            <a:pPr algn="l"/>
            <a:r>
              <a:rPr lang="en-US" dirty="0" smtClean="0"/>
              <a:t>PFOS and PFOA Less Widespread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-1" y="1335280"/>
            <a:ext cx="6858001" cy="5522719"/>
          </a:xfrm>
        </p:spPr>
        <p:txBody>
          <a:bodyPr/>
          <a:lstStyle/>
          <a:p>
            <a:r>
              <a:rPr lang="en-US" dirty="0" smtClean="0"/>
              <a:t>PFOS and PFOA present at high concentrations in source areas</a:t>
            </a:r>
          </a:p>
          <a:p>
            <a:r>
              <a:rPr lang="en-US" dirty="0" smtClean="0"/>
              <a:t>Groundwater concentrations decrease rapidly with distance from source</a:t>
            </a:r>
          </a:p>
          <a:p>
            <a:r>
              <a:rPr lang="en-US" dirty="0" smtClean="0"/>
              <a:t>Surface water concentrations </a:t>
            </a:r>
          </a:p>
          <a:p>
            <a:r>
              <a:rPr lang="en-US" dirty="0" smtClean="0"/>
              <a:t>Different PFAS “signatures” in each site based on chemistry at time of disposal</a:t>
            </a:r>
          </a:p>
          <a:p>
            <a:pPr lvl="1"/>
            <a:r>
              <a:rPr lang="en-US" dirty="0" smtClean="0"/>
              <a:t>Washington Co. landfill &amp; Woodbury Disposal </a:t>
            </a:r>
            <a:r>
              <a:rPr lang="en-US" smtClean="0"/>
              <a:t>Sites dominated by PFCAs</a:t>
            </a:r>
          </a:p>
          <a:p>
            <a:pPr lvl="1"/>
            <a:r>
              <a:rPr lang="en-US" dirty="0" smtClean="0"/>
              <a:t>Helped to identify transport pathways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4"/>
          <a:stretch/>
        </p:blipFill>
        <p:spPr>
          <a:xfrm>
            <a:off x="6858001" y="1217176"/>
            <a:ext cx="4258492" cy="564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4" y="0"/>
            <a:ext cx="11105606" cy="914400"/>
          </a:xfrm>
        </p:spPr>
        <p:txBody>
          <a:bodyPr/>
          <a:lstStyle/>
          <a:p>
            <a:pPr algn="l"/>
            <a:r>
              <a:rPr lang="en-US" dirty="0" smtClean="0"/>
              <a:t>Well Sampling Effort &amp; Drinking Water Advisories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281"/>
            <a:ext cx="7040880" cy="55227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~2,500 wells sampled since 2003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Frequent, intensive monitoring of private wells:</a:t>
            </a:r>
          </a:p>
          <a:p>
            <a:pPr lvl="2"/>
            <a:r>
              <a:rPr lang="en-US" sz="2000" dirty="0"/>
              <a:t>Near source areas</a:t>
            </a:r>
          </a:p>
          <a:p>
            <a:pPr lvl="2"/>
            <a:r>
              <a:rPr lang="en-US" sz="2000" dirty="0"/>
              <a:t>Areas with high or changing PFAS concentrations</a:t>
            </a:r>
          </a:p>
          <a:p>
            <a:pPr lvl="2"/>
            <a:r>
              <a:rPr lang="en-US" sz="2000" dirty="0"/>
              <a:t>Areas with complex geology</a:t>
            </a:r>
          </a:p>
          <a:p>
            <a:pPr lvl="1">
              <a:spcAft>
                <a:spcPts val="0"/>
              </a:spcAft>
            </a:pPr>
            <a:r>
              <a:rPr lang="en-US" b="1" dirty="0"/>
              <a:t>Less frequent monitoring of “sentry” private </a:t>
            </a:r>
            <a:r>
              <a:rPr lang="en-US" b="1" dirty="0" smtClean="0"/>
              <a:t>wells</a:t>
            </a:r>
            <a:r>
              <a:rPr lang="en-US" b="1" dirty="0"/>
              <a:t>:</a:t>
            </a:r>
          </a:p>
          <a:p>
            <a:pPr lvl="2"/>
            <a:r>
              <a:rPr lang="en-US" sz="2000" dirty="0"/>
              <a:t>Distal portions of plumes</a:t>
            </a:r>
          </a:p>
          <a:p>
            <a:pPr lvl="2"/>
            <a:r>
              <a:rPr lang="en-US" sz="2000" dirty="0"/>
              <a:t>Areas with low and stable PFAS concentrations</a:t>
            </a:r>
          </a:p>
          <a:p>
            <a:pPr lvl="2"/>
            <a:r>
              <a:rPr lang="en-US" sz="2000" dirty="0"/>
              <a:t>Areas with relatively simple </a:t>
            </a:r>
            <a:r>
              <a:rPr lang="en-US" sz="2000" dirty="0" smtClean="0"/>
              <a:t>geology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&gt;800 drinking water advisories issued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97" y="1214846"/>
            <a:ext cx="4360620" cy="564315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474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184D9-CFEA-4778-BFA2-D93917FD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80116"/>
            <a:ext cx="11813458" cy="9144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PFAS in Surface Water – Important Transport Pathway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6F272-DF06-47F6-8863-9A05372B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30F01-B303-4B06-A146-157AE7A1A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97" y="857769"/>
            <a:ext cx="7765006" cy="6000231"/>
          </a:xfrm>
          <a:prstGeom prst="rect">
            <a:avLst/>
          </a:prstGeom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12BE611F-C199-49C4-88AA-E797690DB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45" y="1040748"/>
            <a:ext cx="334963" cy="21272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7DDD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EB81338F-D245-4B12-9783-51430615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844" y="1304429"/>
            <a:ext cx="334963" cy="21272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116224AD-90A6-4FCD-8E5B-9DBBEEDF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012" y="1006463"/>
            <a:ext cx="13869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flow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883FD3C4-18D7-4FB1-8B24-90B9FC87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86" y="1203244"/>
            <a:ext cx="17039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water 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</a:t>
            </a:r>
            <a:r>
              <a:rPr lang="en-US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AEE50F0D-9284-41FF-91B7-6B9D0F22D58B}"/>
              </a:ext>
            </a:extLst>
          </p:cNvPr>
          <p:cNvSpPr>
            <a:spLocks noChangeArrowheads="1"/>
          </p:cNvSpPr>
          <p:nvPr/>
        </p:nvSpPr>
        <p:spPr bwMode="auto">
          <a:xfrm rot="5581912" flipV="1">
            <a:off x="2723508" y="2397664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7508CFBE-1526-4614-B866-EB1EBE6FD67B}"/>
              </a:ext>
            </a:extLst>
          </p:cNvPr>
          <p:cNvSpPr>
            <a:spLocks noChangeArrowheads="1"/>
          </p:cNvSpPr>
          <p:nvPr/>
        </p:nvSpPr>
        <p:spPr bwMode="auto">
          <a:xfrm rot="539557">
            <a:off x="2887047" y="2089609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8A1AD781-C4AA-429C-A003-CC80F865F048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3336558" y="2093681"/>
            <a:ext cx="377063" cy="13572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F4C2EA80-4C54-46F7-ADD0-675EE34F7BC6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3820344" y="2133263"/>
            <a:ext cx="377063" cy="120723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7E45FA79-DF12-47D2-A261-193B9386AB2B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3893938" y="2424469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2AF4F89C-D61D-42AB-BB95-78A6B200E2C0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4175825" y="2825769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B980DEE-20DD-4B8E-88DD-A84A1649491E}"/>
              </a:ext>
            </a:extLst>
          </p:cNvPr>
          <p:cNvSpPr>
            <a:spLocks noChangeArrowheads="1"/>
          </p:cNvSpPr>
          <p:nvPr/>
        </p:nvSpPr>
        <p:spPr bwMode="auto">
          <a:xfrm rot="6336384" flipV="1">
            <a:off x="4580888" y="3403902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F5C566D5-8BD8-4AC2-B6C7-37A0FF1D9B3D}"/>
              </a:ext>
            </a:extLst>
          </p:cNvPr>
          <p:cNvSpPr>
            <a:spLocks noChangeArrowheads="1"/>
          </p:cNvSpPr>
          <p:nvPr/>
        </p:nvSpPr>
        <p:spPr bwMode="auto">
          <a:xfrm rot="5581912" flipV="1">
            <a:off x="4381147" y="1953013"/>
            <a:ext cx="377063" cy="14176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AC74B398-C066-4400-92A1-0C1D6B0D2DB4}"/>
              </a:ext>
            </a:extLst>
          </p:cNvPr>
          <p:cNvSpPr>
            <a:spLocks noChangeArrowheads="1"/>
          </p:cNvSpPr>
          <p:nvPr/>
        </p:nvSpPr>
        <p:spPr bwMode="auto">
          <a:xfrm rot="10299892">
            <a:off x="4212930" y="1660848"/>
            <a:ext cx="377063" cy="11717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AutoShape 10">
            <a:extLst>
              <a:ext uri="{FF2B5EF4-FFF2-40B4-BE49-F238E27FC236}">
                <a16:creationId xmlns:a16="http://schemas.microsoft.com/office/drawing/2014/main" id="{C80343CD-6DC7-40AA-97E0-E44F41D0EB04}"/>
              </a:ext>
            </a:extLst>
          </p:cNvPr>
          <p:cNvSpPr>
            <a:spLocks noChangeArrowheads="1"/>
          </p:cNvSpPr>
          <p:nvPr/>
        </p:nvSpPr>
        <p:spPr bwMode="auto">
          <a:xfrm rot="3169658">
            <a:off x="4275569" y="2386566"/>
            <a:ext cx="377063" cy="116390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519B8D41-7F58-4FF1-BDAE-3BAC09F6905F}"/>
              </a:ext>
            </a:extLst>
          </p:cNvPr>
          <p:cNvSpPr>
            <a:spLocks noChangeArrowheads="1"/>
          </p:cNvSpPr>
          <p:nvPr/>
        </p:nvSpPr>
        <p:spPr bwMode="auto">
          <a:xfrm rot="4398757">
            <a:off x="4564803" y="2993465"/>
            <a:ext cx="377063" cy="129255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AutoShape 10">
            <a:extLst>
              <a:ext uri="{FF2B5EF4-FFF2-40B4-BE49-F238E27FC236}">
                <a16:creationId xmlns:a16="http://schemas.microsoft.com/office/drawing/2014/main" id="{30CCCE84-0786-4DED-99DF-EFC8F7ECA8A1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5056634" y="2943297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AutoShape 10">
            <a:extLst>
              <a:ext uri="{FF2B5EF4-FFF2-40B4-BE49-F238E27FC236}">
                <a16:creationId xmlns:a16="http://schemas.microsoft.com/office/drawing/2014/main" id="{731415D1-E411-4114-A3B4-9F90AF17D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5492" y="2766152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AutoShape 10">
            <a:extLst>
              <a:ext uri="{FF2B5EF4-FFF2-40B4-BE49-F238E27FC236}">
                <a16:creationId xmlns:a16="http://schemas.microsoft.com/office/drawing/2014/main" id="{D681B65B-7489-4805-A095-3E07E7860690}"/>
              </a:ext>
            </a:extLst>
          </p:cNvPr>
          <p:cNvSpPr>
            <a:spLocks noChangeArrowheads="1"/>
          </p:cNvSpPr>
          <p:nvPr/>
        </p:nvSpPr>
        <p:spPr bwMode="auto">
          <a:xfrm rot="5145705">
            <a:off x="3984475" y="1868140"/>
            <a:ext cx="377063" cy="11717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7" name="AutoShape 10">
            <a:extLst>
              <a:ext uri="{FF2B5EF4-FFF2-40B4-BE49-F238E27FC236}">
                <a16:creationId xmlns:a16="http://schemas.microsoft.com/office/drawing/2014/main" id="{4563670B-1FF7-44E9-A2B3-3ABE55170DB7}"/>
              </a:ext>
            </a:extLst>
          </p:cNvPr>
          <p:cNvSpPr>
            <a:spLocks noChangeArrowheads="1"/>
          </p:cNvSpPr>
          <p:nvPr/>
        </p:nvSpPr>
        <p:spPr bwMode="auto">
          <a:xfrm rot="262162">
            <a:off x="5437607" y="2873093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AutoShape 10">
            <a:extLst>
              <a:ext uri="{FF2B5EF4-FFF2-40B4-BE49-F238E27FC236}">
                <a16:creationId xmlns:a16="http://schemas.microsoft.com/office/drawing/2014/main" id="{97A5E1ED-346B-4396-858E-282F69EB4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140" y="268121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AutoShape 10">
            <a:extLst>
              <a:ext uri="{FF2B5EF4-FFF2-40B4-BE49-F238E27FC236}">
                <a16:creationId xmlns:a16="http://schemas.microsoft.com/office/drawing/2014/main" id="{1229796E-D495-430F-ACDD-D64D542E480D}"/>
              </a:ext>
            </a:extLst>
          </p:cNvPr>
          <p:cNvSpPr>
            <a:spLocks noChangeArrowheads="1"/>
          </p:cNvSpPr>
          <p:nvPr/>
        </p:nvSpPr>
        <p:spPr bwMode="auto">
          <a:xfrm rot="2771138">
            <a:off x="5631190" y="317803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F3716258-92D9-4376-AAA0-2CD3D4F41F8B}"/>
              </a:ext>
            </a:extLst>
          </p:cNvPr>
          <p:cNvSpPr>
            <a:spLocks noChangeArrowheads="1"/>
          </p:cNvSpPr>
          <p:nvPr/>
        </p:nvSpPr>
        <p:spPr bwMode="auto">
          <a:xfrm rot="1926092">
            <a:off x="5844129" y="3030946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AutoShape 10">
            <a:extLst>
              <a:ext uri="{FF2B5EF4-FFF2-40B4-BE49-F238E27FC236}">
                <a16:creationId xmlns:a16="http://schemas.microsoft.com/office/drawing/2014/main" id="{E2A16334-BE67-4231-A1F9-F10FDCEF09F0}"/>
              </a:ext>
            </a:extLst>
          </p:cNvPr>
          <p:cNvSpPr>
            <a:spLocks noChangeArrowheads="1"/>
          </p:cNvSpPr>
          <p:nvPr/>
        </p:nvSpPr>
        <p:spPr bwMode="auto">
          <a:xfrm rot="1926092">
            <a:off x="6228945" y="3295758"/>
            <a:ext cx="377063" cy="146999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AutoShape 10">
            <a:extLst>
              <a:ext uri="{FF2B5EF4-FFF2-40B4-BE49-F238E27FC236}">
                <a16:creationId xmlns:a16="http://schemas.microsoft.com/office/drawing/2014/main" id="{46A3E448-027B-4818-88AC-CD7312499391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6572289" y="3194922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4" name="AutoShape 10">
            <a:extLst>
              <a:ext uri="{FF2B5EF4-FFF2-40B4-BE49-F238E27FC236}">
                <a16:creationId xmlns:a16="http://schemas.microsoft.com/office/drawing/2014/main" id="{96AB3740-1984-4CCF-A159-DE90E421B111}"/>
              </a:ext>
            </a:extLst>
          </p:cNvPr>
          <p:cNvSpPr>
            <a:spLocks noChangeArrowheads="1"/>
          </p:cNvSpPr>
          <p:nvPr/>
        </p:nvSpPr>
        <p:spPr bwMode="auto">
          <a:xfrm rot="823396">
            <a:off x="6681312" y="3518679"/>
            <a:ext cx="371852" cy="130171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AutoShape 10">
            <a:extLst>
              <a:ext uri="{FF2B5EF4-FFF2-40B4-BE49-F238E27FC236}">
                <a16:creationId xmlns:a16="http://schemas.microsoft.com/office/drawing/2014/main" id="{802AD201-DB53-4EFE-9B99-392BB230E50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34240" y="3788705"/>
            <a:ext cx="303191" cy="13835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6" name="AutoShape 10">
            <a:extLst>
              <a:ext uri="{FF2B5EF4-FFF2-40B4-BE49-F238E27FC236}">
                <a16:creationId xmlns:a16="http://schemas.microsoft.com/office/drawing/2014/main" id="{70744CFA-D195-4941-B17B-A618E61839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834240" y="4233540"/>
            <a:ext cx="303191" cy="138358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7" name="AutoShape 10">
            <a:extLst>
              <a:ext uri="{FF2B5EF4-FFF2-40B4-BE49-F238E27FC236}">
                <a16:creationId xmlns:a16="http://schemas.microsoft.com/office/drawing/2014/main" id="{EF5F51C1-7B47-4C18-90AC-32EAD8A77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614" y="4385136"/>
            <a:ext cx="430375" cy="98883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8" name="AutoShape 10">
            <a:extLst>
              <a:ext uri="{FF2B5EF4-FFF2-40B4-BE49-F238E27FC236}">
                <a16:creationId xmlns:a16="http://schemas.microsoft.com/office/drawing/2014/main" id="{2799FB20-47FD-4E12-9063-84D471498089}"/>
              </a:ext>
            </a:extLst>
          </p:cNvPr>
          <p:cNvSpPr>
            <a:spLocks noChangeArrowheads="1"/>
          </p:cNvSpPr>
          <p:nvPr/>
        </p:nvSpPr>
        <p:spPr bwMode="auto">
          <a:xfrm rot="18925945">
            <a:off x="7577381" y="4228366"/>
            <a:ext cx="403426" cy="108016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9" name="AutoShape 10">
            <a:extLst>
              <a:ext uri="{FF2B5EF4-FFF2-40B4-BE49-F238E27FC236}">
                <a16:creationId xmlns:a16="http://schemas.microsoft.com/office/drawing/2014/main" id="{1F68694A-765B-4054-9341-6860F5A4C56B}"/>
              </a:ext>
            </a:extLst>
          </p:cNvPr>
          <p:cNvSpPr>
            <a:spLocks noChangeArrowheads="1"/>
          </p:cNvSpPr>
          <p:nvPr/>
        </p:nvSpPr>
        <p:spPr bwMode="auto">
          <a:xfrm rot="20463523">
            <a:off x="8120945" y="3954328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8A929F68-157F-4AC9-9340-3F84699BC0A7}"/>
              </a:ext>
            </a:extLst>
          </p:cNvPr>
          <p:cNvSpPr>
            <a:spLocks noChangeArrowheads="1"/>
          </p:cNvSpPr>
          <p:nvPr/>
        </p:nvSpPr>
        <p:spPr bwMode="auto">
          <a:xfrm rot="20463523">
            <a:off x="8717278" y="3719046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1" name="AutoShape 10">
            <a:extLst>
              <a:ext uri="{FF2B5EF4-FFF2-40B4-BE49-F238E27FC236}">
                <a16:creationId xmlns:a16="http://schemas.microsoft.com/office/drawing/2014/main" id="{E2011792-EA9F-4AC3-8A91-A84FF82E10A3}"/>
              </a:ext>
            </a:extLst>
          </p:cNvPr>
          <p:cNvSpPr>
            <a:spLocks noChangeArrowheads="1"/>
          </p:cNvSpPr>
          <p:nvPr/>
        </p:nvSpPr>
        <p:spPr bwMode="auto">
          <a:xfrm rot="21113226">
            <a:off x="9273231" y="3540443"/>
            <a:ext cx="403426" cy="110302"/>
          </a:xfrm>
          <a:prstGeom prst="rightArrow">
            <a:avLst>
              <a:gd name="adj1" fmla="val 50000"/>
              <a:gd name="adj2" fmla="val 49105"/>
            </a:avLst>
          </a:prstGeom>
          <a:solidFill>
            <a:srgbClr val="190EE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2" name="AutoShape 10">
            <a:extLst>
              <a:ext uri="{FF2B5EF4-FFF2-40B4-BE49-F238E27FC236}">
                <a16:creationId xmlns:a16="http://schemas.microsoft.com/office/drawing/2014/main" id="{A95D0BEA-071E-467A-8947-2466B3304E4C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36810" y="3572574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3" name="AutoShape 10">
            <a:extLst>
              <a:ext uri="{FF2B5EF4-FFF2-40B4-BE49-F238E27FC236}">
                <a16:creationId xmlns:a16="http://schemas.microsoft.com/office/drawing/2014/main" id="{DAD717D7-1AE8-4F8A-B778-1B6882A467AE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56400" y="3812626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4" name="AutoShape 10">
            <a:extLst>
              <a:ext uri="{FF2B5EF4-FFF2-40B4-BE49-F238E27FC236}">
                <a16:creationId xmlns:a16="http://schemas.microsoft.com/office/drawing/2014/main" id="{2033ACA5-787A-4DC9-A89A-661679E2C1B1}"/>
              </a:ext>
            </a:extLst>
          </p:cNvPr>
          <p:cNvSpPr>
            <a:spLocks noChangeArrowheads="1"/>
          </p:cNvSpPr>
          <p:nvPr/>
        </p:nvSpPr>
        <p:spPr bwMode="auto">
          <a:xfrm rot="376374">
            <a:off x="7155899" y="4098884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5" name="AutoShape 10">
            <a:extLst>
              <a:ext uri="{FF2B5EF4-FFF2-40B4-BE49-F238E27FC236}">
                <a16:creationId xmlns:a16="http://schemas.microsoft.com/office/drawing/2014/main" id="{51BFA112-3A78-4EF6-A821-9398F671CDE2}"/>
              </a:ext>
            </a:extLst>
          </p:cNvPr>
          <p:cNvSpPr>
            <a:spLocks noChangeArrowheads="1"/>
          </p:cNvSpPr>
          <p:nvPr/>
        </p:nvSpPr>
        <p:spPr bwMode="auto">
          <a:xfrm rot="1866347">
            <a:off x="7435784" y="4554440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6" name="AutoShape 10">
            <a:extLst>
              <a:ext uri="{FF2B5EF4-FFF2-40B4-BE49-F238E27FC236}">
                <a16:creationId xmlns:a16="http://schemas.microsoft.com/office/drawing/2014/main" id="{440882CB-92A2-41B8-B653-B89F9FE20B52}"/>
              </a:ext>
            </a:extLst>
          </p:cNvPr>
          <p:cNvSpPr>
            <a:spLocks noChangeArrowheads="1"/>
          </p:cNvSpPr>
          <p:nvPr/>
        </p:nvSpPr>
        <p:spPr bwMode="auto">
          <a:xfrm rot="21251368">
            <a:off x="7967750" y="4554440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FEFFF04D-C0F4-488C-BD15-A7DAA2C556B2}"/>
              </a:ext>
            </a:extLst>
          </p:cNvPr>
          <p:cNvSpPr>
            <a:spLocks noChangeArrowheads="1"/>
          </p:cNvSpPr>
          <p:nvPr/>
        </p:nvSpPr>
        <p:spPr bwMode="auto">
          <a:xfrm rot="2018263">
            <a:off x="6506076" y="3654891"/>
            <a:ext cx="377063" cy="158422"/>
          </a:xfrm>
          <a:prstGeom prst="rightArrow">
            <a:avLst>
              <a:gd name="adj1" fmla="val 50000"/>
              <a:gd name="adj2" fmla="val 49105"/>
            </a:avLst>
          </a:prstGeom>
          <a:solidFill>
            <a:schemeClr val="accent1">
              <a:lumMod val="25000"/>
              <a:lumOff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84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H PowerPoint" id="{77A571C1-30E7-4DA3-AE01-D70EB1FA1994}" vid="{ACB131C9-D5E5-440B-BC5E-D73CF3BD2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340cd5a-8d85-4c94-8b3b-dcb04460a05d">3EUZQJVPJPKD-1734757124-28</_dlc_DocId>
    <_dlc_DocIdUrl xmlns="a340cd5a-8d85-4c94-8b3b-dcb04460a05d">
      <Url>https://inside.mn.gov/sites/MDH/permanent/comm_proj/_layouts/15/DocIdRedir.aspx?ID=3EUZQJVPJPKD-1734757124-28</Url>
      <Description>3EUZQJVPJPKD-1734757124-28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0AF960DE3C4A92E1BEB231BBDACE" ma:contentTypeVersion="0" ma:contentTypeDescription="Create a new document." ma:contentTypeScope="" ma:versionID="82899579051dc9e5f49494bf955404b0">
  <xsd:schema xmlns:xsd="http://www.w3.org/2001/XMLSchema" xmlns:xs="http://www.w3.org/2001/XMLSchema" xmlns:p="http://schemas.microsoft.com/office/2006/metadata/properties" xmlns:ns2="a340cd5a-8d85-4c94-8b3b-dcb04460a05d" targetNamespace="http://schemas.microsoft.com/office/2006/metadata/properties" ma:root="true" ma:fieldsID="db02e23880311bbb15d0b1434d17a118" ns2:_="">
    <xsd:import namespace="a340cd5a-8d85-4c94-8b3b-dcb04460a0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0cd5a-8d85-4c94-8b3b-dcb04460a0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A1386-9537-4EA6-B9A3-FB7D154FAC2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340cd5a-8d85-4c94-8b3b-dcb04460a05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97F3D0-D31E-40E5-80D0-AD0B09EC31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62FC8F2-806C-4782-9382-CDEEF98BF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0cd5a-8d85-4c94-8b3b-dcb04460a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236</Words>
  <Application>Microsoft Office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NeueHaasGroteskText Std</vt:lpstr>
      <vt:lpstr>MN.IT</vt:lpstr>
      <vt:lpstr>PFAS Plume Tracking in the East Metro  Minnesota – Michigan PFAS meeting July 12, 2018</vt:lpstr>
      <vt:lpstr>PFAS in Groundwater – East Metro</vt:lpstr>
      <vt:lpstr>PFOS and PFOA Less Widespread</vt:lpstr>
      <vt:lpstr>Well Sampling Effort &amp; Drinking Water Advisories</vt:lpstr>
      <vt:lpstr>PFAS in Surface Water – Important Transport Pathway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Perfluorochemicals in Afton, MN</dc:title>
  <dc:subject>PowerPoint Template</dc:subject>
  <dc:creator>Kadrie, Julie (MDH)</dc:creator>
  <cp:keywords>PowerPoint, Template</cp:keywords>
  <dc:description>Version 1.1, Released 8-2016</dc:description>
  <cp:lastModifiedBy>Kaufenberg, Elizabeth (MPCA)</cp:lastModifiedBy>
  <cp:revision>153</cp:revision>
  <dcterms:created xsi:type="dcterms:W3CDTF">2018-03-27T18:56:00Z</dcterms:created>
  <dcterms:modified xsi:type="dcterms:W3CDTF">2018-07-18T12:06:31Z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0x0101006B0F0AF960DE3C4A92E1BEB231BBDACE</vt:lpwstr>
  </property>
  <property fmtid="{D5CDD505-2E9C-101B-9397-08002B2CF9AE}" pid="3" name="_dlc_DocIdItemGuid">
    <vt:lpwstr>51612d0f-3fe8-4978-a8d9-f384c5e0293e</vt:lpwstr>
  </property>
</Properties>
</file>