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5"/>
  </p:sldMasterIdLst>
  <p:notesMasterIdLst>
    <p:notesMasterId r:id="rId21"/>
  </p:notesMasterIdLst>
  <p:handoutMasterIdLst>
    <p:handoutMasterId r:id="rId22"/>
  </p:handoutMasterIdLst>
  <p:sldIdLst>
    <p:sldId id="406" r:id="rId6"/>
    <p:sldId id="407" r:id="rId7"/>
    <p:sldId id="481" r:id="rId8"/>
    <p:sldId id="482" r:id="rId9"/>
    <p:sldId id="480" r:id="rId10"/>
    <p:sldId id="484" r:id="rId11"/>
    <p:sldId id="485" r:id="rId12"/>
    <p:sldId id="492" r:id="rId13"/>
    <p:sldId id="486" r:id="rId14"/>
    <p:sldId id="487" r:id="rId15"/>
    <p:sldId id="488" r:id="rId16"/>
    <p:sldId id="489" r:id="rId17"/>
    <p:sldId id="490" r:id="rId18"/>
    <p:sldId id="491" r:id="rId19"/>
    <p:sldId id="4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E2"/>
    <a:srgbClr val="000000"/>
    <a:srgbClr val="003865"/>
    <a:srgbClr val="78BE21"/>
    <a:srgbClr val="0D0D0D"/>
    <a:srgbClr val="E8E8E8"/>
    <a:srgbClr val="B20738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5" autoAdjust="0"/>
    <p:restoredTop sz="89889" autoAdjust="0"/>
  </p:normalViewPr>
  <p:slideViewPr>
    <p:cSldViewPr snapToGrid="0">
      <p:cViewPr varScale="1">
        <p:scale>
          <a:sx n="90" d="100"/>
          <a:sy n="90" d="100"/>
        </p:scale>
        <p:origin x="114" y="456"/>
      </p:cViewPr>
      <p:guideLst/>
    </p:cSldViewPr>
  </p:slideViewPr>
  <p:outlineViewPr>
    <p:cViewPr>
      <p:scale>
        <a:sx n="33" d="100"/>
        <a:sy n="33" d="100"/>
      </p:scale>
      <p:origin x="0" y="-20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7/9/2018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7/9/2018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1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7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80 percent of Minnesotans ( 4 ½ million people) get drinking water from a public water system. Public water supplies are systems that serve water to the public and can be publicly or privately owned.</a:t>
            </a:r>
          </a:p>
          <a:p>
            <a:endParaRPr lang="en-US" dirty="0" smtClean="0"/>
          </a:p>
          <a:p>
            <a:r>
              <a:rPr lang="en-US" dirty="0" smtClean="0"/>
              <a:t>Community systems serve water to people in their homes; non-community systems are smaller systems that serve the public where they work or play, like offices, schools or resorts.</a:t>
            </a:r>
          </a:p>
          <a:p>
            <a:endParaRPr lang="en-US" dirty="0" smtClean="0"/>
          </a:p>
          <a:p>
            <a:r>
              <a:rPr lang="en-US" dirty="0" smtClean="0"/>
              <a:t>The remaining 20 percent of Minnesotans (or 1 million people) get their drinking water from a private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8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47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76213"/>
            <a:ext cx="5447246" cy="7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4D564EB3-B268-4748-86E7-9F55DF9078D1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564EB3-B268-4748-86E7-9F55DF9078D1}" type="datetime1">
              <a:rPr lang="en-US" smtClean="0"/>
              <a:pPr/>
              <a:t>7/9/2018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CAE31FF-A086-40D5-909F-A9E138181237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6B78D62-7A3F-4136-9CF2-CB03510DA06A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pic>
        <p:nvPicPr>
          <p:cNvPr id="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64408"/>
            <a:ext cx="2968836" cy="42411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822F9B27-DC73-4098-8FAC-5370DAFF133B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0366E0EA-2D80-452F-9963-33FA7A36BC0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2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7/9/2018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chemeClr val="tx2"/>
                </a:solidFill>
              </a:rPr>
              <a:t>Optional Tagline Goes Here</a:t>
            </a:r>
            <a:r>
              <a:rPr lang="en-US" smtClean="0"/>
              <a:t>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</a:t>
            </a:r>
            <a:r>
              <a:rPr lang="en-US" smtClean="0">
                <a:solidFill>
                  <a:schemeClr val="tx2"/>
                </a:solidFill>
              </a:rPr>
              <a:t>mn.gov/websiteurl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 descr="Minnesota Department of Health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1" y="318901"/>
            <a:ext cx="2968836" cy="4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7/9/2018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2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0" y="4087813"/>
            <a:ext cx="12192000" cy="1199223"/>
          </a:xfrm>
        </p:spPr>
        <p:txBody>
          <a:bodyPr/>
          <a:lstStyle/>
          <a:p>
            <a:r>
              <a:rPr lang="en-US" b="1" dirty="0" smtClean="0"/>
              <a:t>Safe Drinking Water in Minnesota</a:t>
            </a:r>
            <a:endParaRPr lang="en-US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802466" y="5436337"/>
            <a:ext cx="6587067" cy="121311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/>
              <a:t>Environmental Health Division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Drinking Water Protection Section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July 12, 2018</a:t>
            </a:r>
          </a:p>
        </p:txBody>
      </p:sp>
      <p:pic>
        <p:nvPicPr>
          <p:cNvPr id="6" name="Picture 2" descr="Image result for drinking water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1" b="24861"/>
          <a:stretch>
            <a:fillRect/>
          </a:stretch>
        </p:blipFill>
        <p:spPr bwMode="auto">
          <a:xfrm>
            <a:off x="0" y="1138989"/>
            <a:ext cx="12192000" cy="29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Cottage Grove (36,029)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2" y="1477925"/>
            <a:ext cx="9182275" cy="462461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Has 12 wells with 8 with PFAS exceeding MDH health limits</a:t>
            </a:r>
          </a:p>
          <a:p>
            <a:r>
              <a:rPr lang="en-US" sz="2800" b="1" dirty="0" smtClean="0"/>
              <a:t>PFAS concentrations: no PFOS, 66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PFOA; impacted when health limits lowered</a:t>
            </a:r>
          </a:p>
          <a:p>
            <a:r>
              <a:rPr lang="en-US" sz="2800" b="1" dirty="0" smtClean="0"/>
              <a:t>Installed GAC treatment on 2 wells in 2017</a:t>
            </a:r>
          </a:p>
          <a:p>
            <a:r>
              <a:rPr lang="en-US" sz="2800" b="1" dirty="0" smtClean="0"/>
              <a:t>Have a direct blending point for 7 wells that can       manage concentrations</a:t>
            </a:r>
          </a:p>
          <a:p>
            <a:r>
              <a:rPr lang="en-US" sz="2800" b="1" dirty="0" smtClean="0"/>
              <a:t>Temporary watering ban in 2017 after receiving            health advisory letter from MDH and prior                                  to treatment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967" y="1579121"/>
            <a:ext cx="2272694" cy="2056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14" y="3635911"/>
            <a:ext cx="2521847" cy="1417038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19" y="4986648"/>
            <a:ext cx="3608295" cy="14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0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Saint Paul Park (5,279)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835593" cy="43513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Has 3 wells with 2 exceeding MDH health limits</a:t>
            </a:r>
          </a:p>
          <a:p>
            <a:r>
              <a:rPr lang="en-US" sz="2800" b="1" dirty="0" smtClean="0"/>
              <a:t>PFAS concentrations: No PFOS, 43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PFOA; impacted when health limits lowered</a:t>
            </a:r>
          </a:p>
          <a:p>
            <a:r>
              <a:rPr lang="en-US" sz="2800" b="1" dirty="0" smtClean="0"/>
              <a:t> Want to install treatment on wells</a:t>
            </a:r>
          </a:p>
          <a:p>
            <a:r>
              <a:rPr lang="en-US" sz="2800" b="1" dirty="0" smtClean="0"/>
              <a:t>Managing pumping so clean well is used the most and adding watering restrictions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57" y="1565084"/>
            <a:ext cx="2053978" cy="1978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787" y="3543363"/>
            <a:ext cx="2288548" cy="1547494"/>
          </a:xfrm>
          <a:prstGeom prst="rect">
            <a:avLst/>
          </a:prstGeom>
        </p:spPr>
      </p:pic>
      <p:pic>
        <p:nvPicPr>
          <p:cNvPr id="3074" name="Picture 2" descr="Image result for st. paul park mn on the mississippi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667" y="4292733"/>
            <a:ext cx="1596246" cy="15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135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20" y="4146698"/>
            <a:ext cx="2747776" cy="27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Lake Elmo (8,069)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977" y="1751197"/>
            <a:ext cx="6211186" cy="43513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Has 3 wells with 1 exceeding MDH health limits</a:t>
            </a:r>
          </a:p>
          <a:p>
            <a:r>
              <a:rPr lang="en-US" sz="2800" b="1" dirty="0" smtClean="0"/>
              <a:t>PFAS concentrations: No PFOS, 46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PFOA; impacted by lower health limits</a:t>
            </a:r>
          </a:p>
          <a:p>
            <a:r>
              <a:rPr lang="en-US" sz="2800" b="1" dirty="0" smtClean="0"/>
              <a:t>Many private wells in the City</a:t>
            </a:r>
          </a:p>
          <a:p>
            <a:r>
              <a:rPr lang="en-US" sz="2800" b="1" dirty="0" smtClean="0"/>
              <a:t>Options for new well limited by White Bear Lake water level situation                  (5 mile radius)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584" y="1609751"/>
            <a:ext cx="2577224" cy="2042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508" y="3651847"/>
            <a:ext cx="2781300" cy="167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Bemidji (14,942)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849679" cy="43513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Has </a:t>
            </a:r>
            <a:r>
              <a:rPr lang="en-US" sz="2800" b="1" dirty="0" smtClean="0"/>
              <a:t>5 </a:t>
            </a:r>
            <a:r>
              <a:rPr lang="en-US" sz="2800" b="1" dirty="0" smtClean="0"/>
              <a:t>wells with 4 exceeding MDH health limits</a:t>
            </a:r>
          </a:p>
          <a:p>
            <a:r>
              <a:rPr lang="en-US" sz="2800" b="1" dirty="0" smtClean="0"/>
              <a:t>PFAS concentrations: </a:t>
            </a:r>
            <a:r>
              <a:rPr lang="en-US" sz="2800" b="1" dirty="0" smtClean="0"/>
              <a:t>190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PFOS, </a:t>
            </a:r>
            <a:r>
              <a:rPr lang="en-US" sz="2800" b="1" dirty="0" smtClean="0"/>
              <a:t>42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</a:t>
            </a:r>
            <a:r>
              <a:rPr lang="en-US" sz="2800" b="1" dirty="0" smtClean="0"/>
              <a:t>PFOA, 570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PFHxS</a:t>
            </a:r>
            <a:r>
              <a:rPr lang="en-US" sz="2800" b="1" dirty="0" smtClean="0"/>
              <a:t>.</a:t>
            </a:r>
            <a:endParaRPr lang="en-US" sz="2800" b="1" dirty="0" smtClean="0"/>
          </a:p>
          <a:p>
            <a:r>
              <a:rPr lang="en-US" sz="2800" b="1" dirty="0" smtClean="0"/>
              <a:t>Wells are all within municipal airport property and go to combined discharge</a:t>
            </a:r>
          </a:p>
          <a:p>
            <a:r>
              <a:rPr lang="en-US" sz="2800" b="1" dirty="0" smtClean="0"/>
              <a:t>PFAS from fire fighting foam use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335" y="1554479"/>
            <a:ext cx="1547241" cy="1547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  <p:pic>
        <p:nvPicPr>
          <p:cNvPr id="5122" name="Picture 2" descr="Image result for bemidji m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60" y="4875021"/>
            <a:ext cx="2900075" cy="114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48" y="3097900"/>
            <a:ext cx="2208028" cy="167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57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Public Water System Observations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92"/>
            <a:ext cx="7299960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 smtClean="0"/>
              <a:t>Everything in a drinking water system is interdependent and very complex</a:t>
            </a:r>
          </a:p>
          <a:p>
            <a:pPr>
              <a:spcAft>
                <a:spcPts val="1800"/>
              </a:spcAft>
            </a:pPr>
            <a:r>
              <a:rPr lang="en-US" sz="2800" b="1" dirty="0" smtClean="0"/>
              <a:t>Communication must include the public, regulators/</a:t>
            </a:r>
            <a:r>
              <a:rPr lang="en-US" sz="2800" b="1" dirty="0" err="1" smtClean="0"/>
              <a:t>regulatees</a:t>
            </a:r>
            <a:r>
              <a:rPr lang="en-US" sz="2800" b="1" dirty="0" smtClean="0"/>
              <a:t>, and elected officials</a:t>
            </a:r>
          </a:p>
          <a:p>
            <a:pPr>
              <a:spcAft>
                <a:spcPts val="1800"/>
              </a:spcAft>
            </a:pPr>
            <a:r>
              <a:rPr lang="en-US" sz="2800" b="1" dirty="0" smtClean="0"/>
              <a:t>Systems </a:t>
            </a:r>
            <a:r>
              <a:rPr lang="en-US" sz="2800" b="1" dirty="0"/>
              <a:t>do not have the luxury of waiting; people drink water every day</a:t>
            </a:r>
          </a:p>
          <a:p>
            <a:pPr>
              <a:spcAft>
                <a:spcPts val="1800"/>
              </a:spcAft>
            </a:pP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60" y="2069592"/>
            <a:ext cx="3428238" cy="3428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6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7344468" y="1426463"/>
            <a:ext cx="4038600" cy="3974411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Gabriola" panose="04040605051002020D02" pitchFamily="82" charset="0"/>
              </a:rPr>
              <a:t>Anything else you are interested in is not going to happen if you can’t breathe the air and drink the water. Don’t sit this one out. Do something.</a:t>
            </a:r>
          </a:p>
          <a:p>
            <a:pPr marL="0" indent="0">
              <a:buNone/>
            </a:pPr>
            <a:r>
              <a:rPr lang="en-US" sz="3600" b="1" dirty="0" smtClean="0"/>
              <a:t>		         </a:t>
            </a:r>
            <a:r>
              <a:rPr lang="en-US" sz="2800" b="1" dirty="0" smtClean="0">
                <a:latin typeface="Gabriola" panose="04040605051002020D02" pitchFamily="82" charset="0"/>
              </a:rPr>
              <a:t>Carl </a:t>
            </a:r>
            <a:r>
              <a:rPr lang="en-US" sz="2800" b="1" dirty="0">
                <a:latin typeface="Gabriola" panose="04040605051002020D02" pitchFamily="82" charset="0"/>
              </a:rPr>
              <a:t>Sagan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75"/>
          <a:stretch/>
        </p:blipFill>
        <p:spPr>
          <a:xfrm>
            <a:off x="2866344" y="4078224"/>
            <a:ext cx="1765300" cy="2365066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2" y="518599"/>
            <a:ext cx="6497424" cy="35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6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Minnesota Means Water</a:t>
            </a:r>
            <a:endParaRPr lang="en-US" b="1" dirty="0"/>
          </a:p>
        </p:txBody>
      </p:sp>
      <p:pic>
        <p:nvPicPr>
          <p:cNvPr id="7" name="Picture Placeholder 6" descr="Lake at sunset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 b="2722"/>
          <a:stretch>
            <a:fillRect/>
          </a:stretch>
        </p:blipFill>
        <p:spPr>
          <a:xfrm flipH="1">
            <a:off x="0" y="1219198"/>
            <a:ext cx="12192000" cy="5638802"/>
          </a:xfr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0">
              <a:spcAft>
                <a:spcPts val="1800"/>
              </a:spcAft>
              <a:buNone/>
            </a:pPr>
            <a:r>
              <a:rPr lang="en-US" dirty="0" smtClean="0"/>
              <a:t>“Minnesota” is Sioux for “sky tinted water”</a:t>
            </a:r>
          </a:p>
          <a:p>
            <a:pPr marL="457200" indent="0">
              <a:buNone/>
            </a:pPr>
            <a:r>
              <a:rPr lang="en-US" dirty="0" smtClean="0"/>
              <a:t>Minnesota </a:t>
            </a:r>
            <a:r>
              <a:rPr lang="en-US" dirty="0"/>
              <a:t>has </a:t>
            </a:r>
            <a:r>
              <a:rPr lang="en-US" b="1" dirty="0">
                <a:solidFill>
                  <a:srgbClr val="00A3E2"/>
                </a:solidFill>
              </a:rPr>
              <a:t>90,000 miles </a:t>
            </a:r>
            <a:r>
              <a:rPr lang="en-US" dirty="0"/>
              <a:t>of shoreline, more than California, Florida and Hawaii </a:t>
            </a:r>
            <a:r>
              <a:rPr lang="en-US" dirty="0" smtClean="0"/>
              <a:t>combined.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Drinking Water in Minnesota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016" y="1528174"/>
            <a:ext cx="7546788" cy="494778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1872</a:t>
            </a:r>
            <a:r>
              <a:rPr lang="en-US" dirty="0" smtClean="0"/>
              <a:t> – First Minneapolis drinking water pump station; State Board of Health created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1897</a:t>
            </a:r>
            <a:r>
              <a:rPr lang="en-US" dirty="0" smtClean="0"/>
              <a:t> – 3000 cases of Typhoid in Minneapolis (300 deaths)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1909</a:t>
            </a:r>
            <a:r>
              <a:rPr lang="en-US" dirty="0" smtClean="0"/>
              <a:t> – City finds fecal matter in every cm</a:t>
            </a:r>
            <a:r>
              <a:rPr lang="en-US" baseline="30000" dirty="0" smtClean="0"/>
              <a:t>3</a:t>
            </a:r>
            <a:r>
              <a:rPr lang="en-US" dirty="0" smtClean="0"/>
              <a:t> of city water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1910</a:t>
            </a:r>
            <a:r>
              <a:rPr lang="en-US" dirty="0" smtClean="0"/>
              <a:t> – Chlorination plant greatly reduces outbreaks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1948</a:t>
            </a:r>
            <a:r>
              <a:rPr lang="en-US" dirty="0" smtClean="0"/>
              <a:t> – Federal Water Pollution Control Act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1949</a:t>
            </a:r>
            <a:r>
              <a:rPr lang="en-US" dirty="0" smtClean="0"/>
              <a:t> - MDH formed from State Board of Health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1974</a:t>
            </a:r>
            <a:r>
              <a:rPr lang="en-US" dirty="0" smtClean="0"/>
              <a:t> - Federal Safe Drinking Water Act; amended 1986, 1996, 2005, 2011, 2015</a:t>
            </a:r>
          </a:p>
          <a:p>
            <a:endParaRPr lang="en-US" dirty="0"/>
          </a:p>
        </p:txBody>
      </p:sp>
      <p:pic>
        <p:nvPicPr>
          <p:cNvPr id="1026" name="Picture 2" descr="Charles N. Hewit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602" y="1528174"/>
            <a:ext cx="1459798" cy="18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887235"/>
            <a:ext cx="1493431" cy="22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25" y="3367289"/>
            <a:ext cx="2060675" cy="13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120704"/>
            <a:ext cx="1863172" cy="163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25" y="4761465"/>
            <a:ext cx="2135596" cy="144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8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</a:t>
            </a:r>
            <a:r>
              <a:rPr lang="en-US" b="1" dirty="0"/>
              <a:t>O</a:t>
            </a:r>
            <a:r>
              <a:rPr lang="en-US" b="1" dirty="0" smtClean="0"/>
              <a:t>ur </a:t>
            </a:r>
            <a:r>
              <a:rPr lang="en-US" b="1" dirty="0"/>
              <a:t>D</a:t>
            </a:r>
            <a:r>
              <a:rPr lang="en-US" b="1" dirty="0" smtClean="0"/>
              <a:t>rinking Water is </a:t>
            </a:r>
            <a:r>
              <a:rPr lang="en-US" b="1" dirty="0"/>
              <a:t>S</a:t>
            </a:r>
            <a:r>
              <a:rPr lang="en-US" b="1" dirty="0" smtClean="0"/>
              <a:t>upplied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</a:t>
            </a:r>
            <a:r>
              <a:rPr lang="en-US" smtClean="0"/>
              <a:t>Emmy’s infographic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565797"/>
            <a:ext cx="11588496" cy="4395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7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Challenges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6535" y="1441132"/>
            <a:ext cx="730244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Complacency</a:t>
            </a:r>
            <a:endParaRPr lang="en-US" sz="2800" b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Infrastructure is under ground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Contaminants are invisible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Water has always been safe everywhere in MN</a:t>
            </a:r>
            <a:endParaRPr lang="en-US" sz="24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The federal Safe Drinking Water Act does not readily adapt to new conditions or chemicals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State capacity is critical to ensure protection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Aging </a:t>
            </a:r>
            <a:r>
              <a:rPr lang="en-US" sz="2800" b="1" dirty="0"/>
              <a:t>infrastructure </a:t>
            </a:r>
            <a:endParaRPr lang="en-US" sz="2800" b="1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Need </a:t>
            </a:r>
            <a:r>
              <a:rPr lang="en-US" sz="2400" dirty="0"/>
              <a:t>$7 billion </a:t>
            </a:r>
            <a:r>
              <a:rPr lang="en-US" sz="2400" dirty="0" smtClean="0"/>
              <a:t>in MN over next 20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New </a:t>
            </a:r>
            <a:r>
              <a:rPr lang="en-US" sz="2800" b="1" dirty="0"/>
              <a:t>compounds </a:t>
            </a:r>
            <a:r>
              <a:rPr lang="en-US" sz="2800" b="1" dirty="0" smtClean="0"/>
              <a:t>found in water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80,000 </a:t>
            </a:r>
            <a:r>
              <a:rPr lang="en-US" sz="2400" dirty="0"/>
              <a:t>chemicals exist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432" y="2822620"/>
            <a:ext cx="3968497" cy="22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0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Health Risk and Regulation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430" y="1743300"/>
            <a:ext cx="7373370" cy="4454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424" y="2651760"/>
            <a:ext cx="32948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Health risks are incremental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Standards are discreet segments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Public perception varies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3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Regulatory  Consistency vs. Scientific Discovery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408" y="1667266"/>
            <a:ext cx="7327591" cy="4404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669" y="1745575"/>
            <a:ext cx="35661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Implementation of regulations requires consistency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Science is always learning new 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Need space between the 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4-quarter average concentration used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Response options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201" y="1807041"/>
            <a:ext cx="5452872" cy="43513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Regional interconnect</a:t>
            </a:r>
          </a:p>
          <a:p>
            <a:r>
              <a:rPr lang="en-US" sz="2800" b="1" dirty="0" smtClean="0"/>
              <a:t>New treatment facilities</a:t>
            </a:r>
          </a:p>
          <a:p>
            <a:r>
              <a:rPr lang="en-US" sz="2800" b="1" dirty="0" smtClean="0"/>
              <a:t>New wells</a:t>
            </a:r>
          </a:p>
          <a:p>
            <a:r>
              <a:rPr lang="en-US" sz="2800" b="1" dirty="0" smtClean="0"/>
              <a:t>Water conservation; limit use us contaminated wells</a:t>
            </a:r>
          </a:p>
          <a:p>
            <a:r>
              <a:rPr lang="en-US" sz="2800" b="1" dirty="0" smtClean="0"/>
              <a:t>Adapted </a:t>
            </a:r>
            <a:r>
              <a:rPr lang="en-US" sz="2800" b="1" dirty="0"/>
              <a:t>blending </a:t>
            </a:r>
            <a:r>
              <a:rPr lang="en-US" sz="2800" b="1" dirty="0" smtClean="0"/>
              <a:t>scheme</a:t>
            </a:r>
          </a:p>
          <a:p>
            <a:r>
              <a:rPr lang="en-US" sz="2800" b="1" dirty="0" smtClean="0"/>
              <a:t>Others?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164" y="1520481"/>
            <a:ext cx="2198840" cy="1638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578" y="1962253"/>
            <a:ext cx="2277586" cy="1708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164" y="3159366"/>
            <a:ext cx="2198840" cy="1646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103" y="4806053"/>
            <a:ext cx="2683851" cy="1509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640" y="3671232"/>
            <a:ext cx="1349463" cy="18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6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Oakdale (28,073)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284" y="1751196"/>
            <a:ext cx="6806184" cy="4611166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Has 9 wells; PFAS exceeds MDH health limits in 7 </a:t>
            </a:r>
          </a:p>
          <a:p>
            <a:r>
              <a:rPr lang="en-US" sz="2800" b="1" dirty="0" smtClean="0"/>
              <a:t>PFAS concentrations highest in the state for community systems; peak of 440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PFOA and 610 </a:t>
            </a:r>
            <a:r>
              <a:rPr lang="en-US" sz="2800" b="1" dirty="0" err="1" smtClean="0"/>
              <a:t>ppt</a:t>
            </a:r>
            <a:r>
              <a:rPr lang="en-US" sz="2800" b="1" dirty="0" smtClean="0"/>
              <a:t> PFOS</a:t>
            </a:r>
          </a:p>
          <a:p>
            <a:r>
              <a:rPr lang="en-US" sz="2800" b="1" dirty="0" smtClean="0"/>
              <a:t>Treatment (GAC) installed in 2006 for 2 wells; change carbon annually</a:t>
            </a:r>
          </a:p>
          <a:p>
            <a:r>
              <a:rPr lang="en-US" sz="2800" b="1" dirty="0" smtClean="0"/>
              <a:t>Primarily rely on 2 treated well and 2 “clean” wells for water supply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134" y="3842350"/>
            <a:ext cx="2476571" cy="1867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910" y="1615038"/>
            <a:ext cx="2472795" cy="222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67" y="6436791"/>
            <a:ext cx="1992784" cy="284683"/>
          </a:xfrm>
          <a:prstGeom prst="rect">
            <a:avLst/>
          </a:prstGeom>
        </p:spPr>
      </p:pic>
      <p:pic>
        <p:nvPicPr>
          <p:cNvPr id="2050" name="Picture 2" descr="Web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80" y="3963018"/>
            <a:ext cx="2047254" cy="174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73882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H PowerPoint" id="{77A571C1-30E7-4DA3-AE01-D70EB1FA1994}" vid="{ACB131C9-D5E5-440B-BC5E-D73CF3BD21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innesota Brand Colors">
    <a:dk1>
      <a:srgbClr val="003865"/>
    </a:dk1>
    <a:lt1>
      <a:srgbClr val="FFFFFF"/>
    </a:lt1>
    <a:dk2>
      <a:srgbClr val="000000"/>
    </a:dk2>
    <a:lt2>
      <a:srgbClr val="DDDDDA"/>
    </a:lt2>
    <a:accent1>
      <a:srgbClr val="003865"/>
    </a:accent1>
    <a:accent2>
      <a:srgbClr val="78BE21"/>
    </a:accent2>
    <a:accent3>
      <a:srgbClr val="008EAA"/>
    </a:accent3>
    <a:accent4>
      <a:srgbClr val="8D3F2B"/>
    </a:accent4>
    <a:accent5>
      <a:srgbClr val="0D5257"/>
    </a:accent5>
    <a:accent6>
      <a:srgbClr val="5D295F"/>
    </a:accent6>
    <a:hlink>
      <a:srgbClr val="0563C1"/>
    </a:hlink>
    <a:folHlink>
      <a:srgbClr val="5D295F"/>
    </a:folHlink>
  </a:clrScheme>
</a:themeOverride>
</file>

<file path=ppt/theme/themeOverride2.xml><?xml version="1.0" encoding="utf-8"?>
<a:themeOverride xmlns:a="http://schemas.openxmlformats.org/drawingml/2006/main">
  <a:clrScheme name="Minnesota Brand Colors">
    <a:dk1>
      <a:srgbClr val="003865"/>
    </a:dk1>
    <a:lt1>
      <a:srgbClr val="FFFFFF"/>
    </a:lt1>
    <a:dk2>
      <a:srgbClr val="000000"/>
    </a:dk2>
    <a:lt2>
      <a:srgbClr val="DDDDDA"/>
    </a:lt2>
    <a:accent1>
      <a:srgbClr val="003865"/>
    </a:accent1>
    <a:accent2>
      <a:srgbClr val="78BE21"/>
    </a:accent2>
    <a:accent3>
      <a:srgbClr val="008EAA"/>
    </a:accent3>
    <a:accent4>
      <a:srgbClr val="8D3F2B"/>
    </a:accent4>
    <a:accent5>
      <a:srgbClr val="0D5257"/>
    </a:accent5>
    <a:accent6>
      <a:srgbClr val="5D295F"/>
    </a:accent6>
    <a:hlink>
      <a:srgbClr val="0563C1"/>
    </a:hlink>
    <a:folHlink>
      <a:srgbClr val="5D295F"/>
    </a:folHlink>
  </a:clrScheme>
</a:themeOverride>
</file>

<file path=ppt/theme/themeOverride3.xml><?xml version="1.0" encoding="utf-8"?>
<a:themeOverride xmlns:a="http://schemas.openxmlformats.org/drawingml/2006/main">
  <a:clrScheme name="Minnesota Brand Colors">
    <a:dk1>
      <a:srgbClr val="003865"/>
    </a:dk1>
    <a:lt1>
      <a:srgbClr val="FFFFFF"/>
    </a:lt1>
    <a:dk2>
      <a:srgbClr val="000000"/>
    </a:dk2>
    <a:lt2>
      <a:srgbClr val="DDDDDA"/>
    </a:lt2>
    <a:accent1>
      <a:srgbClr val="003865"/>
    </a:accent1>
    <a:accent2>
      <a:srgbClr val="78BE21"/>
    </a:accent2>
    <a:accent3>
      <a:srgbClr val="008EAA"/>
    </a:accent3>
    <a:accent4>
      <a:srgbClr val="8D3F2B"/>
    </a:accent4>
    <a:accent5>
      <a:srgbClr val="0D5257"/>
    </a:accent5>
    <a:accent6>
      <a:srgbClr val="5D295F"/>
    </a:accent6>
    <a:hlink>
      <a:srgbClr val="0563C1"/>
    </a:hlink>
    <a:folHlink>
      <a:srgbClr val="5D295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340cd5a-8d85-4c94-8b3b-dcb04460a05d">3EUZQJVPJPKD-1734757124-28</_dlc_DocId>
    <_dlc_DocIdUrl xmlns="a340cd5a-8d85-4c94-8b3b-dcb04460a05d">
      <Url>https://inside.mn.gov/sites/MDH/permanent/comm_proj/_layouts/15/DocIdRedir.aspx?ID=3EUZQJVPJPKD-1734757124-28</Url>
      <Description>3EUZQJVPJPKD-1734757124-28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F0AF960DE3C4A92E1BEB231BBDACE" ma:contentTypeVersion="0" ma:contentTypeDescription="Create a new document." ma:contentTypeScope="" ma:versionID="82899579051dc9e5f49494bf955404b0">
  <xsd:schema xmlns:xsd="http://www.w3.org/2001/XMLSchema" xmlns:xs="http://www.w3.org/2001/XMLSchema" xmlns:p="http://schemas.microsoft.com/office/2006/metadata/properties" xmlns:ns2="a340cd5a-8d85-4c94-8b3b-dcb04460a05d" targetNamespace="http://schemas.microsoft.com/office/2006/metadata/properties" ma:root="true" ma:fieldsID="db02e23880311bbb15d0b1434d17a118" ns2:_="">
    <xsd:import namespace="a340cd5a-8d85-4c94-8b3b-dcb04460a05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40cd5a-8d85-4c94-8b3b-dcb04460a05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97F3D0-D31E-40E5-80D0-AD0B09EC31F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26A1386-9537-4EA6-B9A3-FB7D154FAC23}">
  <ds:schemaRefs>
    <ds:schemaRef ds:uri="http://schemas.microsoft.com/office/2006/documentManagement/types"/>
    <ds:schemaRef ds:uri="a340cd5a-8d85-4c94-8b3b-dcb04460a05d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2617A5B-38EC-4037-96F9-B81D9FB1B3A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62FC8F2-806C-4782-9382-CDEEF98BFA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40cd5a-8d85-4c94-8b3b-dcb04460a0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705</Words>
  <Application>Microsoft Office PowerPoint</Application>
  <PresentationFormat>Widescreen</PresentationFormat>
  <Paragraphs>88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Gabriola</vt:lpstr>
      <vt:lpstr>NeueHaasGroteskText Std</vt:lpstr>
      <vt:lpstr>MN.IT</vt:lpstr>
      <vt:lpstr>Safe Drinking Water in Minnesota</vt:lpstr>
      <vt:lpstr>Minnesota Means Water</vt:lpstr>
      <vt:lpstr>Drinking Water in Minnesota</vt:lpstr>
      <vt:lpstr>How Our Drinking Water is Supplied</vt:lpstr>
      <vt:lpstr>Challenges</vt:lpstr>
      <vt:lpstr>Health Risk and Regulation</vt:lpstr>
      <vt:lpstr>Regulatory  Consistency vs. Scientific Discovery</vt:lpstr>
      <vt:lpstr>Response options</vt:lpstr>
      <vt:lpstr>Oakdale (28,073)</vt:lpstr>
      <vt:lpstr>Cottage Grove (36,029)</vt:lpstr>
      <vt:lpstr>Saint Paul Park (5,279)</vt:lpstr>
      <vt:lpstr>Lake Elmo (8,069)</vt:lpstr>
      <vt:lpstr>Bemidji (14,942)</vt:lpstr>
      <vt:lpstr>Public Water System Observations </vt:lpstr>
      <vt:lpstr>PowerPoint Presentation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Drinking Water</dc:title>
  <dc:subject>PowerPoint Template</dc:subject>
  <dc:creator>Daniel Symonik</dc:creator>
  <cp:keywords>PowerPoint, Template</cp:keywords>
  <dc:description>Version 1.1, Released 8-2016</dc:description>
  <cp:lastModifiedBy>Daniel Symonik</cp:lastModifiedBy>
  <cp:revision>37</cp:revision>
  <dcterms:created xsi:type="dcterms:W3CDTF">2018-07-08T14:22:59Z</dcterms:created>
  <dcterms:modified xsi:type="dcterms:W3CDTF">2018-07-09T20:36:50Z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0x0101006B0F0AF960DE3C4A92E1BEB231BBDACE</vt:lpwstr>
  </property>
  <property fmtid="{D5CDD505-2E9C-101B-9397-08002B2CF9AE}" pid="3" name="_dlc_DocIdItemGuid">
    <vt:lpwstr>51612d0f-3fe8-4978-a8d9-f384c5e0293e</vt:lpwstr>
  </property>
</Properties>
</file>