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5"/>
  </p:sldMasterIdLst>
  <p:notesMasterIdLst>
    <p:notesMasterId r:id="rId20"/>
  </p:notesMasterIdLst>
  <p:handoutMasterIdLst>
    <p:handoutMasterId r:id="rId21"/>
  </p:handoutMasterIdLst>
  <p:sldIdLst>
    <p:sldId id="749" r:id="rId6"/>
    <p:sldId id="739" r:id="rId7"/>
    <p:sldId id="754" r:id="rId8"/>
    <p:sldId id="750" r:id="rId9"/>
    <p:sldId id="701" r:id="rId10"/>
    <p:sldId id="741" r:id="rId11"/>
    <p:sldId id="742" r:id="rId12"/>
    <p:sldId id="743" r:id="rId13"/>
    <p:sldId id="745" r:id="rId14"/>
    <p:sldId id="747" r:id="rId15"/>
    <p:sldId id="748" r:id="rId16"/>
    <p:sldId id="752" r:id="rId17"/>
    <p:sldId id="753" r:id="rId18"/>
    <p:sldId id="720" r:id="rId19"/>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nerton, Beverly (MPCA)" initials="C(" lastIdx="4" clrIdx="0">
    <p:extLst>
      <p:ext uri="{19B8F6BF-5375-455C-9EA6-DF929625EA0E}">
        <p15:presenceInfo xmlns:p15="http://schemas.microsoft.com/office/powerpoint/2012/main" userId="S::beverly.conerton@state.mn.us::fb12805c-9855-4ce7-bcdb-f355598d21a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570"/>
    <a:srgbClr val="002060"/>
    <a:srgbClr val="409F11"/>
    <a:srgbClr val="003865"/>
    <a:srgbClr val="CBE4BE"/>
    <a:srgbClr val="AED69A"/>
    <a:srgbClr val="000000"/>
    <a:srgbClr val="78BE21"/>
    <a:srgbClr val="0D0D0D"/>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76256" autoAdjust="0"/>
  </p:normalViewPr>
  <p:slideViewPr>
    <p:cSldViewPr snapToGrid="0">
      <p:cViewPr varScale="1">
        <p:scale>
          <a:sx n="62" d="100"/>
          <a:sy n="62" d="100"/>
        </p:scale>
        <p:origin x="846" y="72"/>
      </p:cViewPr>
      <p:guideLst>
        <p:guide orient="horz" pos="2160"/>
        <p:guide pos="384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3654"/>
    </p:cViewPr>
  </p:sorterViewPr>
  <p:notesViewPr>
    <p:cSldViewPr snapToGrid="0">
      <p:cViewPr>
        <p:scale>
          <a:sx n="100" d="100"/>
          <a:sy n="100" d="100"/>
        </p:scale>
        <p:origin x="1848" y="-3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3177" tIns="46589" rIns="93177" bIns="46589" rtlCol="0"/>
          <a:lstStyle>
            <a:lvl1pPr algn="l">
              <a:defRPr sz="1200"/>
            </a:lvl1pPr>
          </a:lstStyle>
          <a:p>
            <a:endParaRPr lang="en-US" dirty="0">
              <a:latin typeface="NeueHaasGroteskText Std" panose="020B0504020202020204" pitchFamily="34" charset="0"/>
            </a:endParaRPr>
          </a:p>
        </p:txBody>
      </p:sp>
      <p:sp>
        <p:nvSpPr>
          <p:cNvPr id="3" name="Date Placeholder 2"/>
          <p:cNvSpPr>
            <a:spLocks noGrp="1"/>
          </p:cNvSpPr>
          <p:nvPr>
            <p:ph type="dt" sz="quarter" idx="1"/>
          </p:nvPr>
        </p:nvSpPr>
        <p:spPr>
          <a:xfrm>
            <a:off x="3884613" y="0"/>
            <a:ext cx="2971800" cy="466434"/>
          </a:xfrm>
          <a:prstGeom prst="rect">
            <a:avLst/>
          </a:prstGeom>
        </p:spPr>
        <p:txBody>
          <a:bodyPr vert="horz" lIns="93177" tIns="46589" rIns="93177" bIns="46589" rtlCol="0"/>
          <a:lstStyle>
            <a:lvl1pPr algn="r">
              <a:defRPr sz="1200"/>
            </a:lvl1pPr>
          </a:lstStyle>
          <a:p>
            <a:fld id="{F2A04DE5-F1A9-4D45-BF54-BEFDBA739CA2}" type="datetimeFigureOut">
              <a:rPr lang="en-US" smtClean="0">
                <a:latin typeface="NeueHaasGroteskText Std" panose="020B0504020202020204" pitchFamily="34" charset="0"/>
              </a:rPr>
              <a:t>7/18/2018</a:t>
            </a:fld>
            <a:endParaRPr lang="en-US" dirty="0">
              <a:latin typeface="NeueHaasGroteskText Std" panose="020B0504020202020204" pitchFamily="34" charset="0"/>
            </a:endParaRPr>
          </a:p>
        </p:txBody>
      </p:sp>
      <p:sp>
        <p:nvSpPr>
          <p:cNvPr id="4" name="Footer Placeholder 3"/>
          <p:cNvSpPr>
            <a:spLocks noGrp="1"/>
          </p:cNvSpPr>
          <p:nvPr>
            <p:ph type="ftr" sz="quarter" idx="2"/>
          </p:nvPr>
        </p:nvSpPr>
        <p:spPr>
          <a:xfrm>
            <a:off x="0" y="8829968"/>
            <a:ext cx="2971800" cy="466433"/>
          </a:xfrm>
          <a:prstGeom prst="rect">
            <a:avLst/>
          </a:prstGeom>
        </p:spPr>
        <p:txBody>
          <a:bodyPr vert="horz" lIns="93177" tIns="46589" rIns="93177" bIns="46589" rtlCol="0" anchor="b"/>
          <a:lstStyle>
            <a:lvl1pPr algn="l">
              <a:defRPr sz="1200"/>
            </a:lvl1pPr>
          </a:lstStyle>
          <a:p>
            <a:endParaRPr lang="en-US" dirty="0">
              <a:latin typeface="NeueHaasGroteskText Std" panose="020B0504020202020204" pitchFamily="34" charset="0"/>
            </a:endParaRPr>
          </a:p>
        </p:txBody>
      </p:sp>
      <p:sp>
        <p:nvSpPr>
          <p:cNvPr id="5" name="Slide Number Placeholder 4"/>
          <p:cNvSpPr>
            <a:spLocks noGrp="1"/>
          </p:cNvSpPr>
          <p:nvPr>
            <p:ph type="sldNum" sz="quarter" idx="3"/>
          </p:nvPr>
        </p:nvSpPr>
        <p:spPr>
          <a:xfrm>
            <a:off x="3884613" y="8829968"/>
            <a:ext cx="2971800" cy="466433"/>
          </a:xfrm>
          <a:prstGeom prst="rect">
            <a:avLst/>
          </a:prstGeom>
        </p:spPr>
        <p:txBody>
          <a:bodyPr vert="horz" lIns="93177" tIns="46589" rIns="93177" bIns="46589" rtlCol="0" anchor="b"/>
          <a:lstStyle>
            <a:lvl1pPr algn="r">
              <a:defRPr sz="1200"/>
            </a:lvl1pPr>
          </a:lstStyle>
          <a:p>
            <a:fld id="{F3886E1E-70B3-41D2-AD41-BEE4979EC759}" type="slidenum">
              <a:rPr lang="en-US" smtClean="0">
                <a:latin typeface="NeueHaasGroteskText Std" panose="020B0504020202020204" pitchFamily="34" charset="0"/>
              </a:rPr>
              <a:t>‹#›</a:t>
            </a:fld>
            <a:endParaRPr lang="en-US" dirty="0">
              <a:latin typeface="NeueHaasGroteskText Std" panose="020B050402020202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3177" tIns="46589" rIns="93177" bIns="46589" rtlCol="0"/>
          <a:lstStyle>
            <a:lvl1pPr algn="l">
              <a:defRPr sz="1200">
                <a:latin typeface="NeueHaasGroteskText Std" panose="020B0504020202020204" pitchFamily="34" charset="0"/>
              </a:defRPr>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3177" tIns="46589" rIns="93177" bIns="46589" rtlCol="0"/>
          <a:lstStyle>
            <a:lvl1pPr algn="r">
              <a:defRPr sz="1200">
                <a:latin typeface="NeueHaasGroteskText Std" panose="020B0504020202020204" pitchFamily="34" charset="0"/>
              </a:defRPr>
            </a:lvl1pPr>
          </a:lstStyle>
          <a:p>
            <a:fld id="{A50CD39D-89B0-4C68-805A-35C75A7C20C8}" type="datetimeFigureOut">
              <a:rPr lang="en-US" smtClean="0"/>
              <a:pPr/>
              <a:t>7/18/2018</a:t>
            </a:fld>
            <a:endParaRPr lang="en-US" dirty="0"/>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5800" y="4473893"/>
            <a:ext cx="5486400" cy="3660458"/>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8"/>
            <a:ext cx="2971800" cy="466433"/>
          </a:xfrm>
          <a:prstGeom prst="rect">
            <a:avLst/>
          </a:prstGeom>
        </p:spPr>
        <p:txBody>
          <a:bodyPr vert="horz" lIns="93177" tIns="46589" rIns="93177" bIns="46589" rtlCol="0" anchor="b"/>
          <a:lstStyle>
            <a:lvl1pPr algn="l">
              <a:defRPr sz="1200">
                <a:latin typeface="NeueHaasGroteskText Std" panose="020B0504020202020204" pitchFamily="34" charset="0"/>
              </a:defRPr>
            </a:lvl1pPr>
          </a:lstStyle>
          <a:p>
            <a:endParaRPr lang="en-US" dirty="0"/>
          </a:p>
        </p:txBody>
      </p:sp>
      <p:sp>
        <p:nvSpPr>
          <p:cNvPr id="7" name="Slide Number Placeholder 6"/>
          <p:cNvSpPr>
            <a:spLocks noGrp="1"/>
          </p:cNvSpPr>
          <p:nvPr>
            <p:ph type="sldNum" sz="quarter" idx="5"/>
          </p:nvPr>
        </p:nvSpPr>
        <p:spPr>
          <a:xfrm>
            <a:off x="3884613" y="8829968"/>
            <a:ext cx="2971800" cy="466433"/>
          </a:xfrm>
          <a:prstGeom prst="rect">
            <a:avLst/>
          </a:prstGeom>
        </p:spPr>
        <p:txBody>
          <a:bodyPr vert="horz" lIns="93177" tIns="46589" rIns="93177" bIns="46589" rtlCol="0" anchor="b"/>
          <a:lstStyle>
            <a:lvl1pPr algn="r">
              <a:defRPr sz="1200">
                <a:latin typeface="NeueHaasGroteskText Std" panose="020B050402020202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eueHaasGroteskText Std" panose="020B0504020202020204" pitchFamily="34" charset="0"/>
        <a:ea typeface="+mn-ea"/>
        <a:cs typeface="+mn-cs"/>
      </a:defRPr>
    </a:lvl1pPr>
    <a:lvl2pPr marL="457200" algn="l" defTabSz="914400" rtl="0" eaLnBrk="1" latinLnBrk="0" hangingPunct="1">
      <a:defRPr sz="1200" kern="1200">
        <a:solidFill>
          <a:schemeClr val="tx1"/>
        </a:solidFill>
        <a:latin typeface="NeueHaasGroteskText Std" panose="020B0504020202020204" pitchFamily="34" charset="0"/>
        <a:ea typeface="+mn-ea"/>
        <a:cs typeface="+mn-cs"/>
      </a:defRPr>
    </a:lvl2pPr>
    <a:lvl3pPr marL="914400" algn="l" defTabSz="914400" rtl="0" eaLnBrk="1" latinLnBrk="0" hangingPunct="1">
      <a:defRPr sz="1200" kern="1200">
        <a:solidFill>
          <a:schemeClr val="tx1"/>
        </a:solidFill>
        <a:latin typeface="NeueHaasGroteskText Std" panose="020B0504020202020204" pitchFamily="34" charset="0"/>
        <a:ea typeface="+mn-ea"/>
        <a:cs typeface="+mn-cs"/>
      </a:defRPr>
    </a:lvl3pPr>
    <a:lvl4pPr marL="1371600" algn="l" defTabSz="914400" rtl="0" eaLnBrk="1" latinLnBrk="0" hangingPunct="1">
      <a:defRPr sz="1200" kern="1200">
        <a:solidFill>
          <a:schemeClr val="tx1"/>
        </a:solidFill>
        <a:latin typeface="NeueHaasGroteskText Std" panose="020B0504020202020204" pitchFamily="34" charset="0"/>
        <a:ea typeface="+mn-ea"/>
        <a:cs typeface="+mn-cs"/>
      </a:defRPr>
    </a:lvl4pPr>
    <a:lvl5pPr marL="1828800" algn="l" defTabSz="914400" rtl="0" eaLnBrk="1" latinLnBrk="0" hangingPunct="1">
      <a:defRPr sz="1200" kern="1200">
        <a:solidFill>
          <a:schemeClr val="tx1"/>
        </a:solidFill>
        <a:latin typeface="NeueHaasGroteskText Std"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revisor.mn.gov/statutes/?id=115B.17#stat.115B.17.7"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www.revisor.mn.gov/statutes/?id=115B.04"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538" y="701675"/>
            <a:ext cx="6235700" cy="3508375"/>
          </a:xfrm>
        </p:spPr>
      </p:sp>
      <p:sp>
        <p:nvSpPr>
          <p:cNvPr id="3" name="Notes Placeholder 2"/>
          <p:cNvSpPr>
            <a:spLocks noGrp="1"/>
          </p:cNvSpPr>
          <p:nvPr>
            <p:ph type="body" idx="1"/>
          </p:nvPr>
        </p:nvSpPr>
        <p:spPr/>
        <p:txBody>
          <a:bodyPr/>
          <a:lstStyle/>
          <a:p>
            <a:r>
              <a:rPr lang="en-US" dirty="0"/>
              <a:t>It allows us to fundamentally</a:t>
            </a:r>
            <a:r>
              <a:rPr lang="en-US" baseline="0" dirty="0"/>
              <a:t> change how we approach PFC contamination and the east metro area when it comes to provide clean drinking water. Until now, we have had to focus on a </a:t>
            </a:r>
            <a:r>
              <a:rPr lang="en-US" baseline="0" dirty="0" err="1"/>
              <a:t>band-aid</a:t>
            </a:r>
            <a:r>
              <a:rPr lang="en-US" baseline="0" dirty="0"/>
              <a:t> approach to address the immediate risk.  Moving from drinking water well advisory to drinking water well advisory and changing standards. It is how Superfund works.  We have an opportunity with the natural resource damage settlement to look at the issue with a longer term, holistic approach.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F08466-AEA7-4FC0-9459-6A32F61DA297}" type="slidenum">
              <a:rPr kumimoji="0" lang="en-US" sz="1200" b="0" i="0" u="none" strike="noStrike" kern="1200" cap="none" spc="0" normalizeH="0" baseline="0" noProof="0" smtClean="0">
                <a:ln>
                  <a:noFill/>
                </a:ln>
                <a:solidFill>
                  <a:prstClr val="black"/>
                </a:solidFill>
                <a:effectLst/>
                <a:uLnTx/>
                <a:uFillTx/>
                <a:latin typeface="NeueHaasGroteskText Std"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NeueHaasGroteskText Std" panose="020B0504020202020204" pitchFamily="34" charset="0"/>
              <a:ea typeface="+mn-ea"/>
              <a:cs typeface="+mn-cs"/>
            </a:endParaRPr>
          </a:p>
        </p:txBody>
      </p:sp>
    </p:spTree>
    <p:extLst>
      <p:ext uri="{BB962C8B-B14F-4D97-AF65-F5344CB8AC3E}">
        <p14:creationId xmlns:p14="http://schemas.microsoft.com/office/powerpoint/2010/main" val="3679993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picture of the Twin City Army Ammunition Plant Superfund Site in Arden Hills/New Brighton</a:t>
            </a:r>
          </a:p>
        </p:txBody>
      </p:sp>
      <p:sp>
        <p:nvSpPr>
          <p:cNvPr id="4" name="Slide Number Placeholder 3"/>
          <p:cNvSpPr>
            <a:spLocks noGrp="1"/>
          </p:cNvSpPr>
          <p:nvPr>
            <p:ph type="sldNum" sz="quarter" idx="10"/>
          </p:nvPr>
        </p:nvSpPr>
        <p:spPr/>
        <p:txBody>
          <a:bodyPr/>
          <a:lstStyle/>
          <a:p>
            <a:fld id="{F9F08466-AEA7-4FC0-9459-6A32F61DA297}" type="slidenum">
              <a:rPr lang="en-US" smtClean="0"/>
              <a:pPr/>
              <a:t>14</a:t>
            </a:fld>
            <a:endParaRPr lang="en-US" dirty="0"/>
          </a:p>
        </p:txBody>
      </p:sp>
    </p:spTree>
    <p:extLst>
      <p:ext uri="{BB962C8B-B14F-4D97-AF65-F5344CB8AC3E}">
        <p14:creationId xmlns:p14="http://schemas.microsoft.com/office/powerpoint/2010/main" val="3011268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31774">
              <a:buFont typeface="Arial" panose="020B0604020202020204" pitchFamily="34" charset="0"/>
              <a:buNone/>
              <a:defRPr/>
            </a:pPr>
            <a:r>
              <a:rPr lang="en-US" sz="1100" b="0" kern="1200" baseline="0" dirty="0">
                <a:solidFill>
                  <a:schemeClr val="tx1"/>
                </a:solidFill>
                <a:latin typeface="NeueHaasGroteskText Std" panose="020B0504020202020204" pitchFamily="34" charset="0"/>
                <a:ea typeface="+mn-ea"/>
                <a:cs typeface="+mn-cs"/>
              </a:rPr>
              <a:t>Important to define a few terms:</a:t>
            </a:r>
          </a:p>
          <a:p>
            <a:pPr marL="0" indent="0" defTabSz="931774">
              <a:buFont typeface="Arial" panose="020B0604020202020204" pitchFamily="34" charset="0"/>
              <a:buNone/>
              <a:defRPr/>
            </a:pPr>
            <a:endParaRPr lang="en-US" sz="1100" b="0" kern="1200" baseline="0" dirty="0">
              <a:solidFill>
                <a:schemeClr val="tx1"/>
              </a:solidFill>
              <a:latin typeface="NeueHaasGroteskText Std" panose="020B0504020202020204" pitchFamily="34" charset="0"/>
              <a:ea typeface="+mn-ea"/>
              <a:cs typeface="+mn-cs"/>
            </a:endParaRPr>
          </a:p>
          <a:p>
            <a:pPr marL="0" marR="0" lvl="0" indent="0" algn="l" defTabSz="931774"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kern="1200" baseline="0" dirty="0">
                <a:solidFill>
                  <a:schemeClr val="tx1"/>
                </a:solidFill>
                <a:latin typeface="NeueHaasGroteskText Std" panose="020B0504020202020204" pitchFamily="34" charset="0"/>
                <a:ea typeface="+mn-ea"/>
                <a:cs typeface="+mn-cs"/>
              </a:rPr>
              <a:t>PFCs:  </a:t>
            </a:r>
            <a:r>
              <a:rPr lang="en-US" sz="1200" kern="1200" dirty="0">
                <a:solidFill>
                  <a:schemeClr val="tx1"/>
                </a:solidFill>
                <a:effectLst/>
                <a:latin typeface="NeueHaasGroteskText Std" panose="020B0504020202020204" pitchFamily="34" charset="0"/>
                <a:ea typeface="+mn-ea"/>
                <a:cs typeface="+mn-cs"/>
              </a:rPr>
              <a:t>PFCs are a chemical developed and produced by 3M since the 1940’s. They were used to make products like scotch-</a:t>
            </a:r>
            <a:r>
              <a:rPr lang="en-US" sz="1200" kern="1200" dirty="0" err="1">
                <a:solidFill>
                  <a:schemeClr val="tx1"/>
                </a:solidFill>
                <a:effectLst/>
                <a:latin typeface="NeueHaasGroteskText Std" panose="020B0504020202020204" pitchFamily="34" charset="0"/>
                <a:ea typeface="+mn-ea"/>
                <a:cs typeface="+mn-cs"/>
              </a:rPr>
              <a:t>gard</a:t>
            </a:r>
            <a:r>
              <a:rPr lang="en-US" sz="1200" kern="1200" dirty="0">
                <a:solidFill>
                  <a:schemeClr val="tx1"/>
                </a:solidFill>
                <a:effectLst/>
                <a:latin typeface="NeueHaasGroteskText Std" panose="020B0504020202020204" pitchFamily="34" charset="0"/>
                <a:ea typeface="+mn-ea"/>
                <a:cs typeface="+mn-cs"/>
              </a:rPr>
              <a:t> and Teflon. The thing about PFCs is they are VERY persistent in the environment, they do not break down.  There</a:t>
            </a:r>
            <a:r>
              <a:rPr lang="en-US" sz="1200" kern="1200" baseline="0" dirty="0">
                <a:solidFill>
                  <a:schemeClr val="tx1"/>
                </a:solidFill>
                <a:effectLst/>
                <a:latin typeface="NeueHaasGroteskText Std" panose="020B0504020202020204" pitchFamily="34" charset="0"/>
                <a:ea typeface="+mn-ea"/>
                <a:cs typeface="+mn-cs"/>
              </a:rPr>
              <a:t> is also increasing research on their potential risk to animals and humans.</a:t>
            </a:r>
          </a:p>
          <a:p>
            <a:pPr marL="0" marR="0" lvl="0" indent="0" algn="l" defTabSz="93177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baseline="0" dirty="0">
              <a:solidFill>
                <a:schemeClr val="tx1"/>
              </a:solidFill>
              <a:effectLst/>
              <a:latin typeface="NeueHaasGroteskText Std" panose="020B0504020202020204" pitchFamily="34" charset="0"/>
              <a:ea typeface="+mn-ea"/>
              <a:cs typeface="+mn-cs"/>
            </a:endParaRPr>
          </a:p>
          <a:p>
            <a:pPr marL="0" marR="0" lvl="0" indent="0" algn="l" defTabSz="931774"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baseline="0" dirty="0">
                <a:solidFill>
                  <a:schemeClr val="tx1"/>
                </a:solidFill>
                <a:effectLst/>
                <a:latin typeface="NeueHaasGroteskText Std" panose="020B0504020202020204" pitchFamily="34" charset="0"/>
                <a:ea typeface="+mn-ea"/>
                <a:cs typeface="+mn-cs"/>
              </a:rPr>
              <a:t>East Metro Area:  </a:t>
            </a:r>
            <a:r>
              <a:rPr lang="en-US" sz="1200" dirty="0"/>
              <a:t>Afton, Cottage Grove, Lake Elmo, Newport, Oakdale, St. Paul Park, Woodbury and townships of Grey Cloud Island</a:t>
            </a:r>
          </a:p>
          <a:p>
            <a:pPr marL="0" marR="0" lvl="0" indent="0" algn="l" defTabSz="93177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marL="0" marR="0" lvl="0" indent="0" algn="l" defTabSz="931774"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t>We</a:t>
            </a:r>
            <a:r>
              <a:rPr lang="en-US" sz="1200" baseline="0" dirty="0"/>
              <a:t> have been working on providing clean drinking water to residents of these communities for over a decade…</a:t>
            </a:r>
            <a:r>
              <a:rPr lang="en-US" sz="1200" dirty="0"/>
              <a:t> </a:t>
            </a:r>
          </a:p>
          <a:p>
            <a:pPr marL="0" marR="0" lvl="0" indent="0" algn="l" defTabSz="93177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NeueHaasGroteskText Std" panose="020B0504020202020204" pitchFamily="34" charset="0"/>
              <a:ea typeface="+mn-ea"/>
              <a:cs typeface="+mn-cs"/>
            </a:endParaRPr>
          </a:p>
          <a:p>
            <a:pPr marL="0" indent="0" defTabSz="931774">
              <a:buFont typeface="Arial" panose="020B0604020202020204" pitchFamily="34" charset="0"/>
              <a:buNone/>
              <a:defRPr/>
            </a:pPr>
            <a:endParaRPr lang="en-US" sz="1100" b="0" kern="1200" baseline="0" dirty="0">
              <a:solidFill>
                <a:schemeClr val="tx1"/>
              </a:solidFill>
              <a:latin typeface="NeueHaasGroteskText Std" panose="020B0504020202020204" pitchFamily="34" charset="0"/>
              <a:ea typeface="+mn-ea"/>
              <a:cs typeface="+mn-cs"/>
            </a:endParaRPr>
          </a:p>
        </p:txBody>
      </p:sp>
      <p:sp>
        <p:nvSpPr>
          <p:cNvPr id="4" name="Slide Number Placeholder 3"/>
          <p:cNvSpPr>
            <a:spLocks noGrp="1"/>
          </p:cNvSpPr>
          <p:nvPr>
            <p:ph type="sldNum" sz="quarter" idx="10"/>
          </p:nvPr>
        </p:nvSpPr>
        <p:spPr/>
        <p:txBody>
          <a:bodyPr/>
          <a:lstStyle/>
          <a:p>
            <a:fld id="{F9F08466-AEA7-4FC0-9459-6A32F61DA297}" type="slidenum">
              <a:rPr lang="en-US" smtClean="0"/>
              <a:pPr/>
              <a:t>2</a:t>
            </a:fld>
            <a:endParaRPr lang="en-US" dirty="0"/>
          </a:p>
        </p:txBody>
      </p:sp>
    </p:spTree>
    <p:extLst>
      <p:ext uri="{BB962C8B-B14F-4D97-AF65-F5344CB8AC3E}">
        <p14:creationId xmlns:p14="http://schemas.microsoft.com/office/powerpoint/2010/main" val="2424267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31774">
              <a:buFont typeface="Arial" panose="020B0604020202020204" pitchFamily="34" charset="0"/>
              <a:buNone/>
              <a:defRPr/>
            </a:pPr>
            <a:r>
              <a:rPr lang="en-US" sz="1100" b="0" kern="1200" baseline="0" dirty="0">
                <a:solidFill>
                  <a:schemeClr val="tx1"/>
                </a:solidFill>
                <a:latin typeface="NeueHaasGroteskText Std" panose="020B0504020202020204" pitchFamily="34" charset="0"/>
                <a:ea typeface="+mn-ea"/>
                <a:cs typeface="+mn-cs"/>
              </a:rPr>
              <a:t>We have been focusing on immediate risk through our Superfund authorities….</a:t>
            </a:r>
          </a:p>
          <a:p>
            <a:pPr marL="0" indent="0" defTabSz="931774">
              <a:buFont typeface="Arial" panose="020B0604020202020204" pitchFamily="34" charset="0"/>
              <a:buNone/>
              <a:defRPr/>
            </a:pPr>
            <a:endParaRPr lang="en-US" sz="1100" b="0" kern="1200" baseline="0" dirty="0">
              <a:solidFill>
                <a:schemeClr val="tx1"/>
              </a:solidFill>
              <a:latin typeface="NeueHaasGroteskText Std" panose="020B0504020202020204" pitchFamily="34" charset="0"/>
              <a:ea typeface="+mn-ea"/>
              <a:cs typeface="+mn-cs"/>
            </a:endParaRPr>
          </a:p>
          <a:p>
            <a:pPr marL="0" indent="0" defTabSz="931774">
              <a:buFont typeface="Arial" panose="020B0604020202020204" pitchFamily="34" charset="0"/>
              <a:buNone/>
              <a:defRPr/>
            </a:pPr>
            <a:r>
              <a:rPr lang="en-US" sz="1100" dirty="0"/>
              <a:t>MERLA -</a:t>
            </a:r>
            <a:r>
              <a:rPr lang="en-US" sz="1100" baseline="0" dirty="0"/>
              <a:t> </a:t>
            </a:r>
            <a:r>
              <a:rPr lang="en-US" sz="1100" dirty="0"/>
              <a:t>MN</a:t>
            </a:r>
            <a:r>
              <a:rPr lang="en-US" sz="1100" baseline="0" dirty="0"/>
              <a:t> </a:t>
            </a:r>
            <a:r>
              <a:rPr lang="en-US" sz="1100" dirty="0"/>
              <a:t>ENVIRONMENTAL RESPONSE AND LIABILITY ACT 115B</a:t>
            </a:r>
            <a:r>
              <a:rPr lang="en-US" sz="1100" b="0" kern="1200" baseline="0" dirty="0">
                <a:solidFill>
                  <a:schemeClr val="tx1"/>
                </a:solidFill>
                <a:latin typeface="NeueHaasGroteskText Std" panose="020B0504020202020204" pitchFamily="34" charset="0"/>
                <a:ea typeface="+mn-ea"/>
                <a:cs typeface="+mn-cs"/>
              </a:rPr>
              <a:t> </a:t>
            </a:r>
          </a:p>
          <a:p>
            <a:pPr marL="0" indent="0" defTabSz="931774">
              <a:buFont typeface="Arial" panose="020B0604020202020204" pitchFamily="34" charset="0"/>
              <a:buNone/>
              <a:defRPr/>
            </a:pPr>
            <a:endParaRPr lang="en-US" sz="1100" b="0" kern="1200" baseline="0" dirty="0">
              <a:solidFill>
                <a:schemeClr val="tx1"/>
              </a:solidFill>
              <a:latin typeface="NeueHaasGroteskText Std" panose="020B0504020202020204" pitchFamily="34" charset="0"/>
              <a:ea typeface="+mn-ea"/>
              <a:cs typeface="+mn-cs"/>
            </a:endParaRPr>
          </a:p>
          <a:p>
            <a:pPr lvl="0"/>
            <a:r>
              <a:rPr lang="en-US" sz="1200" kern="1200" dirty="0">
                <a:solidFill>
                  <a:schemeClr val="tx1"/>
                </a:solidFill>
                <a:effectLst/>
                <a:latin typeface="NeueHaasGroteskText Std" panose="020B0504020202020204" pitchFamily="34" charset="0"/>
                <a:ea typeface="+mn-ea"/>
                <a:cs typeface="+mn-cs"/>
              </a:rPr>
              <a:t>August 2016, EPA issued drinking water guidance for 2 primary PFCs of concern (PFOS and PFOA) which were lower than MDH health based values at that time  (notes -  EPA  value 70 </a:t>
            </a:r>
            <a:r>
              <a:rPr lang="en-US" sz="1200" kern="1200" dirty="0" err="1">
                <a:solidFill>
                  <a:schemeClr val="tx1"/>
                </a:solidFill>
                <a:effectLst/>
                <a:latin typeface="NeueHaasGroteskText Std" panose="020B0504020202020204" pitchFamily="34" charset="0"/>
                <a:ea typeface="+mn-ea"/>
                <a:cs typeface="+mn-cs"/>
              </a:rPr>
              <a:t>ppt</a:t>
            </a:r>
            <a:r>
              <a:rPr lang="en-US" sz="1200" kern="1200" dirty="0">
                <a:solidFill>
                  <a:schemeClr val="tx1"/>
                </a:solidFill>
                <a:effectLst/>
                <a:latin typeface="NeueHaasGroteskText Std" panose="020B0504020202020204" pitchFamily="34" charset="0"/>
                <a:ea typeface="+mn-ea"/>
                <a:cs typeface="+mn-cs"/>
              </a:rPr>
              <a:t> for each,  MDH values 300 </a:t>
            </a:r>
            <a:r>
              <a:rPr lang="en-US" sz="1200" kern="1200" dirty="0" err="1">
                <a:solidFill>
                  <a:schemeClr val="tx1"/>
                </a:solidFill>
                <a:effectLst/>
                <a:latin typeface="NeueHaasGroteskText Std" panose="020B0504020202020204" pitchFamily="34" charset="0"/>
                <a:ea typeface="+mn-ea"/>
                <a:cs typeface="+mn-cs"/>
              </a:rPr>
              <a:t>ppt</a:t>
            </a:r>
            <a:r>
              <a:rPr lang="en-US" sz="1200" kern="1200" dirty="0">
                <a:solidFill>
                  <a:schemeClr val="tx1"/>
                </a:solidFill>
                <a:effectLst/>
                <a:latin typeface="NeueHaasGroteskText Std" panose="020B0504020202020204" pitchFamily="34" charset="0"/>
                <a:ea typeface="+mn-ea"/>
                <a:cs typeface="+mn-cs"/>
              </a:rPr>
              <a:t> for each) </a:t>
            </a:r>
          </a:p>
          <a:p>
            <a:r>
              <a:rPr lang="en-US" sz="1200" kern="1200" dirty="0">
                <a:solidFill>
                  <a:schemeClr val="tx1"/>
                </a:solidFill>
                <a:effectLst/>
                <a:latin typeface="NeueHaasGroteskText Std" panose="020B0504020202020204" pitchFamily="34" charset="0"/>
                <a:ea typeface="+mn-ea"/>
                <a:cs typeface="+mn-cs"/>
              </a:rPr>
              <a:t> </a:t>
            </a:r>
          </a:p>
          <a:p>
            <a:pPr lvl="0"/>
            <a:r>
              <a:rPr lang="en-US" sz="1200" kern="1200" dirty="0">
                <a:solidFill>
                  <a:schemeClr val="tx1"/>
                </a:solidFill>
                <a:effectLst/>
                <a:latin typeface="NeueHaasGroteskText Std" panose="020B0504020202020204" pitchFamily="34" charset="0"/>
                <a:ea typeface="+mn-ea"/>
                <a:cs typeface="+mn-cs"/>
              </a:rPr>
              <a:t>May 2017, MDH issued updated health guidelines for PFOS and PFOA at levels 10 times less than previous MDH health based values (notes -  27 </a:t>
            </a:r>
            <a:r>
              <a:rPr lang="en-US" sz="1200" kern="1200" dirty="0" err="1">
                <a:solidFill>
                  <a:schemeClr val="tx1"/>
                </a:solidFill>
                <a:effectLst/>
                <a:latin typeface="NeueHaasGroteskText Std" panose="020B0504020202020204" pitchFamily="34" charset="0"/>
                <a:ea typeface="+mn-ea"/>
                <a:cs typeface="+mn-cs"/>
              </a:rPr>
              <a:t>ppt</a:t>
            </a:r>
            <a:r>
              <a:rPr lang="en-US" sz="1200" kern="1200" dirty="0">
                <a:solidFill>
                  <a:schemeClr val="tx1"/>
                </a:solidFill>
                <a:effectLst/>
                <a:latin typeface="NeueHaasGroteskText Std" panose="020B0504020202020204" pitchFamily="34" charset="0"/>
                <a:ea typeface="+mn-ea"/>
                <a:cs typeface="+mn-cs"/>
              </a:rPr>
              <a:t> for PFOS, 35 </a:t>
            </a:r>
            <a:r>
              <a:rPr lang="en-US" sz="1200" kern="1200" dirty="0" err="1">
                <a:solidFill>
                  <a:schemeClr val="tx1"/>
                </a:solidFill>
                <a:effectLst/>
                <a:latin typeface="NeueHaasGroteskText Std" panose="020B0504020202020204" pitchFamily="34" charset="0"/>
                <a:ea typeface="+mn-ea"/>
                <a:cs typeface="+mn-cs"/>
              </a:rPr>
              <a:t>ppt</a:t>
            </a:r>
            <a:r>
              <a:rPr lang="en-US" sz="1200" kern="1200" dirty="0">
                <a:solidFill>
                  <a:schemeClr val="tx1"/>
                </a:solidFill>
                <a:effectLst/>
                <a:latin typeface="NeueHaasGroteskText Std" panose="020B0504020202020204" pitchFamily="34" charset="0"/>
                <a:ea typeface="+mn-ea"/>
                <a:cs typeface="+mn-cs"/>
              </a:rPr>
              <a:t> for PFOA)</a:t>
            </a:r>
          </a:p>
          <a:p>
            <a:r>
              <a:rPr lang="en-US" sz="1200" kern="1200" dirty="0">
                <a:solidFill>
                  <a:schemeClr val="tx1"/>
                </a:solidFill>
                <a:effectLst/>
                <a:latin typeface="NeueHaasGroteskText Std" panose="020B0504020202020204" pitchFamily="34" charset="0"/>
                <a:ea typeface="+mn-ea"/>
                <a:cs typeface="+mn-cs"/>
              </a:rPr>
              <a:t> </a:t>
            </a:r>
          </a:p>
          <a:p>
            <a:pPr lvl="0"/>
            <a:r>
              <a:rPr lang="en-US" sz="1200" kern="1200" dirty="0">
                <a:solidFill>
                  <a:schemeClr val="tx1"/>
                </a:solidFill>
                <a:effectLst/>
                <a:latin typeface="NeueHaasGroteskText Std" panose="020B0504020202020204" pitchFamily="34" charset="0"/>
                <a:ea typeface="+mn-ea"/>
                <a:cs typeface="+mn-cs"/>
              </a:rPr>
              <a:t>MPCA and MDH will continue to sample residential wells to evaluate if additional drinking water well advisories should be issued, will continue to install carbon treatment systems were residents agree to provide access for installation and will continue to maintain carbon treatment systems through annual change-out of carbon filters.    </a:t>
            </a:r>
          </a:p>
          <a:p>
            <a:r>
              <a:rPr lang="en-US" sz="1200" kern="1200" dirty="0">
                <a:solidFill>
                  <a:schemeClr val="tx1"/>
                </a:solidFill>
                <a:effectLst/>
                <a:latin typeface="NeueHaasGroteskText Std" panose="020B0504020202020204" pitchFamily="34" charset="0"/>
                <a:ea typeface="+mn-ea"/>
                <a:cs typeface="+mn-cs"/>
              </a:rPr>
              <a:t> </a:t>
            </a:r>
          </a:p>
          <a:p>
            <a:pPr lvl="1"/>
            <a:r>
              <a:rPr lang="en-US" sz="1200" kern="1200" dirty="0">
                <a:solidFill>
                  <a:schemeClr val="tx1"/>
                </a:solidFill>
                <a:effectLst/>
                <a:latin typeface="NeueHaasGroteskText Std" panose="020B0504020202020204" pitchFamily="34" charset="0"/>
                <a:ea typeface="+mn-ea"/>
                <a:cs typeface="+mn-cs"/>
              </a:rPr>
              <a:t>Under terms of SACO, 3M remains responsible to reimburse MPCA for these costs. (the $40 million part)</a:t>
            </a:r>
          </a:p>
          <a:p>
            <a:r>
              <a:rPr lang="en-US" sz="1200" kern="1200" dirty="0">
                <a:solidFill>
                  <a:schemeClr val="tx1"/>
                </a:solidFill>
                <a:effectLst/>
                <a:latin typeface="NeueHaasGroteskText Std" panose="020B0504020202020204" pitchFamily="34" charset="0"/>
                <a:ea typeface="+mn-ea"/>
                <a:cs typeface="+mn-cs"/>
              </a:rPr>
              <a:t> </a:t>
            </a:r>
          </a:p>
          <a:p>
            <a:pPr lvl="1"/>
            <a:r>
              <a:rPr lang="en-US" sz="1200" kern="1200" dirty="0">
                <a:solidFill>
                  <a:schemeClr val="tx1"/>
                </a:solidFill>
                <a:effectLst/>
                <a:latin typeface="NeueHaasGroteskText Std" panose="020B0504020202020204" pitchFamily="34" charset="0"/>
                <a:ea typeface="+mn-ea"/>
                <a:cs typeface="+mn-cs"/>
              </a:rPr>
              <a:t>(notes -  MDH issues well advisory to home owner,   MPCA follows up with offer to provide bottled water and install carbon treatment system.   Bottled water provided until carbon treatment system is installed.    Home owners receiving well advisory are not required to accept either bottled water or treatment system)</a:t>
            </a:r>
          </a:p>
          <a:p>
            <a:pPr marL="0" marR="0" lvl="0" indent="0" algn="l" defTabSz="93177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NeueHaasGroteskText Std" panose="020B0504020202020204" pitchFamily="34" charset="0"/>
              <a:ea typeface="+mn-ea"/>
              <a:cs typeface="+mn-cs"/>
            </a:endParaRPr>
          </a:p>
          <a:p>
            <a:pPr marL="0" marR="0" lvl="0" indent="0" algn="l" defTabSz="931774"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NeueHaasGroteskText Std" panose="020B0504020202020204" pitchFamily="34" charset="0"/>
                <a:ea typeface="+mn-ea"/>
                <a:cs typeface="+mn-cs"/>
              </a:rPr>
              <a:t>One point I should clarify, by 2016 we reduced the number of residential wells monitored/sampled per year to 200.     We had set up a schedule on number to be sampled each year based on levels of PFC compared to the HBVs.    Some wells were scheduled for every year, some every other year and some planned for every three years.    So we were keeping on eye on more than 200, but the number sampled each year was around 200.   Off hand, I do not know the total number.</a:t>
            </a:r>
          </a:p>
          <a:p>
            <a:pPr marL="0" indent="0" defTabSz="931774">
              <a:buFont typeface="Arial" panose="020B0604020202020204" pitchFamily="34" charset="0"/>
              <a:buNone/>
              <a:defRPr/>
            </a:pPr>
            <a:endParaRPr lang="en-US" sz="1100" b="0" kern="1200" baseline="0" dirty="0">
              <a:solidFill>
                <a:schemeClr val="tx1"/>
              </a:solidFill>
              <a:latin typeface="NeueHaasGroteskText Std" panose="020B0504020202020204" pitchFamily="34" charset="0"/>
              <a:ea typeface="+mn-ea"/>
              <a:cs typeface="+mn-cs"/>
            </a:endParaRPr>
          </a:p>
        </p:txBody>
      </p:sp>
      <p:sp>
        <p:nvSpPr>
          <p:cNvPr id="4" name="Slide Number Placeholder 3"/>
          <p:cNvSpPr>
            <a:spLocks noGrp="1"/>
          </p:cNvSpPr>
          <p:nvPr>
            <p:ph type="sldNum" sz="quarter" idx="10"/>
          </p:nvPr>
        </p:nvSpPr>
        <p:spPr/>
        <p:txBody>
          <a:bodyPr/>
          <a:lstStyle/>
          <a:p>
            <a:fld id="{F9F08466-AEA7-4FC0-9459-6A32F61DA297}" type="slidenum">
              <a:rPr lang="en-US" smtClean="0"/>
              <a:pPr/>
              <a:t>4</a:t>
            </a:fld>
            <a:endParaRPr lang="en-US" dirty="0"/>
          </a:p>
        </p:txBody>
      </p:sp>
    </p:spTree>
    <p:extLst>
      <p:ext uri="{BB962C8B-B14F-4D97-AF65-F5344CB8AC3E}">
        <p14:creationId xmlns:p14="http://schemas.microsoft.com/office/powerpoint/2010/main" val="3918608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NeueHaasGroteskText Std" panose="020B0504020202020204" pitchFamily="34" charset="0"/>
                <a:ea typeface="+mn-ea"/>
                <a:cs typeface="+mn-cs"/>
              </a:rPr>
              <a:t>Talked about immediate</a:t>
            </a:r>
            <a:r>
              <a:rPr lang="en-US" sz="1200" kern="1200" baseline="0" dirty="0">
                <a:solidFill>
                  <a:schemeClr val="tx1"/>
                </a:solidFill>
                <a:latin typeface="NeueHaasGroteskText Std" panose="020B0504020202020204" pitchFamily="34" charset="0"/>
                <a:ea typeface="+mn-ea"/>
                <a:cs typeface="+mn-cs"/>
              </a:rPr>
              <a:t> risk and addressing it through Superfund, however there are still long-term damages to our natural resources.  It is where Natural Resources Damages comes in and allows us to start addressing these larger issues.</a:t>
            </a:r>
          </a:p>
          <a:p>
            <a:endParaRPr lang="en-US" sz="1200" kern="1200" baseline="0" dirty="0">
              <a:solidFill>
                <a:schemeClr val="tx1"/>
              </a:solidFill>
              <a:latin typeface="NeueHaasGroteskText Std" panose="020B0504020202020204" pitchFamily="34" charset="0"/>
              <a:ea typeface="+mn-ea"/>
              <a:cs typeface="+mn-cs"/>
            </a:endParaRPr>
          </a:p>
          <a:p>
            <a:r>
              <a:rPr lang="en-US" sz="1200" kern="1200" baseline="0" dirty="0">
                <a:solidFill>
                  <a:schemeClr val="tx1"/>
                </a:solidFill>
                <a:latin typeface="NeueHaasGroteskText Std" panose="020B0504020202020204" pitchFamily="34" charset="0"/>
                <a:ea typeface="+mn-ea"/>
                <a:cs typeface="+mn-cs"/>
              </a:rPr>
              <a:t>The Legislature created this framework and tools of Superfund and Natural Resources Damages  (115B.04)</a:t>
            </a:r>
            <a:endParaRPr lang="en-US" sz="1200" kern="1200" dirty="0">
              <a:solidFill>
                <a:schemeClr val="tx1"/>
              </a:solidFill>
              <a:latin typeface="NeueHaasGroteskText Std" panose="020B0504020202020204" pitchFamily="34" charset="0"/>
              <a:ea typeface="+mn-ea"/>
              <a:cs typeface="+mn-cs"/>
            </a:endParaRPr>
          </a:p>
        </p:txBody>
      </p:sp>
      <p:sp>
        <p:nvSpPr>
          <p:cNvPr id="4" name="Slide Number Placeholder 3"/>
          <p:cNvSpPr>
            <a:spLocks noGrp="1"/>
          </p:cNvSpPr>
          <p:nvPr>
            <p:ph type="sldNum" sz="quarter" idx="10"/>
          </p:nvPr>
        </p:nvSpPr>
        <p:spPr/>
        <p:txBody>
          <a:bodyPr/>
          <a:lstStyle/>
          <a:p>
            <a:fld id="{F9F08466-AEA7-4FC0-9459-6A32F61DA297}" type="slidenum">
              <a:rPr lang="en-US" smtClean="0"/>
              <a:pPr/>
              <a:t>5</a:t>
            </a:fld>
            <a:endParaRPr lang="en-US" dirty="0"/>
          </a:p>
        </p:txBody>
      </p:sp>
    </p:spTree>
    <p:extLst>
      <p:ext uri="{BB962C8B-B14F-4D97-AF65-F5344CB8AC3E}">
        <p14:creationId xmlns:p14="http://schemas.microsoft.com/office/powerpoint/2010/main" val="483041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within</a:t>
            </a:r>
            <a:r>
              <a:rPr lang="en-US" baseline="0" dirty="0"/>
              <a:t> this framework that the Legislature created that we pursued the Natural Resources Damages lawsuit and informed how we crafted the settlement agreement with 3M</a:t>
            </a:r>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6</a:t>
            </a:fld>
            <a:endParaRPr lang="en-US" dirty="0"/>
          </a:p>
        </p:txBody>
      </p:sp>
    </p:spTree>
    <p:extLst>
      <p:ext uri="{BB962C8B-B14F-4D97-AF65-F5344CB8AC3E}">
        <p14:creationId xmlns:p14="http://schemas.microsoft.com/office/powerpoint/2010/main" val="3500260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Covington &amp; Burling</a:t>
            </a:r>
          </a:p>
          <a:p>
            <a:endParaRPr lang="en-US" dirty="0"/>
          </a:p>
          <a:p>
            <a:r>
              <a:rPr lang="en-US" dirty="0"/>
              <a:t>2017</a:t>
            </a:r>
            <a:r>
              <a:rPr lang="en-US" baseline="0" dirty="0"/>
              <a:t> expenses:  </a:t>
            </a:r>
            <a:r>
              <a:rPr lang="en-US" sz="1200" u="none" kern="1200" dirty="0">
                <a:solidFill>
                  <a:schemeClr val="tx1"/>
                </a:solidFill>
                <a:effectLst/>
                <a:latin typeface="NeueHaasGroteskText Std" panose="020B0504020202020204" pitchFamily="34" charset="0"/>
                <a:ea typeface="+mn-ea"/>
                <a:cs typeface="+mn-cs"/>
              </a:rPr>
              <a:t>4,517,197.52 – about $2 million</a:t>
            </a:r>
            <a:r>
              <a:rPr lang="en-US" sz="1200" u="none" kern="1200" baseline="0" dirty="0">
                <a:solidFill>
                  <a:schemeClr val="tx1"/>
                </a:solidFill>
                <a:effectLst/>
                <a:latin typeface="NeueHaasGroteskText Std" panose="020B0504020202020204" pitchFamily="34" charset="0"/>
                <a:ea typeface="+mn-ea"/>
                <a:cs typeface="+mn-cs"/>
              </a:rPr>
              <a:t> goes to Cottage Grove to prep the area (e.g. structure) for temporary drinking water system; MPCA covers rental and carbon change outs</a:t>
            </a:r>
            <a:endParaRPr lang="en-US" sz="1200" u="none" kern="1200" dirty="0">
              <a:solidFill>
                <a:schemeClr val="tx1"/>
              </a:solidFill>
              <a:effectLst/>
              <a:latin typeface="NeueHaasGroteskText Std" panose="020B0504020202020204" pitchFamily="34" charset="0"/>
              <a:ea typeface="+mn-ea"/>
              <a:cs typeface="+mn-cs"/>
            </a:endParaRPr>
          </a:p>
          <a:p>
            <a:endParaRPr lang="en-US" sz="1200" u="sng" kern="1200" dirty="0">
              <a:solidFill>
                <a:schemeClr val="tx1"/>
              </a:solidFill>
              <a:effectLst/>
              <a:latin typeface="NeueHaasGroteskText Std" panose="020B0504020202020204" pitchFamily="34" charset="0"/>
              <a:ea typeface="+mn-ea"/>
              <a:cs typeface="+mn-cs"/>
            </a:endParaRPr>
          </a:p>
          <a:p>
            <a:r>
              <a:rPr lang="en-US" sz="1200" u="none" kern="1200" dirty="0">
                <a:solidFill>
                  <a:schemeClr val="tx1"/>
                </a:solidFill>
                <a:effectLst/>
                <a:latin typeface="NeueHaasGroteskText Std" panose="020B0504020202020204" pitchFamily="34" charset="0"/>
                <a:ea typeface="+mn-ea"/>
                <a:cs typeface="+mn-cs"/>
              </a:rPr>
              <a:t>$300,441.95 assessing MPCA and DNR Damages</a:t>
            </a:r>
            <a:endParaRPr lang="en-US" u="none"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9</a:t>
            </a:fld>
            <a:endParaRPr lang="en-US" dirty="0"/>
          </a:p>
        </p:txBody>
      </p:sp>
    </p:spTree>
    <p:extLst>
      <p:ext uri="{BB962C8B-B14F-4D97-AF65-F5344CB8AC3E}">
        <p14:creationId xmlns:p14="http://schemas.microsoft.com/office/powerpoint/2010/main" val="3477008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Created distinct</a:t>
            </a:r>
            <a:r>
              <a:rPr lang="en-US" baseline="0" dirty="0"/>
              <a:t> accounting measures to make sure</a:t>
            </a:r>
            <a:r>
              <a:rPr lang="en-US" dirty="0"/>
              <a:t> the</a:t>
            </a:r>
            <a:r>
              <a:rPr lang="en-US" baseline="0" dirty="0"/>
              <a:t> money is</a:t>
            </a:r>
            <a:r>
              <a:rPr lang="en-US" dirty="0"/>
              <a:t> dedicated</a:t>
            </a:r>
            <a:r>
              <a:rPr lang="en-US" baseline="0" dirty="0"/>
              <a:t> and protected</a:t>
            </a:r>
            <a:endParaRPr lang="en-US" dirty="0"/>
          </a:p>
          <a:p>
            <a:endParaRPr lang="en-US" dirty="0"/>
          </a:p>
          <a:p>
            <a:r>
              <a:rPr lang="en-US" dirty="0"/>
              <a:t>115b.17 </a:t>
            </a:r>
            <a:r>
              <a:rPr lang="en-US" dirty="0">
                <a:hlinkClick r:id="rId3" tooltip="Link to Subd. 7."/>
              </a:rPr>
              <a:t>§</a:t>
            </a:r>
            <a:r>
              <a:rPr lang="en-US" dirty="0"/>
              <a:t> </a:t>
            </a:r>
            <a:r>
              <a:rPr lang="en-US" b="1" dirty="0" err="1"/>
              <a:t>Subd</a:t>
            </a:r>
            <a:r>
              <a:rPr lang="en-US" b="1" dirty="0"/>
              <a:t>. 7.Actions relating to natural resources.</a:t>
            </a:r>
          </a:p>
          <a:p>
            <a:r>
              <a:rPr lang="en-US" dirty="0"/>
              <a:t>For the purpose of this subdivision, the state is the trustee of the air, water and wildlife of the state. An action pursuant to section </a:t>
            </a:r>
            <a:r>
              <a:rPr lang="en-US" dirty="0">
                <a:hlinkClick r:id="rId4"/>
              </a:rPr>
              <a:t>115B.04</a:t>
            </a:r>
            <a:r>
              <a:rPr lang="en-US" dirty="0"/>
              <a:t> for damages with respect to air, water or wildlife may be brought by the attorney general in the name of the state as trustee for those natural resources. Any damages recovered by the attorney general pursuant to section </a:t>
            </a:r>
            <a:r>
              <a:rPr lang="en-US" dirty="0">
                <a:hlinkClick r:id="rId4"/>
              </a:rPr>
              <a:t>115B.04</a:t>
            </a:r>
            <a:r>
              <a:rPr lang="en-US" dirty="0"/>
              <a:t> or any other law for injury to, destruction of, or loss of natural resources resulting from the release of a hazardous substance, or a pollutant or contaminant, shall be deposited in the remediation fund.</a:t>
            </a:r>
          </a:p>
          <a:p>
            <a:endParaRPr lang="en-US" dirty="0"/>
          </a:p>
          <a:p>
            <a:r>
              <a:rPr lang="en-US" sz="1200" kern="1200" dirty="0">
                <a:solidFill>
                  <a:schemeClr val="tx1"/>
                </a:solidFill>
                <a:effectLst/>
                <a:latin typeface="NeueHaasGroteskText Std" panose="020B0504020202020204" pitchFamily="34" charset="0"/>
                <a:ea typeface="+mn-ea"/>
                <a:cs typeface="+mn-cs"/>
              </a:rPr>
              <a:t>Q:  Is the settlement accounted for in yesterday’s economic forecast? Or will we see that surplus number increase?</a:t>
            </a:r>
          </a:p>
          <a:p>
            <a:r>
              <a:rPr lang="en-US" sz="1200" kern="1200" dirty="0">
                <a:solidFill>
                  <a:schemeClr val="tx1"/>
                </a:solidFill>
                <a:effectLst/>
                <a:latin typeface="NeueHaasGroteskText Std" panose="020B0504020202020204" pitchFamily="34" charset="0"/>
                <a:ea typeface="+mn-ea"/>
                <a:cs typeface="+mn-cs"/>
              </a:rPr>
              <a:t> </a:t>
            </a:r>
          </a:p>
          <a:p>
            <a:r>
              <a:rPr lang="en-US" sz="1200" kern="1200" dirty="0">
                <a:solidFill>
                  <a:schemeClr val="tx1"/>
                </a:solidFill>
                <a:effectLst/>
                <a:latin typeface="NeueHaasGroteskText Std" panose="020B0504020202020204" pitchFamily="34" charset="0"/>
                <a:ea typeface="+mn-ea"/>
                <a:cs typeface="+mn-cs"/>
              </a:rPr>
              <a:t>A:  The 3M settlement is accounted for in the budget forecast. Because the settlement will be deposited into the remediation fund, it does not show up as part of the general fund, but will appear in the consolidated funds statement that MMB will release in the near future.</a:t>
            </a:r>
          </a:p>
          <a:p>
            <a:endParaRPr lang="en-US" dirty="0"/>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10</a:t>
            </a:fld>
            <a:endParaRPr lang="en-US" dirty="0"/>
          </a:p>
        </p:txBody>
      </p:sp>
    </p:spTree>
    <p:extLst>
      <p:ext uri="{BB962C8B-B14F-4D97-AF65-F5344CB8AC3E}">
        <p14:creationId xmlns:p14="http://schemas.microsoft.com/office/powerpoint/2010/main" val="3869937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NeueHaasGroteskText Std" panose="020B0504020202020204" pitchFamily="34" charset="0"/>
                <a:ea typeface="+mn-ea"/>
                <a:cs typeface="+mn-cs"/>
              </a:rPr>
              <a:t>The proposed structure tries to achieve three goals:</a:t>
            </a:r>
          </a:p>
          <a:p>
            <a:pPr lvl="0"/>
            <a:r>
              <a:rPr lang="en-US" sz="1200" b="1" kern="1200" dirty="0">
                <a:solidFill>
                  <a:schemeClr val="tx1"/>
                </a:solidFill>
                <a:effectLst/>
                <a:latin typeface="NeueHaasGroteskText Std" panose="020B0504020202020204" pitchFamily="34" charset="0"/>
                <a:ea typeface="+mn-ea"/>
                <a:cs typeface="+mn-cs"/>
              </a:rPr>
              <a:t>Broad participation </a:t>
            </a:r>
            <a:r>
              <a:rPr lang="en-US" sz="1200" kern="1200" dirty="0">
                <a:solidFill>
                  <a:schemeClr val="tx1"/>
                </a:solidFill>
                <a:effectLst/>
                <a:latin typeface="NeueHaasGroteskText Std" panose="020B0504020202020204" pitchFamily="34" charset="0"/>
                <a:ea typeface="+mn-ea"/>
                <a:cs typeface="+mn-cs"/>
              </a:rPr>
              <a:t>— Each group will have representatives from all affected communities as well as members from state agencies. The Working Group also includes at-large citizen and business members.</a:t>
            </a:r>
          </a:p>
          <a:p>
            <a:pPr lvl="0"/>
            <a:r>
              <a:rPr lang="en-US" sz="1200" b="1" kern="1200" dirty="0">
                <a:solidFill>
                  <a:schemeClr val="tx1"/>
                </a:solidFill>
                <a:effectLst/>
                <a:latin typeface="NeueHaasGroteskText Std" panose="020B0504020202020204" pitchFamily="34" charset="0"/>
                <a:ea typeface="+mn-ea"/>
                <a:cs typeface="+mn-cs"/>
              </a:rPr>
              <a:t>Transparency</a:t>
            </a:r>
            <a:r>
              <a:rPr lang="en-US" sz="1200" kern="1200" dirty="0">
                <a:solidFill>
                  <a:schemeClr val="tx1"/>
                </a:solidFill>
                <a:effectLst/>
                <a:latin typeface="NeueHaasGroteskText Std" panose="020B0504020202020204" pitchFamily="34" charset="0"/>
                <a:ea typeface="+mn-ea"/>
                <a:cs typeface="+mn-cs"/>
              </a:rPr>
              <a:t> — All meetings will be open to the public, and time will be reserved at the end of each meeting for questions or comments.</a:t>
            </a:r>
          </a:p>
          <a:p>
            <a:pPr lvl="0"/>
            <a:r>
              <a:rPr lang="en-US" sz="1200" b="1" kern="1200" dirty="0">
                <a:solidFill>
                  <a:schemeClr val="tx1"/>
                </a:solidFill>
                <a:effectLst/>
                <a:latin typeface="NeueHaasGroteskText Std" panose="020B0504020202020204" pitchFamily="34" charset="0"/>
                <a:ea typeface="+mn-ea"/>
                <a:cs typeface="+mn-cs"/>
              </a:rPr>
              <a:t>Balance </a:t>
            </a:r>
            <a:r>
              <a:rPr lang="en-US" sz="1200" kern="1200" dirty="0">
                <a:solidFill>
                  <a:schemeClr val="tx1"/>
                </a:solidFill>
                <a:effectLst/>
                <a:latin typeface="NeueHaasGroteskText Std" panose="020B0504020202020204" pitchFamily="34" charset="0"/>
                <a:ea typeface="+mn-ea"/>
                <a:cs typeface="+mn-cs"/>
              </a:rPr>
              <a:t>— The workgroup structure will work to balance the need for multiple perspectives along with the ability to make decisions quickly and efficiently. </a:t>
            </a:r>
          </a:p>
        </p:txBody>
      </p:sp>
      <p:sp>
        <p:nvSpPr>
          <p:cNvPr id="4" name="Slide Number Placeholder 3"/>
          <p:cNvSpPr>
            <a:spLocks noGrp="1"/>
          </p:cNvSpPr>
          <p:nvPr>
            <p:ph type="sldNum" sz="quarter" idx="10"/>
          </p:nvPr>
        </p:nvSpPr>
        <p:spPr/>
        <p:txBody>
          <a:bodyPr/>
          <a:lstStyle/>
          <a:p>
            <a:fld id="{F9F08466-AEA7-4FC0-9459-6A32F61DA297}" type="slidenum">
              <a:rPr lang="en-US" smtClean="0"/>
              <a:pPr/>
              <a:t>12</a:t>
            </a:fld>
            <a:endParaRPr lang="en-US" dirty="0"/>
          </a:p>
        </p:txBody>
      </p:sp>
    </p:spTree>
    <p:extLst>
      <p:ext uri="{BB962C8B-B14F-4D97-AF65-F5344CB8AC3E}">
        <p14:creationId xmlns:p14="http://schemas.microsoft.com/office/powerpoint/2010/main" val="1857440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have received some good feedback on the local gov’t calls and about them.</a:t>
            </a:r>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13</a:t>
            </a:fld>
            <a:endParaRPr lang="en-US" dirty="0"/>
          </a:p>
        </p:txBody>
      </p:sp>
    </p:spTree>
    <p:extLst>
      <p:ext uri="{BB962C8B-B14F-4D97-AF65-F5344CB8AC3E}">
        <p14:creationId xmlns:p14="http://schemas.microsoft.com/office/powerpoint/2010/main" val="1830894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dirty="0"/>
              <a:t>Click to enter the slideshow title</a:t>
            </a:r>
          </a:p>
        </p:txBody>
      </p:sp>
      <p:sp>
        <p:nvSpPr>
          <p:cNvPr id="3" name="Rectangle 2"/>
          <p:cNvSpPr/>
          <p:nvPr userDrawn="1"/>
        </p:nvSpPr>
        <p:spPr>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18" name="Date Placeholder 17"/>
          <p:cNvSpPr>
            <a:spLocks noGrp="1"/>
          </p:cNvSpPr>
          <p:nvPr>
            <p:ph type="dt" sz="half" idx="15"/>
          </p:nvPr>
        </p:nvSpPr>
        <p:spPr/>
        <p:txBody>
          <a:bodyPr/>
          <a:lstStyle/>
          <a:p>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697389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ck Overlay, Gray Titl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p>
            <a:r>
              <a:rPr lang="en-US" dirty="0"/>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76233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ck Overlay, Whit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lvl1pPr>
              <a:defRPr baseline="0"/>
            </a:lvl1pPr>
          </a:lstStyle>
          <a:p>
            <a:r>
              <a:rPr lang="en-US" dirty="0"/>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a:solidFill>
                  <a:schemeClr val="bg1"/>
                </a:solidFill>
              </a:defRPr>
            </a:lvl1pPr>
            <a:lvl2pPr marL="1143000" indent="-228600">
              <a:lnSpc>
                <a:spcPct val="100000"/>
              </a:lnSpc>
              <a:buClr>
                <a:schemeClr val="accent2"/>
              </a:buClr>
              <a:defRPr>
                <a:solidFill>
                  <a:schemeClr val="bg1"/>
                </a:solidFill>
              </a:defRPr>
            </a:lvl2pPr>
            <a:lvl3pPr marL="1600200" indent="-228600">
              <a:lnSpc>
                <a:spcPct val="100000"/>
              </a:lnSpc>
              <a:buClr>
                <a:schemeClr val="accent2"/>
              </a:buClr>
              <a:defRPr>
                <a:solidFill>
                  <a:schemeClr val="bg1"/>
                </a:solidFill>
              </a:defRPr>
            </a:lvl3pPr>
            <a:lvl4pPr marL="2057400" indent="-228600">
              <a:lnSpc>
                <a:spcPct val="100000"/>
              </a:lnSpc>
              <a:buClr>
                <a:schemeClr val="accent2"/>
              </a:buClr>
              <a:defRPr>
                <a:solidFill>
                  <a:schemeClr val="bg1"/>
                </a:solidFill>
              </a:defRPr>
            </a:lvl4pPr>
            <a:lvl5pPr marL="2514600" indent="-228600">
              <a:lnSpc>
                <a:spcPct val="100000"/>
              </a:lnSpc>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Here | mn.gov/</a:t>
            </a:r>
            <a:r>
              <a:rPr lang="en-US" dirty="0" err="1"/>
              <a:t>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49488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59765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767981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3025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24870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38987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0"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6945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Content Placeholder 4"/>
          <p:cNvSpPr>
            <a:spLocks noGrp="1"/>
          </p:cNvSpPr>
          <p:nvPr>
            <p:ph sz="quarter" idx="10"/>
          </p:nvPr>
        </p:nvSpPr>
        <p:spPr>
          <a:xfrm>
            <a:off x="838200" y="1366345"/>
            <a:ext cx="6234953" cy="4788393"/>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2"/>
          <p:cNvSpPr>
            <a:spLocks noGrp="1"/>
          </p:cNvSpPr>
          <p:nvPr>
            <p:ph type="pic" sz="quarter" idx="13"/>
          </p:nvPr>
        </p:nvSpPr>
        <p:spPr>
          <a:xfrm>
            <a:off x="7653566" y="1364826"/>
            <a:ext cx="4538434" cy="4538434"/>
          </a:xfrm>
        </p:spPr>
        <p:txBody>
          <a:bodyPr/>
          <a:lstStyle>
            <a:lvl1pPr>
              <a:buClr>
                <a:schemeClr val="tx1"/>
              </a:buClr>
              <a:defRPr>
                <a:solidFill>
                  <a:schemeClr val="tx1"/>
                </a:solidFill>
              </a:defRPr>
            </a:lvl1pPr>
          </a:lstStyle>
          <a:p>
            <a:endParaRPr lang="en-US" dirty="0"/>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864900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4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581719"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6261407"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4" name="Picture Placeholder 2"/>
          <p:cNvSpPr>
            <a:spLocks noGrp="1"/>
          </p:cNvSpPr>
          <p:nvPr>
            <p:ph type="pic" sz="quarter" idx="20" hasCustomPrompt="1"/>
          </p:nvPr>
        </p:nvSpPr>
        <p:spPr>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2780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Logo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dirty="0"/>
              <a:t>Click to enter the slideshow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18" name="Date Placeholder 17"/>
          <p:cNvSpPr>
            <a:spLocks noGrp="1"/>
          </p:cNvSpPr>
          <p:nvPr>
            <p:ph type="dt" sz="half" idx="15"/>
          </p:nvPr>
        </p:nvSpPr>
        <p:spPr/>
        <p:txBody>
          <a:body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Here | mn.gov/</a:t>
            </a:r>
            <a:r>
              <a:rPr lang="en-US" dirty="0" err="1"/>
              <a:t>websiteurl</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11" name="Picture Placeholder 4" descr="Minnesota logo"/>
          <p:cNvPicPr>
            <a:picLocks noChangeAspect="1"/>
          </p:cNvPicPr>
          <p:nvPr userDrawn="1"/>
        </p:nvPicPr>
        <p:blipFill>
          <a:blip r:embed="rId2">
            <a:extLst>
              <a:ext uri="{28A0092B-C50C-407E-A947-70E740481C1C}">
                <a14:useLocalDpi xmlns:a14="http://schemas.microsoft.com/office/drawing/2010/main" val="0"/>
              </a:ext>
            </a:extLst>
          </a:blip>
          <a:srcRect t="7200" b="7200"/>
          <a:stretch>
            <a:fillRect/>
          </a:stretch>
        </p:blipFill>
        <p:spPr>
          <a:xfrm>
            <a:off x="3036685" y="1315550"/>
            <a:ext cx="6118629" cy="1696642"/>
          </a:xfrm>
          <a:prstGeom prst="rect">
            <a:avLst/>
          </a:prstGeom>
        </p:spPr>
      </p:pic>
    </p:spTree>
    <p:extLst>
      <p:ext uri="{BB962C8B-B14F-4D97-AF65-F5344CB8AC3E}">
        <p14:creationId xmlns:p14="http://schemas.microsoft.com/office/powerpoint/2010/main" val="3368119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3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0824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4-Up White Vertic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6" name="Picture Placeholder 2"/>
          <p:cNvSpPr>
            <a:spLocks noGrp="1"/>
          </p:cNvSpPr>
          <p:nvPr>
            <p:ph type="pic" sz="quarter" idx="13" hasCustomPrompt="1"/>
          </p:nvPr>
        </p:nvSpPr>
        <p:spPr>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2"/>
          <p:cNvSpPr>
            <a:spLocks noGrp="1"/>
          </p:cNvSpPr>
          <p:nvPr>
            <p:ph type="pic" sz="quarter" idx="16" hasCustomPrompt="1"/>
          </p:nvPr>
        </p:nvSpPr>
        <p:spPr>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2"/>
          <p:cNvSpPr>
            <a:spLocks noGrp="1"/>
          </p:cNvSpPr>
          <p:nvPr>
            <p:ph type="pic" sz="quarter" idx="18" hasCustomPrompt="1"/>
          </p:nvPr>
        </p:nvSpPr>
        <p:spPr>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4" name="Picture Placeholder 2"/>
          <p:cNvSpPr>
            <a:spLocks noGrp="1"/>
          </p:cNvSpPr>
          <p:nvPr>
            <p:ph type="pic" sz="quarter" idx="20" hasCustomPrompt="1"/>
          </p:nvPr>
        </p:nvSpPr>
        <p:spPr>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9" name="Rectangle 1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236465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age 4-Up Gray BG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3" name="Picture Placeholder 2"/>
          <p:cNvSpPr>
            <a:spLocks noGrp="1"/>
          </p:cNvSpPr>
          <p:nvPr>
            <p:ph type="pic" sz="quarter" idx="14" hasCustomPrompt="1"/>
          </p:nvPr>
        </p:nvSpPr>
        <p:spPr>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4" name="Text Placeholder 3"/>
          <p:cNvSpPr>
            <a:spLocks noGrp="1"/>
          </p:cNvSpPr>
          <p:nvPr>
            <p:ph type="body" sz="quarter" idx="15"/>
          </p:nvPr>
        </p:nvSpPr>
        <p:spPr>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5" name="Picture Placeholder 2"/>
          <p:cNvSpPr>
            <a:spLocks noGrp="1"/>
          </p:cNvSpPr>
          <p:nvPr>
            <p:ph type="pic" sz="quarter" idx="17" hasCustomPrompt="1"/>
          </p:nvPr>
        </p:nvSpPr>
        <p:spPr>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7" name="Picture Placeholder 2"/>
          <p:cNvSpPr>
            <a:spLocks noGrp="1"/>
          </p:cNvSpPr>
          <p:nvPr>
            <p:ph type="pic" sz="quarter" idx="19" hasCustomPrompt="1"/>
          </p:nvPr>
        </p:nvSpPr>
        <p:spPr>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8" name="Text Placeholder 3"/>
          <p:cNvSpPr>
            <a:spLocks noGrp="1"/>
          </p:cNvSpPr>
          <p:nvPr>
            <p:ph type="body" sz="quarter" idx="20"/>
          </p:nvPr>
        </p:nvSpPr>
        <p:spPr>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dirty="0"/>
          </a:p>
        </p:txBody>
      </p:sp>
      <p:sp>
        <p:nvSpPr>
          <p:cNvPr id="2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632564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Page 4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2" name="Picture Placeholder 2"/>
          <p:cNvSpPr>
            <a:spLocks noGrp="1"/>
          </p:cNvSpPr>
          <p:nvPr>
            <p:ph type="pic" sz="quarter" idx="13" hasCustomPrompt="1"/>
          </p:nvPr>
        </p:nvSpPr>
        <p:spPr>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3" name="Picture Placeholder 2"/>
          <p:cNvSpPr>
            <a:spLocks noGrp="1"/>
          </p:cNvSpPr>
          <p:nvPr>
            <p:ph type="pic" sz="quarter" idx="14" hasCustomPrompt="1"/>
          </p:nvPr>
        </p:nvSpPr>
        <p:spPr>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4" name="Text Placeholder 3"/>
          <p:cNvSpPr>
            <a:spLocks noGrp="1"/>
          </p:cNvSpPr>
          <p:nvPr>
            <p:ph type="body" sz="quarter" idx="15"/>
          </p:nvPr>
        </p:nvSpPr>
        <p:spPr>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Picture Placeholder 2"/>
          <p:cNvSpPr>
            <a:spLocks noGrp="1"/>
          </p:cNvSpPr>
          <p:nvPr>
            <p:ph type="pic" sz="quarter" idx="17" hasCustomPrompt="1"/>
          </p:nvPr>
        </p:nvSpPr>
        <p:spPr>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8" name="Picture Placeholder 2"/>
          <p:cNvSpPr>
            <a:spLocks noGrp="1"/>
          </p:cNvSpPr>
          <p:nvPr>
            <p:ph type="pic" sz="quarter" idx="19" hasCustomPrompt="1"/>
          </p:nvPr>
        </p:nvSpPr>
        <p:spPr>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9" name="Text Placeholder 3"/>
          <p:cNvSpPr>
            <a:spLocks noGrp="1"/>
          </p:cNvSpPr>
          <p:nvPr>
            <p:ph type="body" sz="quarter" idx="20"/>
          </p:nvPr>
        </p:nvSpPr>
        <p:spPr>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20693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Page Duo Gray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5" name="Picture Placeholder 2"/>
          <p:cNvSpPr>
            <a:spLocks noGrp="1"/>
          </p:cNvSpPr>
          <p:nvPr>
            <p:ph type="pic" sz="quarter" idx="17" hasCustomPrompt="1"/>
          </p:nvPr>
        </p:nvSpPr>
        <p:spPr>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345329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Page 2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Picture Placeholder 2"/>
          <p:cNvSpPr>
            <a:spLocks noGrp="1"/>
          </p:cNvSpPr>
          <p:nvPr>
            <p:ph type="pic" sz="quarter" idx="13" hasCustomPrompt="1"/>
          </p:nvPr>
        </p:nvSpPr>
        <p:spPr>
          <a:xfrm>
            <a:off x="806332"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a:xfrm>
            <a:off x="2876550"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Picture Placeholder 2"/>
          <p:cNvSpPr>
            <a:spLocks noGrp="1"/>
          </p:cNvSpPr>
          <p:nvPr>
            <p:ph type="pic" sz="quarter" idx="17" hasCustomPrompt="1"/>
          </p:nvPr>
        </p:nvSpPr>
        <p:spPr>
          <a:xfrm>
            <a:off x="6199805"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a:xfrm>
            <a:off x="8270023"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228129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ig Image - Red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8"/>
          </a:xfrm>
        </p:spPr>
        <p:txBody>
          <a:bodyPr/>
          <a:lstStyle/>
          <a:p>
            <a:r>
              <a:rPr lang="en-US"/>
              <a:t>Click icon to add picture</a:t>
            </a:r>
          </a:p>
        </p:txBody>
      </p:sp>
      <p:sp>
        <p:nvSpPr>
          <p:cNvPr id="9" name="Title 1"/>
          <p:cNvSpPr>
            <a:spLocks noGrp="1"/>
          </p:cNvSpPr>
          <p:nvPr>
            <p:ph type="title" hasCustomPrompt="1"/>
          </p:nvPr>
        </p:nvSpPr>
        <p:spPr>
          <a:xfrm>
            <a:off x="1" y="5638801"/>
            <a:ext cx="12192000" cy="1219200"/>
          </a:xfrm>
          <a:solidFill>
            <a:srgbClr val="003865">
              <a:alpha val="87843"/>
            </a:srgbClr>
          </a:solidFill>
        </p:spPr>
        <p:txBody>
          <a:bodyPr>
            <a:normAutofit/>
          </a:bodyPr>
          <a:lstStyle>
            <a:lvl1pPr algn="ctr">
              <a:defRPr sz="3600">
                <a:solidFill>
                  <a:schemeClr val="bg1"/>
                </a:solidFill>
              </a:defRPr>
            </a:lvl1pPr>
          </a:lstStyle>
          <a:p>
            <a:r>
              <a:rPr lang="en-US" dirty="0"/>
              <a:t>Click to edit title</a:t>
            </a:r>
          </a:p>
        </p:txBody>
      </p:sp>
      <p:sp>
        <p:nvSpPr>
          <p:cNvPr id="5" name="Date Placeholder 3"/>
          <p:cNvSpPr>
            <a:spLocks noGrp="1"/>
          </p:cNvSpPr>
          <p:nvPr>
            <p:ph type="dt" sz="half" idx="11"/>
          </p:nvPr>
        </p:nvSpPr>
        <p:spPr>
          <a:xfrm>
            <a:off x="838200" y="6356350"/>
            <a:ext cx="1358590" cy="365125"/>
          </a:xfrm>
        </p:spPr>
        <p:txBody>
          <a:bodyPr/>
          <a:lstStyle/>
          <a:p>
            <a:endParaRPr lang="en-US" dirty="0"/>
          </a:p>
        </p:txBody>
      </p:sp>
      <p:sp>
        <p:nvSpPr>
          <p:cNvPr id="6"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451126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
        <p:nvSpPr>
          <p:cNvPr id="9" name="Title 1"/>
          <p:cNvSpPr>
            <a:spLocks noGrp="1"/>
          </p:cNvSpPr>
          <p:nvPr>
            <p:ph type="title" hasCustomPrompt="1"/>
          </p:nvPr>
        </p:nvSpPr>
        <p:spPr>
          <a:xfrm>
            <a:off x="1" y="5638801"/>
            <a:ext cx="12192000" cy="1219200"/>
          </a:xfrm>
          <a:solidFill>
            <a:srgbClr val="0D0D0D">
              <a:alpha val="87843"/>
            </a:srgbClr>
          </a:solidFill>
        </p:spPr>
        <p:txBody>
          <a:bodyPr>
            <a:normAutofit/>
          </a:bodyPr>
          <a:lstStyle>
            <a:lvl1pPr algn="ctr">
              <a:defRPr sz="3600">
                <a:solidFill>
                  <a:schemeClr val="bg1"/>
                </a:solidFill>
              </a:defRPr>
            </a:lvl1pPr>
          </a:lstStyle>
          <a:p>
            <a:r>
              <a:rPr lang="en-US" dirty="0"/>
              <a:t>Click to edit title</a:t>
            </a:r>
          </a:p>
        </p:txBody>
      </p:sp>
      <p:sp>
        <p:nvSpPr>
          <p:cNvPr id="5" name="Date Placeholder 3"/>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6"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978873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 Blue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
        <p:nvSpPr>
          <p:cNvPr id="9" name="Title 1"/>
          <p:cNvSpPr>
            <a:spLocks noGrp="1"/>
          </p:cNvSpPr>
          <p:nvPr>
            <p:ph type="title" hasCustomPrompt="1"/>
          </p:nvPr>
        </p:nvSpPr>
        <p:spPr>
          <a:xfrm>
            <a:off x="1" y="5638800"/>
            <a:ext cx="12192000" cy="1219200"/>
          </a:xfrm>
          <a:solidFill>
            <a:srgbClr val="78BE21">
              <a:alpha val="87843"/>
            </a:srgbClr>
          </a:solidFill>
        </p:spPr>
        <p:txBody>
          <a:bodyPr>
            <a:normAutofit/>
          </a:bodyPr>
          <a:lstStyle>
            <a:lvl1pPr algn="ctr">
              <a:defRPr sz="3600">
                <a:solidFill>
                  <a:schemeClr val="tx2"/>
                </a:solidFill>
              </a:defRPr>
            </a:lvl1pPr>
          </a:lstStyle>
          <a:p>
            <a:r>
              <a:rPr lang="en-US" dirty="0"/>
              <a:t>Click to edit title</a:t>
            </a:r>
          </a:p>
        </p:txBody>
      </p:sp>
      <p:sp>
        <p:nvSpPr>
          <p:cNvPr id="5" name="Date Placeholder 3"/>
          <p:cNvSpPr>
            <a:spLocks noGrp="1"/>
          </p:cNvSpPr>
          <p:nvPr>
            <p:ph type="dt" sz="half" idx="11"/>
          </p:nvPr>
        </p:nvSpPr>
        <p:spPr>
          <a:xfrm>
            <a:off x="838200" y="6356350"/>
            <a:ext cx="1358590" cy="365125"/>
          </a:xfrm>
        </p:spPr>
        <p:txBody>
          <a:bodyPr/>
          <a:lstStyle/>
          <a:p>
            <a:endParaRPr lang="en-US" dirty="0"/>
          </a:p>
        </p:txBody>
      </p:sp>
      <p:sp>
        <p:nvSpPr>
          <p:cNvPr id="6"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42373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de - Gray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0" name="Table Placeholder 8"/>
          <p:cNvSpPr>
            <a:spLocks noGrp="1"/>
          </p:cNvSpPr>
          <p:nvPr>
            <p:ph type="tbl" sz="quarter" idx="13"/>
          </p:nvPr>
        </p:nvSpPr>
        <p:spPr>
          <a:xfrm>
            <a:off x="2032000" y="2233262"/>
            <a:ext cx="8128000" cy="2966751"/>
          </a:xfrm>
        </p:spPr>
        <p:txBody>
          <a:bodyPr/>
          <a:lstStyle/>
          <a:p>
            <a:endParaRPr lang="en-US"/>
          </a:p>
        </p:txBody>
      </p:sp>
      <p:sp>
        <p:nvSpPr>
          <p:cNvPr id="8" name="Date Placeholder 4"/>
          <p:cNvSpPr>
            <a:spLocks noGrp="1"/>
          </p:cNvSpPr>
          <p:nvPr>
            <p:ph type="dt" sz="half" idx="11"/>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49061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dirty="0"/>
              <a:t>Click to enter the slideshow title</a:t>
            </a:r>
          </a:p>
        </p:txBody>
      </p:sp>
      <p:sp>
        <p:nvSpPr>
          <p:cNvPr id="3" name="Rectangle 2"/>
          <p:cNvSpPr/>
          <p:nvPr userDrawn="1"/>
        </p:nvSpPr>
        <p:spPr>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2" name="Text Placeholder 10"/>
          <p:cNvSpPr>
            <a:spLocks noGrp="1"/>
          </p:cNvSpPr>
          <p:nvPr>
            <p:ph type="body" sz="quarter" idx="14" hasCustomPrompt="1"/>
          </p:nvPr>
        </p:nvSpPr>
        <p:spPr>
          <a:xfrm>
            <a:off x="2802467" y="5041204"/>
            <a:ext cx="6587067" cy="1097128"/>
          </a:xfrm>
        </p:spPr>
        <p:txBody>
          <a:bodyPr>
            <a:normAutofit/>
          </a:bodyPr>
          <a:lstStyle>
            <a:lvl1pPr marL="0" indent="0" algn="ctr">
              <a:spcBef>
                <a:spcPts val="0"/>
              </a:spcBef>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pic>
        <p:nvPicPr>
          <p:cNvPr id="11" name="Picture Placeholder 4" descr="Minnesota logo"/>
          <p:cNvPicPr>
            <a:picLocks noChangeAspect="1"/>
          </p:cNvPicPr>
          <p:nvPr userDrawn="1"/>
        </p:nvPicPr>
        <p:blipFill>
          <a:blip r:embed="rId2" cstate="print">
            <a:extLst>
              <a:ext uri="{28A0092B-C50C-407E-A947-70E740481C1C}">
                <a14:useLocalDpi xmlns:a14="http://schemas.microsoft.com/office/drawing/2010/main" val="0"/>
              </a:ext>
            </a:extLst>
          </a:blip>
          <a:srcRect t="7200" b="7200"/>
          <a:stretch>
            <a:fillRect/>
          </a:stretch>
        </p:blipFill>
        <p:spPr>
          <a:xfrm>
            <a:off x="464311" y="5737229"/>
            <a:ext cx="3592534" cy="996178"/>
          </a:xfrm>
          <a:prstGeom prst="rect">
            <a:avLst/>
          </a:prstGeom>
        </p:spPr>
      </p:pic>
      <p:sp>
        <p:nvSpPr>
          <p:cNvPr id="6" name="Picture Placeholder 5"/>
          <p:cNvSpPr>
            <a:spLocks noGrp="1"/>
          </p:cNvSpPr>
          <p:nvPr>
            <p:ph type="pic" sz="quarter" idx="17"/>
          </p:nvPr>
        </p:nvSpPr>
        <p:spPr>
          <a:xfrm>
            <a:off x="0" y="0"/>
            <a:ext cx="12192000" cy="3380732"/>
          </a:xfrm>
        </p:spPr>
        <p:txBody>
          <a:bodyPr/>
          <a:lstStyle/>
          <a:p>
            <a:endParaRPr lang="en-US" dirty="0"/>
          </a:p>
        </p:txBody>
      </p:sp>
    </p:spTree>
    <p:extLst>
      <p:ext uri="{BB962C8B-B14F-4D97-AF65-F5344CB8AC3E}">
        <p14:creationId xmlns:p14="http://schemas.microsoft.com/office/powerpoint/2010/main" val="17888243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4" name="Table Placeholder 8"/>
          <p:cNvSpPr>
            <a:spLocks noGrp="1"/>
          </p:cNvSpPr>
          <p:nvPr>
            <p:ph type="tbl" sz="quarter" idx="13"/>
          </p:nvPr>
        </p:nvSpPr>
        <p:spPr>
          <a:xfrm>
            <a:off x="2032000" y="2233262"/>
            <a:ext cx="8128000" cy="2966751"/>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305128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6012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6" name="Date Placeholder 3"/>
          <p:cNvSpPr>
            <a:spLocks noGrp="1"/>
          </p:cNvSpPr>
          <p:nvPr>
            <p:ph type="dt" sz="half" idx="11"/>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8"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99159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shot Light Background Horizont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15897" y="287066"/>
            <a:ext cx="3521927" cy="2734914"/>
          </a:xfrm>
        </p:spPr>
        <p:txBody>
          <a:bodyPr/>
          <a:lstStyle>
            <a:lvl1pPr>
              <a:defRPr>
                <a:solidFill>
                  <a:schemeClr val="accent1"/>
                </a:solidFill>
              </a:defRPr>
            </a:lvl1pPr>
          </a:lstStyle>
          <a:p>
            <a:r>
              <a:rPr lang="en-US" dirty="0"/>
              <a:t>Click to edit title</a:t>
            </a:r>
          </a:p>
        </p:txBody>
      </p:sp>
      <p:sp>
        <p:nvSpPr>
          <p:cNvPr id="4" name="Text Placeholder 3"/>
          <p:cNvSpPr>
            <a:spLocks noGrp="1"/>
          </p:cNvSpPr>
          <p:nvPr>
            <p:ph type="body" sz="quarter" idx="11"/>
          </p:nvPr>
        </p:nvSpPr>
        <p:spPr>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
        <p:nvSpPr>
          <p:cNvPr id="10" name="Date Placeholder 4"/>
          <p:cNvSpPr>
            <a:spLocks noGrp="1"/>
          </p:cNvSpPr>
          <p:nvPr>
            <p:ph type="dt" sz="half" idx="12"/>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11" name="Slide Number Placeholder 6"/>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090378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Background Vertic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Text Placeholder 3"/>
          <p:cNvSpPr>
            <a:spLocks noGrp="1"/>
          </p:cNvSpPr>
          <p:nvPr>
            <p:ph type="body" sz="quarter" idx="11"/>
          </p:nvPr>
        </p:nvSpPr>
        <p:spPr>
          <a:xfrm>
            <a:off x="815895" y="1365203"/>
            <a:ext cx="10555696" cy="15671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9" name="Date Placeholder 3"/>
          <p:cNvSpPr>
            <a:spLocks noGrp="1"/>
          </p:cNvSpPr>
          <p:nvPr>
            <p:ph type="dt" sz="half" idx="12"/>
          </p:nvPr>
        </p:nvSpPr>
        <p:spPr>
          <a:xfrm>
            <a:off x="838200" y="6356350"/>
            <a:ext cx="1358590" cy="365125"/>
          </a:xfrm>
        </p:spPr>
        <p:txBody>
          <a:bodyPr/>
          <a:lstStyle/>
          <a:p>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11" name="Slide Number Placeholder 5"/>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942905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sp>
        <p:nvSpPr>
          <p:cNvPr id="16"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a:xfrm>
            <a:off x="4976787" y="691882"/>
            <a:ext cx="6300787" cy="3411537"/>
          </a:xfrm>
        </p:spPr>
        <p:txBody>
          <a:bodyPr/>
          <a:lstStyle>
            <a:lvl1pPr>
              <a:defRPr/>
            </a:lvl1pPr>
          </a:lstStyle>
          <a:p>
            <a:r>
              <a:rPr lang="en-US" dirty="0"/>
              <a:t>Click icon to insert screenshot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7617523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9693263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4"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6" name="Date Placeholder 3"/>
          <p:cNvSpPr>
            <a:spLocks noGrp="1"/>
          </p:cNvSpPr>
          <p:nvPr>
            <p:ph type="dt" sz="half" idx="11"/>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8"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340284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8"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539662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8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15"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6"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1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1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344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Agenda</a:t>
            </a:r>
          </a:p>
        </p:txBody>
      </p:sp>
      <p:sp>
        <p:nvSpPr>
          <p:cNvPr id="12" name="Table Placeholder 9"/>
          <p:cNvSpPr>
            <a:spLocks noGrp="1"/>
          </p:cNvSpPr>
          <p:nvPr>
            <p:ph type="tbl" sz="quarter" idx="13"/>
          </p:nvPr>
        </p:nvSpPr>
        <p:spPr>
          <a:xfrm>
            <a:off x="838200" y="1335088"/>
            <a:ext cx="10515600" cy="4841875"/>
          </a:xfrm>
        </p:spPr>
        <p:txBody>
          <a:bodyPr/>
          <a:lstStyle/>
          <a:p>
            <a:endParaRPr lang="en-US" dirty="0"/>
          </a:p>
        </p:txBody>
      </p:sp>
      <p:sp>
        <p:nvSpPr>
          <p:cNvPr id="4" name="Date Placeholder 3"/>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6799644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Black Circle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dirty="0"/>
          </a:p>
        </p:txBody>
      </p:sp>
      <p:sp>
        <p:nvSpPr>
          <p:cNvPr id="2" name="Title 1"/>
          <p:cNvSpPr>
            <a:spLocks noGrp="1"/>
          </p:cNvSpPr>
          <p:nvPr>
            <p:ph type="title" hasCustomPrompt="1"/>
          </p:nvPr>
        </p:nvSpPr>
        <p:spPr>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a:t>Click to edit title</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a:xfrm>
            <a:off x="3302177" y="6356349"/>
            <a:ext cx="5587647" cy="365125"/>
          </a:xfrm>
          <a:prstGeom prst="rect">
            <a:avLst/>
          </a:prstGeom>
        </p:spPr>
        <p:txBody>
          <a:bodyPr/>
          <a:lstStyle>
            <a:lvl1pPr>
              <a:defRPr>
                <a:solidFill>
                  <a:schemeClr val="bg1"/>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0922583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a:xfrm>
            <a:off x="0" y="0"/>
            <a:ext cx="12192000" cy="6858000"/>
          </a:xfrm>
        </p:spPr>
        <p:txBody>
          <a:bodyPr/>
          <a:lstStyle/>
          <a:p>
            <a:endParaRPr lang="en-US" dirty="0"/>
          </a:p>
        </p:txBody>
      </p:sp>
      <p:sp>
        <p:nvSpPr>
          <p:cNvPr id="2" name="Title 1"/>
          <p:cNvSpPr>
            <a:spLocks noGrp="1"/>
          </p:cNvSpPr>
          <p:nvPr>
            <p:ph type="title" hasCustomPrompt="1"/>
          </p:nvPr>
        </p:nvSpPr>
        <p:spPr>
          <a:xfrm>
            <a:off x="5720397"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dirty="0"/>
              <a:t>Click to edit title</a:t>
            </a:r>
          </a:p>
        </p:txBody>
      </p:sp>
      <p:sp>
        <p:nvSpPr>
          <p:cNvPr id="9" name="Text Placeholder 7"/>
          <p:cNvSpPr>
            <a:spLocks noGrp="1"/>
          </p:cNvSpPr>
          <p:nvPr>
            <p:ph type="body" sz="quarter" idx="14" hasCustomPrompt="1"/>
          </p:nvPr>
        </p:nvSpPr>
        <p:spPr>
          <a:xfrm>
            <a:off x="9544816"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a:t>Second Point</a:t>
            </a:r>
          </a:p>
        </p:txBody>
      </p:sp>
      <p:sp>
        <p:nvSpPr>
          <p:cNvPr id="8" name="Text Placeholder 7"/>
          <p:cNvSpPr>
            <a:spLocks noGrp="1"/>
          </p:cNvSpPr>
          <p:nvPr>
            <p:ph type="body" sz="quarter" idx="13" hasCustomPrompt="1"/>
          </p:nvPr>
        </p:nvSpPr>
        <p:spPr>
          <a:xfrm>
            <a:off x="9251002" y="3581845"/>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a:t>Third Point</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a:xfrm>
            <a:off x="3302177" y="6356349"/>
            <a:ext cx="5587647" cy="365125"/>
          </a:xfrm>
          <a:prstGeom prst="rect">
            <a:avLst/>
          </a:prstGeom>
        </p:spPr>
        <p:txBody>
          <a:bodyPr/>
          <a:lstStyle>
            <a:lvl1pPr>
              <a:defRPr>
                <a:solidFill>
                  <a:schemeClr val="bg1"/>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110042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a:p>
        </p:txBody>
      </p:sp>
      <p:sp>
        <p:nvSpPr>
          <p:cNvPr id="2" name="Title 1"/>
          <p:cNvSpPr>
            <a:spLocks noGrp="1"/>
          </p:cNvSpPr>
          <p:nvPr>
            <p:ph type="title" hasCustomPrompt="1"/>
          </p:nvPr>
        </p:nvSpPr>
        <p:spPr>
          <a:xfrm>
            <a:off x="2299475" y="1609867"/>
            <a:ext cx="7593051" cy="3638266"/>
          </a:xfrm>
          <a:solidFill>
            <a:srgbClr val="003865">
              <a:alpha val="87843"/>
            </a:srgbClr>
          </a:solidFill>
        </p:spPr>
        <p:txBody>
          <a:bodyPr>
            <a:noAutofit/>
          </a:bodyPr>
          <a:lstStyle>
            <a:lvl1pPr algn="ctr">
              <a:spcAft>
                <a:spcPts val="1000"/>
              </a:spcAft>
              <a:tabLst>
                <a:tab pos="3770313" algn="l"/>
              </a:tabLst>
              <a:defRPr sz="7000" baseline="0">
                <a:solidFill>
                  <a:schemeClr val="bg1"/>
                </a:solidFill>
              </a:defRPr>
            </a:lvl1pPr>
          </a:lstStyle>
          <a:p>
            <a:r>
              <a:rPr lang="en-US" dirty="0"/>
              <a:t>Quote or </a:t>
            </a:r>
            <a:br>
              <a:rPr lang="en-US" dirty="0"/>
            </a:br>
            <a:r>
              <a:rPr lang="en-US" dirty="0"/>
              <a:t>Statement</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a:xfrm>
            <a:off x="3302177" y="6356349"/>
            <a:ext cx="5587647" cy="365125"/>
          </a:xfrm>
          <a:prstGeom prst="rect">
            <a:avLst/>
          </a:prstGeom>
        </p:spPr>
        <p:txBody>
          <a:bodyPr/>
          <a:lstStyle>
            <a:lvl1pPr>
              <a:defRPr>
                <a:solidFill>
                  <a:schemeClr val="bg1"/>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0677176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10"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a:xfrm>
            <a:off x="3302177" y="6356349"/>
            <a:ext cx="5587647" cy="365125"/>
          </a:xfrm>
          <a:prstGeom prst="rect">
            <a:avLst/>
          </a:prstGeom>
        </p:spPr>
        <p:txBody>
          <a:bodyPr/>
          <a:lstStyle>
            <a:lvl1pPr>
              <a:defRPr>
                <a:solidFill>
                  <a:schemeClr val="bg1"/>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795370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Quote Solid Light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389685"/>
            <a:ext cx="12192000" cy="1340989"/>
          </a:xfrm>
          <a:solidFill>
            <a:schemeClr val="tx1"/>
          </a:solidFill>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8"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p>
            <a:endParaRPr lang="en-US" dirty="0"/>
          </a:p>
        </p:txBody>
      </p:sp>
      <p:sp>
        <p:nvSpPr>
          <p:cNvPr id="5" name="Footer Placeholder 4"/>
          <p:cNvSpPr>
            <a:spLocks noGrp="1"/>
          </p:cNvSpPr>
          <p:nvPr>
            <p:ph type="ftr" sz="quarter" idx="12"/>
          </p:nvPr>
        </p:nvSpPr>
        <p:spPr>
          <a:xfrm>
            <a:off x="3302177" y="6356349"/>
            <a:ext cx="5587647" cy="365125"/>
          </a:xfrm>
          <a:prstGeom prst="rect">
            <a:avLst/>
          </a:prstGeom>
        </p:spPr>
        <p:txBody>
          <a:bodyPr/>
          <a:lstStyle>
            <a:lvl1pPr>
              <a:defRPr>
                <a:solidFill>
                  <a:schemeClr val="tx2"/>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309155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ote Full Image Background">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0" y="0"/>
            <a:ext cx="12192000" cy="6858000"/>
          </a:xfrm>
        </p:spPr>
        <p:txBody>
          <a:bodyPr/>
          <a:lstStyle>
            <a:lvl1pPr>
              <a:defRPr/>
            </a:lvl1pPr>
          </a:lstStyle>
          <a:p>
            <a:r>
              <a:rPr lang="en-US" dirty="0"/>
              <a:t>Click icon to edit background picture</a:t>
            </a:r>
          </a:p>
        </p:txBody>
      </p:sp>
      <p:sp>
        <p:nvSpPr>
          <p:cNvPr id="12"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bg1"/>
                </a:solidFill>
              </a:defRPr>
            </a:lvl1pPr>
          </a:lstStyle>
          <a:p>
            <a:r>
              <a:rPr lang="en-US" dirty="0"/>
              <a:t>Quote or Statement</a:t>
            </a:r>
          </a:p>
        </p:txBody>
      </p:sp>
      <p:sp>
        <p:nvSpPr>
          <p:cNvPr id="13"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a:xfrm>
            <a:off x="3302177" y="6356349"/>
            <a:ext cx="5587647" cy="365125"/>
          </a:xfrm>
          <a:prstGeom prst="rect">
            <a:avLst/>
          </a:prstGeom>
        </p:spPr>
        <p:txBody>
          <a:bodyPr/>
          <a:lstStyle>
            <a:lvl1pPr>
              <a:defRPr>
                <a:solidFill>
                  <a:schemeClr val="bg1"/>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94726053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ig Number - Image Background">
    <p:bg>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0"/>
            <a:ext cx="12192000" cy="6858000"/>
          </a:xfrm>
        </p:spPr>
        <p:txBody>
          <a:bodyPr/>
          <a:lstStyle/>
          <a:p>
            <a:endParaRPr lang="en-US"/>
          </a:p>
        </p:txBody>
      </p:sp>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9"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a:xfrm>
            <a:off x="3302177" y="6356349"/>
            <a:ext cx="5587647" cy="365125"/>
          </a:xfrm>
          <a:prstGeom prst="rect">
            <a:avLst/>
          </a:prstGeom>
        </p:spPr>
        <p:txBody>
          <a:bodyPr/>
          <a:lstStyle>
            <a:lvl1pPr>
              <a:defRPr>
                <a:solidFill>
                  <a:schemeClr val="bg1"/>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764473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ig Number -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10"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a:xfrm>
            <a:off x="3302177" y="6356349"/>
            <a:ext cx="5587647" cy="365125"/>
          </a:xfrm>
          <a:prstGeom prst="rect">
            <a:avLst/>
          </a:prstGeom>
        </p:spPr>
        <p:txBody>
          <a:bodyPr/>
          <a:lstStyle>
            <a:lvl1pPr>
              <a:defRPr>
                <a:solidFill>
                  <a:schemeClr val="bg1"/>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882116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838200" y="2212733"/>
            <a:ext cx="10515600" cy="1472163"/>
          </a:xfrm>
        </p:spPr>
        <p:txBody>
          <a:bodyPr>
            <a:noAutofit/>
          </a:bodyPr>
          <a:lstStyle>
            <a:lvl1pPr algn="ctr">
              <a:tabLst>
                <a:tab pos="3770313" algn="l"/>
              </a:tabLst>
              <a:defRPr sz="7000">
                <a:solidFill>
                  <a:schemeClr val="bg1"/>
                </a:solidFill>
              </a:defRPr>
            </a:lvl1pPr>
          </a:lstStyle>
          <a:p>
            <a:r>
              <a:rPr lang="en-US" dirty="0"/>
              <a:t>Thank you!</a:t>
            </a:r>
          </a:p>
        </p:txBody>
      </p:sp>
      <p:sp>
        <p:nvSpPr>
          <p:cNvPr id="11" name="Text Placeholder 6"/>
          <p:cNvSpPr>
            <a:spLocks noGrp="1"/>
          </p:cNvSpPr>
          <p:nvPr>
            <p:ph type="body" sz="quarter" idx="13" hasCustomPrompt="1"/>
          </p:nvPr>
        </p:nvSpPr>
        <p:spPr>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a:xfrm>
            <a:off x="3302177" y="6356349"/>
            <a:ext cx="5587647" cy="365125"/>
          </a:xfrm>
          <a:prstGeom prst="rect">
            <a:avLst/>
          </a:prstGeom>
        </p:spPr>
        <p:txBody>
          <a:bodyPr/>
          <a:lstStyle>
            <a:lvl1pPr>
              <a:defRPr>
                <a:solidFill>
                  <a:schemeClr val="bg1"/>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Placeholder 4" descr="Minnesota logo"/>
          <p:cNvPicPr>
            <a:picLocks noChangeAspect="1"/>
          </p:cNvPicPr>
          <p:nvPr userDrawn="1"/>
        </p:nvPicPr>
        <p:blipFill>
          <a:blip r:embed="rId2" cstate="print">
            <a:extLst>
              <a:ext uri="{28A0092B-C50C-407E-A947-70E740481C1C}">
                <a14:useLocalDpi xmlns:a14="http://schemas.microsoft.com/office/drawing/2010/main" val="0"/>
              </a:ext>
            </a:extLst>
          </a:blip>
          <a:srcRect t="7200" b="7200"/>
          <a:stretch>
            <a:fillRect/>
          </a:stretch>
        </p:blipFill>
        <p:spPr>
          <a:xfrm>
            <a:off x="7844391" y="344243"/>
            <a:ext cx="3592534" cy="996178"/>
          </a:xfrm>
          <a:prstGeom prst="rect">
            <a:avLst/>
          </a:prstGeom>
        </p:spPr>
      </p:pic>
    </p:spTree>
    <p:extLst>
      <p:ext uri="{BB962C8B-B14F-4D97-AF65-F5344CB8AC3E}">
        <p14:creationId xmlns:p14="http://schemas.microsoft.com/office/powerpoint/2010/main" val="5559638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2_Quote Solid Light Background">
    <p:bg>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651380"/>
            <a:ext cx="12192000" cy="1733266"/>
          </a:xfrm>
          <a:solidFill>
            <a:schemeClr val="tx1"/>
          </a:solidFill>
        </p:spPr>
        <p:txBody>
          <a:bodyPr>
            <a:noAutofit/>
          </a:bodyPr>
          <a:lstStyle>
            <a:lvl1pPr algn="ctr">
              <a:tabLst>
                <a:tab pos="3770313" algn="l"/>
              </a:tabLst>
              <a:defRPr sz="7000">
                <a:solidFill>
                  <a:schemeClr val="bg1"/>
                </a:solidFill>
              </a:defRPr>
            </a:lvl1pPr>
          </a:lstStyle>
          <a:p>
            <a:r>
              <a:rPr lang="en-US" dirty="0"/>
              <a:t>Thank you!</a:t>
            </a:r>
          </a:p>
        </p:txBody>
      </p:sp>
      <p:sp>
        <p:nvSpPr>
          <p:cNvPr id="8" name="Text Placeholder 6"/>
          <p:cNvSpPr>
            <a:spLocks noGrp="1"/>
          </p:cNvSpPr>
          <p:nvPr>
            <p:ph type="body" sz="quarter" idx="13" hasCustomPrompt="1"/>
          </p:nvPr>
        </p:nvSpPr>
        <p:spPr>
          <a:xfrm>
            <a:off x="838200" y="3521123"/>
            <a:ext cx="10515600" cy="2681374"/>
          </a:xfrm>
        </p:spPr>
        <p:txBody>
          <a:bodyPr anchor="ctr"/>
          <a:lstStyle>
            <a:lvl1pPr marL="0" indent="0" algn="ctr">
              <a:lnSpc>
                <a:spcPct val="100000"/>
              </a:lnSpc>
              <a:spcBef>
                <a:spcPts val="0"/>
              </a:spcBef>
              <a:buNone/>
              <a:defRPr baseline="0">
                <a:solidFill>
                  <a:schemeClr val="tx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p:txBody>
          <a:bodyPr/>
          <a:lstStyle>
            <a:lvl1pPr>
              <a:defRPr>
                <a:solidFill>
                  <a:schemeClr val="tx2"/>
                </a:solidFill>
              </a:defRPr>
            </a:lvl1pPr>
          </a:lstStyle>
          <a:p>
            <a:endParaRPr lang="en-US" dirty="0"/>
          </a:p>
        </p:txBody>
      </p:sp>
      <p:sp>
        <p:nvSpPr>
          <p:cNvPr id="5" name="Footer Placeholder 4"/>
          <p:cNvSpPr>
            <a:spLocks noGrp="1"/>
          </p:cNvSpPr>
          <p:nvPr>
            <p:ph type="ftr" sz="quarter" idx="12"/>
          </p:nvPr>
        </p:nvSpPr>
        <p:spPr>
          <a:xfrm>
            <a:off x="3302177" y="6356349"/>
            <a:ext cx="5587647" cy="365125"/>
          </a:xfrm>
          <a:prstGeom prst="rect">
            <a:avLst/>
          </a:prstGeom>
        </p:spPr>
        <p:txBody>
          <a:bodyPr/>
          <a:lstStyle>
            <a:lvl1pPr>
              <a:defRPr>
                <a:solidFill>
                  <a:schemeClr val="tx1"/>
                </a:solidFill>
              </a:defRPr>
            </a:lvl1pPr>
          </a:lstStyle>
          <a:p>
            <a:r>
              <a:rPr lang="en-US">
                <a:solidFill>
                  <a:schemeClr val="tx2"/>
                </a:solidFill>
              </a:rPr>
              <a:t>Optional Tagline Goes Here | mn.gov/websiteurl</a:t>
            </a:r>
            <a:endParaRPr lang="en-US" dirty="0">
              <a:solidFill>
                <a:schemeClr val="tx2"/>
              </a:solidFill>
            </a:endParaRPr>
          </a:p>
        </p:txBody>
      </p:sp>
      <p:sp>
        <p:nvSpPr>
          <p:cNvPr id="4" name="Slide Number Placeholder 3"/>
          <p:cNvSpPr>
            <a:spLocks noGrp="1"/>
          </p:cNvSpPr>
          <p:nvPr>
            <p:ph type="sldNum" sz="quarter" idx="11"/>
          </p:nvPr>
        </p:nvSpPr>
        <p:spPr/>
        <p:txBody>
          <a:bodyPr/>
          <a:lstStyle>
            <a:lvl1pPr>
              <a:defRPr>
                <a:solidFill>
                  <a:schemeClr val="tx1"/>
                </a:solidFill>
              </a:defRPr>
            </a:lvl1pPr>
          </a:lstStyle>
          <a:p>
            <a:fld id="{48F63A3B-78C7-47BE-AE5E-E10140E04643}" type="slidenum">
              <a:rPr lang="en-US" smtClean="0"/>
              <a:pPr/>
              <a:t>‹#›</a:t>
            </a:fld>
            <a:endParaRPr lang="en-US" dirty="0"/>
          </a:p>
        </p:txBody>
      </p:sp>
      <p:sp>
        <p:nvSpPr>
          <p:cNvPr id="6" name="Rectangle 5"/>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Placeholder 4" descr="Minnesota logo"/>
          <p:cNvPicPr>
            <a:picLocks noChangeAspect="1"/>
          </p:cNvPicPr>
          <p:nvPr userDrawn="1"/>
        </p:nvPicPr>
        <p:blipFill>
          <a:blip r:embed="rId2" cstate="print">
            <a:extLst>
              <a:ext uri="{28A0092B-C50C-407E-A947-70E740481C1C}">
                <a14:useLocalDpi xmlns:a14="http://schemas.microsoft.com/office/drawing/2010/main" val="0"/>
              </a:ext>
            </a:extLst>
          </a:blip>
          <a:srcRect t="7200" b="7200"/>
          <a:stretch>
            <a:fillRect/>
          </a:stretch>
        </p:blipFill>
        <p:spPr>
          <a:xfrm>
            <a:off x="7844391" y="344243"/>
            <a:ext cx="3592534" cy="996178"/>
          </a:xfrm>
          <a:prstGeom prst="rect">
            <a:avLst/>
          </a:prstGeom>
        </p:spPr>
      </p:pic>
    </p:spTree>
    <p:extLst>
      <p:ext uri="{BB962C8B-B14F-4D97-AF65-F5344CB8AC3E}">
        <p14:creationId xmlns:p14="http://schemas.microsoft.com/office/powerpoint/2010/main" val="22908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anchor="ctr">
            <a:normAutofit/>
          </a:bodyPr>
          <a:lstStyle>
            <a:lvl1pPr algn="ctr">
              <a:defRPr sz="3600">
                <a:solidFill>
                  <a:schemeClr val="bg1"/>
                </a:solidFill>
              </a:defRPr>
            </a:lvl1pPr>
          </a:lstStyle>
          <a:p>
            <a:r>
              <a:rPr lang="en-US" dirty="0"/>
              <a:t>Click to edit section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2" name="Text Placeholder 10"/>
          <p:cNvSpPr>
            <a:spLocks noGrp="1"/>
          </p:cNvSpPr>
          <p:nvPr>
            <p:ph type="body" sz="quarter" idx="14" hasCustomPrompt="1"/>
          </p:nvPr>
        </p:nvSpPr>
        <p:spPr>
          <a:xfrm>
            <a:off x="2802467" y="5644884"/>
            <a:ext cx="6587067" cy="440970"/>
          </a:xfrm>
        </p:spPr>
        <p:txBody>
          <a:bodyPr>
            <a:normAutofit/>
          </a:bodyPr>
          <a:lstStyle>
            <a:lvl1pPr marL="0" indent="0" algn="ctr">
              <a:buNone/>
              <a:defRPr sz="1800" baseline="0"/>
            </a:lvl1pPr>
          </a:lstStyle>
          <a:p>
            <a:r>
              <a:rPr lang="en-US" sz="1800" dirty="0" err="1"/>
              <a:t>Firstname</a:t>
            </a:r>
            <a:r>
              <a:rPr lang="en-US" sz="1800" dirty="0"/>
              <a:t> </a:t>
            </a:r>
            <a:r>
              <a:rPr lang="en-US" sz="1800" dirty="0" err="1"/>
              <a:t>Lastname</a:t>
            </a:r>
            <a:r>
              <a:rPr lang="en-US" sz="1800" dirty="0"/>
              <a:t> | Job Title</a:t>
            </a:r>
          </a:p>
        </p:txBody>
      </p:sp>
      <p:sp>
        <p:nvSpPr>
          <p:cNvPr id="11" name="Picture Placeholder 2"/>
          <p:cNvSpPr>
            <a:spLocks noGrp="1"/>
          </p:cNvSpPr>
          <p:nvPr>
            <p:ph type="pic" sz="quarter" idx="13" hasCustomPrompt="1"/>
          </p:nvPr>
        </p:nvSpPr>
        <p:spPr>
          <a:xfrm>
            <a:off x="0" y="1789113"/>
            <a:ext cx="12192000" cy="2298700"/>
          </a:xfrm>
        </p:spPr>
        <p:txBody>
          <a:bodyPr/>
          <a:lstStyle/>
          <a:p>
            <a:r>
              <a:rPr lang="en-US" dirty="0"/>
              <a:t>Click Icon to add picture</a:t>
            </a:r>
          </a:p>
        </p:txBody>
      </p:sp>
      <p:sp>
        <p:nvSpPr>
          <p:cNvPr id="18" name="Date Placeholder 17"/>
          <p:cNvSpPr>
            <a:spLocks noGrp="1"/>
          </p:cNvSpPr>
          <p:nvPr>
            <p:ph type="dt" sz="half" idx="15"/>
          </p:nvPr>
        </p:nvSpPr>
        <p:spPr/>
        <p:txBody>
          <a:bodyPr/>
          <a:lstStyle/>
          <a:p>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14" name="Picture Placeholder 4" descr="Minnesota logo"/>
          <p:cNvPicPr>
            <a:picLocks noChangeAspect="1"/>
          </p:cNvPicPr>
          <p:nvPr userDrawn="1"/>
        </p:nvPicPr>
        <p:blipFill>
          <a:blip r:embed="rId2" cstate="print">
            <a:extLst>
              <a:ext uri="{28A0092B-C50C-407E-A947-70E740481C1C}">
                <a14:useLocalDpi xmlns:a14="http://schemas.microsoft.com/office/drawing/2010/main" val="0"/>
              </a:ext>
            </a:extLst>
          </a:blip>
          <a:srcRect t="7200" b="7200"/>
          <a:stretch>
            <a:fillRect/>
          </a:stretch>
        </p:blipFill>
        <p:spPr>
          <a:xfrm>
            <a:off x="7844391" y="410743"/>
            <a:ext cx="3592534" cy="996178"/>
          </a:xfrm>
          <a:prstGeom prst="rect">
            <a:avLst/>
          </a:prstGeom>
        </p:spPr>
      </p:pic>
    </p:spTree>
    <p:extLst>
      <p:ext uri="{BB962C8B-B14F-4D97-AF65-F5344CB8AC3E}">
        <p14:creationId xmlns:p14="http://schemas.microsoft.com/office/powerpoint/2010/main" val="2082250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53249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
        <p:nvSpPr>
          <p:cNvPr id="10" name="Rectangle 9"/>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accent2"/>
              </a:solidFill>
            </a:endParaRPr>
          </a:p>
        </p:txBody>
      </p:sp>
    </p:spTree>
    <p:extLst>
      <p:ext uri="{BB962C8B-B14F-4D97-AF65-F5344CB8AC3E}">
        <p14:creationId xmlns:p14="http://schemas.microsoft.com/office/powerpoint/2010/main" val="71661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Boxed)">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a:xfrm>
            <a:off x="838200" y="1335281"/>
            <a:ext cx="10515600" cy="4841682"/>
          </a:xfrm>
          <a:solidFill>
            <a:schemeClr val="bg1"/>
          </a:solidFill>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4858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p:bgPr>
        <a:solidFill>
          <a:srgbClr val="E8E8E8"/>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5380107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8" r:id="rId1"/>
    <p:sldLayoutId id="2147483799" r:id="rId2"/>
    <p:sldLayoutId id="2147483787" r:id="rId3"/>
    <p:sldLayoutId id="2147483795" r:id="rId4"/>
    <p:sldLayoutId id="2147483711" r:id="rId5"/>
    <p:sldLayoutId id="2147483712" r:id="rId6"/>
    <p:sldLayoutId id="2147483790" r:id="rId7"/>
    <p:sldLayoutId id="2147483789" r:id="rId8"/>
    <p:sldLayoutId id="2147483714" r:id="rId9"/>
    <p:sldLayoutId id="2147483738" r:id="rId10"/>
    <p:sldLayoutId id="2147483739" r:id="rId11"/>
    <p:sldLayoutId id="2147483780" r:id="rId12"/>
    <p:sldLayoutId id="2147483773" r:id="rId13"/>
    <p:sldLayoutId id="2147483800" r:id="rId14"/>
    <p:sldLayoutId id="2147483688" r:id="rId15"/>
    <p:sldLayoutId id="2147483801" r:id="rId16"/>
    <p:sldLayoutId id="2147483802" r:id="rId17"/>
    <p:sldLayoutId id="2147483803" r:id="rId18"/>
    <p:sldLayoutId id="2147483744" r:id="rId19"/>
    <p:sldLayoutId id="2147483793" r:id="rId20"/>
    <p:sldLayoutId id="2147483772" r:id="rId21"/>
    <p:sldLayoutId id="2147483767" r:id="rId22"/>
    <p:sldLayoutId id="2147483769" r:id="rId23"/>
    <p:sldLayoutId id="2147483771" r:id="rId24"/>
    <p:sldLayoutId id="2147483770" r:id="rId25"/>
    <p:sldLayoutId id="2147483732" r:id="rId26"/>
    <p:sldLayoutId id="2147483794" r:id="rId27"/>
    <p:sldLayoutId id="2147483733" r:id="rId28"/>
    <p:sldLayoutId id="2147483747" r:id="rId29"/>
    <p:sldLayoutId id="2147483818" r:id="rId30"/>
    <p:sldLayoutId id="2147483805" r:id="rId31"/>
    <p:sldLayoutId id="2147483806" r:id="rId32"/>
    <p:sldLayoutId id="2147483750" r:id="rId33"/>
    <p:sldLayoutId id="2147483765" r:id="rId34"/>
    <p:sldLayoutId id="2147483781" r:id="rId35"/>
    <p:sldLayoutId id="2147483809" r:id="rId36"/>
    <p:sldLayoutId id="2147483808" r:id="rId37"/>
    <p:sldLayoutId id="2147483807" r:id="rId38"/>
    <p:sldLayoutId id="2147483819" r:id="rId39"/>
    <p:sldLayoutId id="2147483754" r:id="rId40"/>
    <p:sldLayoutId id="2147483755" r:id="rId41"/>
    <p:sldLayoutId id="2147483759" r:id="rId42"/>
    <p:sldLayoutId id="2147483753" r:id="rId43"/>
    <p:sldLayoutId id="2147483763" r:id="rId44"/>
    <p:sldLayoutId id="2147483762" r:id="rId45"/>
    <p:sldLayoutId id="2147483758" r:id="rId46"/>
    <p:sldLayoutId id="2147483756" r:id="rId47"/>
    <p:sldLayoutId id="2147483798" r:id="rId48"/>
    <p:sldLayoutId id="2147483797" r:id="rId49"/>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links.govdelivery.com/track?type=click&amp;enid=ZWFzPTEmbWFpbGluZ2lkPTIwMTgwNDAyLjg3ODE3MjYxJm1lc3NhZ2VpZD1NREItUFJELUJVTC0yMDE4MDQwMi44NzgxNzI2MSZkYXRhYmFzZWlkPTEwMDEmc2VyaWFsPTE3MzExMjIxJmVtYWlsaWQ9a2lyay5rb3VkZWxrYUBzdGF0ZS5tbi51cyZ1c2VyaWQ9a2lyay5rb3VkZWxrYUBzdGF0ZS5tbi51cyZmbD0mZXh0cmE9TXVsdGl2YXJpYXRlSWQ9JiYm&amp;&amp;&amp;100&amp;&amp;&amp;https://3msettlement.state.mn.us/"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0" y="3962400"/>
            <a:ext cx="12192000" cy="1438099"/>
          </a:xfrm>
        </p:spPr>
        <p:txBody>
          <a:bodyPr>
            <a:normAutofit/>
          </a:bodyPr>
          <a:lstStyle/>
          <a:p>
            <a:r>
              <a:rPr lang="en-US" sz="4000" dirty="0">
                <a:cs typeface="Tahoma" pitchFamily="34" charset="0"/>
              </a:rPr>
              <a:t>3M Natural Resource Damage Settlement</a:t>
            </a:r>
            <a:br>
              <a:rPr lang="en-US" sz="4000" dirty="0">
                <a:cs typeface="Tahoma" pitchFamily="34" charset="0"/>
              </a:rPr>
            </a:br>
            <a:endParaRPr lang="en-US" sz="2800" dirty="0"/>
          </a:p>
        </p:txBody>
      </p:sp>
      <p:sp>
        <p:nvSpPr>
          <p:cNvPr id="3" name="Text Placeholder 2"/>
          <p:cNvSpPr>
            <a:spLocks noGrp="1"/>
          </p:cNvSpPr>
          <p:nvPr>
            <p:ph type="body" sz="quarter" idx="14"/>
          </p:nvPr>
        </p:nvSpPr>
        <p:spPr/>
        <p:txBody>
          <a:bodyPr>
            <a:normAutofit/>
          </a:bodyPr>
          <a:lstStyle/>
          <a:p>
            <a:r>
              <a:rPr lang="en-US" sz="1800" dirty="0"/>
              <a:t>       Kirk Koudelka| Assistant Commissioner — MPCA</a:t>
            </a:r>
          </a:p>
          <a:p>
            <a:r>
              <a:rPr lang="en-US" sz="1800" dirty="0" smtClean="0"/>
              <a:t>July 12, </a:t>
            </a:r>
            <a:r>
              <a:rPr lang="en-US" sz="1800" dirty="0"/>
              <a:t>2018</a:t>
            </a:r>
          </a:p>
        </p:txBody>
      </p:sp>
      <p:pic>
        <p:nvPicPr>
          <p:cNvPr id="2" name="Picture 1"/>
          <p:cNvPicPr>
            <a:picLocks noChangeAspect="1"/>
          </p:cNvPicPr>
          <p:nvPr/>
        </p:nvPicPr>
        <p:blipFill rotWithShape="1">
          <a:blip r:embed="rId3"/>
          <a:srcRect t="15783" b="24553"/>
          <a:stretch/>
        </p:blipFill>
        <p:spPr>
          <a:xfrm>
            <a:off x="3464983" y="1524000"/>
            <a:ext cx="5262034" cy="1463868"/>
          </a:xfrm>
          <a:prstGeom prst="rect">
            <a:avLst/>
          </a:prstGeom>
        </p:spPr>
      </p:pic>
    </p:spTree>
    <p:extLst>
      <p:ext uri="{BB962C8B-B14F-4D97-AF65-F5344CB8AC3E}">
        <p14:creationId xmlns:p14="http://schemas.microsoft.com/office/powerpoint/2010/main" val="27406817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framework</a:t>
            </a:r>
          </a:p>
        </p:txBody>
      </p:sp>
      <p:sp>
        <p:nvSpPr>
          <p:cNvPr id="3" name="Content Placeholder 2"/>
          <p:cNvSpPr>
            <a:spLocks noGrp="1"/>
          </p:cNvSpPr>
          <p:nvPr>
            <p:ph idx="1"/>
          </p:nvPr>
        </p:nvSpPr>
        <p:spPr/>
        <p:txBody>
          <a:bodyPr>
            <a:normAutofit/>
          </a:bodyPr>
          <a:lstStyle/>
          <a:p>
            <a:r>
              <a:rPr lang="en-US" sz="2600" dirty="0"/>
              <a:t>Settlement requires grant to be deposited in Remediation Fund</a:t>
            </a:r>
          </a:p>
          <a:p>
            <a:r>
              <a:rPr lang="en-US" sz="2600" dirty="0"/>
              <a:t>Funds statutorily appropriated to MPCA &amp; DNR from Remediation Fund</a:t>
            </a:r>
          </a:p>
          <a:p>
            <a:r>
              <a:rPr lang="en-US" sz="2600" dirty="0"/>
              <a:t>Use of dollars governed by agreement and overseen by District Court</a:t>
            </a:r>
          </a:p>
          <a:p>
            <a:r>
              <a:rPr lang="en-US" sz="2600" dirty="0"/>
              <a:t>Financial framework established by M.S. 116.155, 115B.20, and 115B.17</a:t>
            </a:r>
          </a:p>
          <a:p>
            <a:endParaRPr lang="en-US" sz="2600" dirty="0"/>
          </a:p>
        </p:txBody>
      </p:sp>
    </p:spTree>
    <p:extLst>
      <p:ext uri="{BB962C8B-B14F-4D97-AF65-F5344CB8AC3E}">
        <p14:creationId xmlns:p14="http://schemas.microsoft.com/office/powerpoint/2010/main" val="25291937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input, communication, and reporting</a:t>
            </a:r>
          </a:p>
        </p:txBody>
      </p:sp>
      <p:sp>
        <p:nvSpPr>
          <p:cNvPr id="3" name="Content Placeholder 2"/>
          <p:cNvSpPr>
            <a:spLocks noGrp="1"/>
          </p:cNvSpPr>
          <p:nvPr>
            <p:ph idx="1"/>
          </p:nvPr>
        </p:nvSpPr>
        <p:spPr/>
        <p:txBody>
          <a:bodyPr>
            <a:normAutofit/>
          </a:bodyPr>
          <a:lstStyle/>
          <a:p>
            <a:r>
              <a:rPr lang="en-US" sz="2600" dirty="0"/>
              <a:t>Open houses/listening </a:t>
            </a:r>
            <a:r>
              <a:rPr lang="en-US" sz="2600" dirty="0" smtClean="0"/>
              <a:t>sessions held </a:t>
            </a:r>
            <a:r>
              <a:rPr lang="en-US" sz="2600" dirty="0"/>
              <a:t>in </a:t>
            </a:r>
            <a:r>
              <a:rPr lang="en-US" sz="2600" dirty="0" smtClean="0"/>
              <a:t>April</a:t>
            </a:r>
            <a:endParaRPr lang="en-US" sz="2600" dirty="0"/>
          </a:p>
          <a:p>
            <a:r>
              <a:rPr lang="en-US" sz="2600" dirty="0"/>
              <a:t>Variety of tools to communicate progress:</a:t>
            </a:r>
          </a:p>
          <a:p>
            <a:pPr lvl="1"/>
            <a:r>
              <a:rPr lang="en-US" sz="2600" dirty="0"/>
              <a:t>Webpage: </a:t>
            </a:r>
            <a:r>
              <a:rPr lang="en-US" u="sng" dirty="0" smtClean="0">
                <a:hlinkClick r:id="rId2"/>
              </a:rPr>
              <a:t>3MSettlement.state.mn.us</a:t>
            </a:r>
            <a:endParaRPr lang="en-US" u="sng" dirty="0" smtClean="0"/>
          </a:p>
          <a:p>
            <a:pPr lvl="1"/>
            <a:r>
              <a:rPr lang="en-US" sz="2600" dirty="0" smtClean="0"/>
              <a:t>Email </a:t>
            </a:r>
            <a:r>
              <a:rPr lang="en-US" sz="2600" dirty="0"/>
              <a:t>list: progress and upcoming events</a:t>
            </a:r>
          </a:p>
          <a:p>
            <a:r>
              <a:rPr lang="en-US" sz="2600" dirty="0"/>
              <a:t>Regular fiscal and progress </a:t>
            </a:r>
            <a:r>
              <a:rPr lang="en-US" sz="2600" dirty="0" smtClean="0"/>
              <a:t>reports</a:t>
            </a:r>
            <a:endParaRPr lang="en-US" sz="2600" dirty="0"/>
          </a:p>
          <a:p>
            <a:r>
              <a:rPr lang="en-US" sz="2600" dirty="0"/>
              <a:t>Regular legislative updates</a:t>
            </a:r>
          </a:p>
          <a:p>
            <a:endParaRPr lang="en-US" sz="2600" b="1" dirty="0"/>
          </a:p>
        </p:txBody>
      </p:sp>
    </p:spTree>
    <p:extLst>
      <p:ext uri="{BB962C8B-B14F-4D97-AF65-F5344CB8AC3E}">
        <p14:creationId xmlns:p14="http://schemas.microsoft.com/office/powerpoint/2010/main" val="16984221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participation</a:t>
            </a:r>
            <a:endParaRPr lang="en-US" dirty="0"/>
          </a:p>
        </p:txBody>
      </p:sp>
      <p:sp>
        <p:nvSpPr>
          <p:cNvPr id="3" name="Content Placeholder 2"/>
          <p:cNvSpPr>
            <a:spLocks noGrp="1"/>
          </p:cNvSpPr>
          <p:nvPr>
            <p:ph idx="1"/>
          </p:nvPr>
        </p:nvSpPr>
        <p:spPr>
          <a:xfrm>
            <a:off x="838200" y="1825625"/>
            <a:ext cx="10515600" cy="4321176"/>
          </a:xfrm>
        </p:spPr>
        <p:txBody>
          <a:bodyPr>
            <a:normAutofit fontScale="92500" lnSpcReduction="10000"/>
          </a:bodyPr>
          <a:lstStyle/>
          <a:p>
            <a:r>
              <a:rPr lang="en-US" sz="2400" dirty="0"/>
              <a:t>MPCA and DNR will work collaboratively to develop and prioritize drinking water and natural resources projects</a:t>
            </a:r>
          </a:p>
          <a:p>
            <a:pPr lvl="1"/>
            <a:r>
              <a:rPr lang="en-US" sz="2400" dirty="0" smtClean="0"/>
              <a:t>Government and 3M Working Group &amp; Citizen-Business Work Group created to identify and recommend projects</a:t>
            </a:r>
          </a:p>
          <a:p>
            <a:pPr lvl="2"/>
            <a:r>
              <a:rPr lang="en-US" sz="2400" dirty="0" smtClean="0"/>
              <a:t>Aided by technical subgroups </a:t>
            </a:r>
          </a:p>
          <a:p>
            <a:pPr lvl="1"/>
            <a:r>
              <a:rPr lang="en-US" sz="2800" dirty="0" smtClean="0"/>
              <a:t>Three </a:t>
            </a:r>
            <a:r>
              <a:rPr lang="en-US" sz="2800" dirty="0"/>
              <a:t>goals:</a:t>
            </a:r>
          </a:p>
          <a:p>
            <a:pPr lvl="2"/>
            <a:r>
              <a:rPr lang="en-US" sz="2400" dirty="0"/>
              <a:t>Broad participation </a:t>
            </a:r>
          </a:p>
          <a:p>
            <a:pPr lvl="2"/>
            <a:r>
              <a:rPr lang="en-US" sz="2400" dirty="0"/>
              <a:t>Transparency</a:t>
            </a:r>
          </a:p>
          <a:p>
            <a:pPr lvl="2"/>
            <a:r>
              <a:rPr lang="en-US" sz="2400" dirty="0"/>
              <a:t>Balance</a:t>
            </a:r>
          </a:p>
          <a:p>
            <a:pPr marL="457200" lvl="1" indent="0">
              <a:buNone/>
            </a:pPr>
            <a:endParaRPr lang="en-US" sz="2200" dirty="0"/>
          </a:p>
          <a:p>
            <a:pPr lvl="1"/>
            <a:endParaRPr lang="en-US" sz="2200" dirty="0"/>
          </a:p>
          <a:p>
            <a:pPr lvl="1"/>
            <a:endParaRPr lang="en-US" dirty="0"/>
          </a:p>
        </p:txBody>
      </p:sp>
    </p:spTree>
    <p:extLst>
      <p:ext uri="{BB962C8B-B14F-4D97-AF65-F5344CB8AC3E}">
        <p14:creationId xmlns:p14="http://schemas.microsoft.com/office/powerpoint/2010/main" val="1189066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group structure</a:t>
            </a:r>
            <a:endParaRPr lang="en-US" dirty="0"/>
          </a:p>
        </p:txBody>
      </p:sp>
      <p:sp>
        <p:nvSpPr>
          <p:cNvPr id="3" name="Content Placeholder 2"/>
          <p:cNvSpPr>
            <a:spLocks noGrp="1"/>
          </p:cNvSpPr>
          <p:nvPr>
            <p:ph idx="1"/>
          </p:nvPr>
        </p:nvSpPr>
        <p:spPr>
          <a:xfrm>
            <a:off x="838200" y="1825624"/>
            <a:ext cx="10515600" cy="5032376"/>
          </a:xfrm>
        </p:spPr>
        <p:txBody>
          <a:bodyPr>
            <a:normAutofit fontScale="47500" lnSpcReduction="20000"/>
          </a:bodyPr>
          <a:lstStyle/>
          <a:p>
            <a:pPr marL="457200" lvl="1" indent="0">
              <a:buNone/>
            </a:pPr>
            <a:endParaRPr lang="en-US" sz="2200" dirty="0"/>
          </a:p>
          <a:p>
            <a:pPr lvl="0"/>
            <a:r>
              <a:rPr lang="en-US" sz="5000" b="1" dirty="0" smtClean="0"/>
              <a:t>Government and 3M Working </a:t>
            </a:r>
            <a:r>
              <a:rPr lang="en-US" sz="5000" b="1" dirty="0"/>
              <a:t>Group</a:t>
            </a:r>
            <a:r>
              <a:rPr lang="en-US" sz="5000" dirty="0"/>
              <a:t> </a:t>
            </a:r>
            <a:r>
              <a:rPr lang="en-US" sz="5000" dirty="0" smtClean="0"/>
              <a:t>and </a:t>
            </a:r>
            <a:r>
              <a:rPr lang="en-US" sz="5000" b="1" dirty="0" smtClean="0"/>
              <a:t>Citizen and Business Work Group </a:t>
            </a:r>
            <a:r>
              <a:rPr lang="en-US" sz="5000" dirty="0" smtClean="0"/>
              <a:t>that </a:t>
            </a:r>
            <a:r>
              <a:rPr lang="en-US" sz="5000" dirty="0"/>
              <a:t>will provide recommendations on projects and priorities to the MPCA and DNR.</a:t>
            </a:r>
          </a:p>
          <a:p>
            <a:pPr lvl="1"/>
            <a:r>
              <a:rPr lang="en-US" sz="5000" dirty="0"/>
              <a:t>Final decisions made by MPCA and DNR</a:t>
            </a:r>
          </a:p>
          <a:p>
            <a:pPr lvl="0"/>
            <a:r>
              <a:rPr lang="en-US" sz="5000" dirty="0"/>
              <a:t>A </a:t>
            </a:r>
            <a:r>
              <a:rPr lang="en-US" sz="5000" b="1" dirty="0"/>
              <a:t>Drinking Water </a:t>
            </a:r>
            <a:r>
              <a:rPr lang="en-US" sz="5000" b="1" dirty="0" smtClean="0"/>
              <a:t>Supply</a:t>
            </a:r>
            <a:r>
              <a:rPr lang="en-US" sz="5000" dirty="0" smtClean="0"/>
              <a:t> </a:t>
            </a:r>
            <a:r>
              <a:rPr lang="en-US" sz="5000" dirty="0"/>
              <a:t>subgroup that will analyze options and deliver recommendations to the Working Group for long-term solutions for alternative drinking water sources and/or treatment of existing water supplies for affected communities.</a:t>
            </a:r>
          </a:p>
          <a:p>
            <a:pPr lvl="0"/>
            <a:r>
              <a:rPr lang="en-US" sz="5000" dirty="0"/>
              <a:t>A </a:t>
            </a:r>
            <a:r>
              <a:rPr lang="en-US" sz="5000" b="1" dirty="0"/>
              <a:t>Groundwater Protection, Sustainability, Conservation and Recharge</a:t>
            </a:r>
            <a:r>
              <a:rPr lang="en-US" sz="5000" dirty="0"/>
              <a:t> subgroup that will analyze options and deliver recommendations to the Working Group for long-term solutions for groundwater protection, recharge, conservation, sustainability, and for groundwater studies and modeling needs in the East Metropolitan Area.</a:t>
            </a:r>
          </a:p>
          <a:p>
            <a:pPr lvl="1"/>
            <a:endParaRPr lang="en-US" sz="2200" dirty="0"/>
          </a:p>
          <a:p>
            <a:pPr lvl="1"/>
            <a:endParaRPr lang="en-US" dirty="0"/>
          </a:p>
        </p:txBody>
      </p:sp>
    </p:spTree>
    <p:extLst>
      <p:ext uri="{BB962C8B-B14F-4D97-AF65-F5344CB8AC3E}">
        <p14:creationId xmlns:p14="http://schemas.microsoft.com/office/powerpoint/2010/main" val="2229384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GreenGrassSkyTCAAP-remediation-1200.jpg"/>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7813" b="7813"/>
          <a:stretch>
            <a:fillRect/>
          </a:stretch>
        </p:blipFill>
        <p:spPr/>
      </p:pic>
      <p:sp>
        <p:nvSpPr>
          <p:cNvPr id="2" name="Title 1"/>
          <p:cNvSpPr>
            <a:spLocks noGrp="1"/>
          </p:cNvSpPr>
          <p:nvPr>
            <p:ph type="title"/>
          </p:nvPr>
        </p:nvSpPr>
        <p:spPr/>
        <p:txBody>
          <a:bodyPr/>
          <a:lstStyle/>
          <a:p>
            <a:r>
              <a:rPr lang="en-US" dirty="0"/>
              <a:t>Questions?</a:t>
            </a:r>
          </a:p>
        </p:txBody>
      </p:sp>
      <p:sp>
        <p:nvSpPr>
          <p:cNvPr id="4" name="Slide Number Placeholder 3"/>
          <p:cNvSpPr>
            <a:spLocks noGrp="1"/>
          </p:cNvSpPr>
          <p:nvPr>
            <p:ph type="sldNum" sz="quarter" idx="12"/>
          </p:nvPr>
        </p:nvSpPr>
        <p:spPr/>
        <p:txBody>
          <a:bodyPr/>
          <a:lstStyle/>
          <a:p>
            <a:fld id="{027BFFB2-5BA2-4AC9-963A-5046B9CCD5E5}" type="slidenum">
              <a:rPr lang="en-US" smtClean="0"/>
              <a:pPr/>
              <a:t>14</a:t>
            </a:fld>
            <a:endParaRPr lang="en-US" dirty="0"/>
          </a:p>
        </p:txBody>
      </p:sp>
      <p:sp>
        <p:nvSpPr>
          <p:cNvPr id="5" name="TextBox 4"/>
          <p:cNvSpPr txBox="1"/>
          <p:nvPr/>
        </p:nvSpPr>
        <p:spPr>
          <a:xfrm>
            <a:off x="3073400" y="3403600"/>
            <a:ext cx="5524500" cy="2123658"/>
          </a:xfrm>
          <a:prstGeom prst="rect">
            <a:avLst/>
          </a:prstGeom>
          <a:solidFill>
            <a:schemeClr val="bg1"/>
          </a:solidFill>
        </p:spPr>
        <p:txBody>
          <a:bodyPr wrap="square" rtlCol="0">
            <a:spAutoFit/>
          </a:bodyPr>
          <a:lstStyle/>
          <a:p>
            <a:r>
              <a:rPr lang="en-US" sz="3600" dirty="0" smtClean="0"/>
              <a:t>Settlement website:</a:t>
            </a:r>
          </a:p>
          <a:p>
            <a:pPr marL="457200" indent="-457200">
              <a:buFont typeface="Arial" panose="020B0604020202020204" pitchFamily="34" charset="0"/>
              <a:buChar char="•"/>
            </a:pPr>
            <a:r>
              <a:rPr lang="en-US" sz="3200" b="1" dirty="0" smtClean="0"/>
              <a:t>3MSettlement.state.mn.us</a:t>
            </a:r>
          </a:p>
          <a:p>
            <a:r>
              <a:rPr lang="en-US" sz="3200" dirty="0" smtClean="0"/>
              <a:t>Email for questions, comments:</a:t>
            </a:r>
          </a:p>
          <a:p>
            <a:pPr marL="457200" indent="-457200">
              <a:buFont typeface="Arial" panose="020B0604020202020204" pitchFamily="34" charset="0"/>
              <a:buChar char="•"/>
            </a:pPr>
            <a:r>
              <a:rPr lang="en-US" sz="3200" b="1" dirty="0"/>
              <a:t>p</a:t>
            </a:r>
            <a:r>
              <a:rPr lang="en-US" sz="3200" b="1" dirty="0" smtClean="0"/>
              <a:t>fcinfo.pca@state.mn.us</a:t>
            </a:r>
            <a:endParaRPr lang="en-US" sz="3200" b="1" dirty="0"/>
          </a:p>
        </p:txBody>
      </p:sp>
    </p:spTree>
    <p:extLst>
      <p:ext uri="{BB962C8B-B14F-4D97-AF65-F5344CB8AC3E}">
        <p14:creationId xmlns:p14="http://schemas.microsoft.com/office/powerpoint/2010/main" val="2772880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Brief history of </a:t>
            </a:r>
            <a:r>
              <a:rPr lang="en-US" dirty="0" smtClean="0"/>
              <a:t>PFAS </a:t>
            </a:r>
            <a:r>
              <a:rPr lang="en-US" dirty="0"/>
              <a:t>in the east metro area</a:t>
            </a:r>
          </a:p>
        </p:txBody>
      </p:sp>
      <p:sp>
        <p:nvSpPr>
          <p:cNvPr id="3" name="Content Placeholder 2"/>
          <p:cNvSpPr>
            <a:spLocks noGrp="1"/>
          </p:cNvSpPr>
          <p:nvPr>
            <p:ph idx="1"/>
          </p:nvPr>
        </p:nvSpPr>
        <p:spPr>
          <a:xfrm>
            <a:off x="583324" y="1493950"/>
            <a:ext cx="10878873" cy="5228822"/>
          </a:xfrm>
        </p:spPr>
        <p:txBody>
          <a:bodyPr>
            <a:normAutofit/>
          </a:bodyPr>
          <a:lstStyle/>
          <a:p>
            <a:r>
              <a:rPr lang="en-US" sz="2600" b="1" dirty="0"/>
              <a:t>2002: </a:t>
            </a:r>
            <a:r>
              <a:rPr lang="en-US" sz="2600" dirty="0"/>
              <a:t>3M informs MPCA of </a:t>
            </a:r>
            <a:r>
              <a:rPr lang="en-US" sz="2600" dirty="0" smtClean="0"/>
              <a:t>PFAS </a:t>
            </a:r>
            <a:r>
              <a:rPr lang="en-US" sz="2600" dirty="0"/>
              <a:t>in production wells at Cottage Grove facility</a:t>
            </a:r>
          </a:p>
          <a:p>
            <a:r>
              <a:rPr lang="en-US" sz="2600" b="1" dirty="0"/>
              <a:t>2007: </a:t>
            </a:r>
            <a:r>
              <a:rPr lang="en-US" sz="2600" dirty="0"/>
              <a:t>MPCA and 3M agree to consent order outlining 3M is responsible for:</a:t>
            </a:r>
          </a:p>
          <a:p>
            <a:pPr lvl="1">
              <a:spcAft>
                <a:spcPts val="600"/>
              </a:spcAft>
            </a:pPr>
            <a:r>
              <a:rPr lang="en-US" sz="2600" dirty="0"/>
              <a:t>Providing safe drinking water to affected residents</a:t>
            </a:r>
          </a:p>
          <a:p>
            <a:pPr lvl="1">
              <a:spcAft>
                <a:spcPts val="600"/>
              </a:spcAft>
            </a:pPr>
            <a:r>
              <a:rPr lang="en-US" sz="2600" dirty="0"/>
              <a:t>Cleaning up </a:t>
            </a:r>
            <a:r>
              <a:rPr lang="en-US" sz="2600" dirty="0" smtClean="0"/>
              <a:t>PFAS </a:t>
            </a:r>
            <a:r>
              <a:rPr lang="en-US" sz="2600" dirty="0"/>
              <a:t>waste disposal sites</a:t>
            </a:r>
          </a:p>
          <a:p>
            <a:pPr lvl="1">
              <a:spcAft>
                <a:spcPts val="600"/>
              </a:spcAft>
            </a:pPr>
            <a:r>
              <a:rPr lang="en-US" sz="2600" dirty="0"/>
              <a:t>Monitoring groundwater</a:t>
            </a:r>
          </a:p>
          <a:p>
            <a:r>
              <a:rPr lang="en-US" sz="2600" b="1" dirty="0"/>
              <a:t>2010: </a:t>
            </a:r>
            <a:r>
              <a:rPr lang="en-US" sz="2600" dirty="0"/>
              <a:t>Attorney General files Natural Resource Damage lawsuit on behalf of State, with MPCA and DNR as trustees</a:t>
            </a:r>
          </a:p>
          <a:p>
            <a:endParaRPr lang="en-US" dirty="0"/>
          </a:p>
        </p:txBody>
      </p:sp>
    </p:spTree>
    <p:extLst>
      <p:ext uri="{BB962C8B-B14F-4D97-AF65-F5344CB8AC3E}">
        <p14:creationId xmlns:p14="http://schemas.microsoft.com/office/powerpoint/2010/main" val="38662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NRDA Litigation – Procedural History</a:t>
            </a:r>
            <a:endParaRPr lang="en-US" dirty="0"/>
          </a:p>
        </p:txBody>
      </p:sp>
      <p:sp>
        <p:nvSpPr>
          <p:cNvPr id="3" name="Content Placeholder 2"/>
          <p:cNvSpPr>
            <a:spLocks noGrp="1"/>
          </p:cNvSpPr>
          <p:nvPr>
            <p:ph idx="1"/>
          </p:nvPr>
        </p:nvSpPr>
        <p:spPr/>
        <p:txBody>
          <a:bodyPr>
            <a:normAutofit fontScale="92500" lnSpcReduction="20000"/>
          </a:bodyPr>
          <a:lstStyle/>
          <a:p>
            <a:r>
              <a:rPr lang="en-US" sz="2600" dirty="0" smtClean="0"/>
              <a:t>December 2010 - State sued 3M for natural resource damages. </a:t>
            </a:r>
          </a:p>
          <a:p>
            <a:r>
              <a:rPr lang="en-US" sz="2600" dirty="0" smtClean="0"/>
              <a:t>April 2012 - 3M brought disqualification motion of State’s outside counsel.</a:t>
            </a:r>
          </a:p>
          <a:p>
            <a:r>
              <a:rPr lang="en-US" sz="2600" dirty="0" smtClean="0"/>
              <a:t>October 2012 - District Court granted 3M’s motion.</a:t>
            </a:r>
          </a:p>
          <a:p>
            <a:r>
              <a:rPr lang="en-US" sz="2600" dirty="0" smtClean="0"/>
              <a:t>July 2013 - Minnesota Court of Appeals affirmed district court.</a:t>
            </a:r>
          </a:p>
          <a:p>
            <a:r>
              <a:rPr lang="en-US" sz="2600" dirty="0" smtClean="0"/>
              <a:t>April 2014 - Minnesota Supreme Court affirmed in part, reversed in part and remanded.</a:t>
            </a:r>
          </a:p>
          <a:p>
            <a:r>
              <a:rPr lang="en-US" sz="2600" dirty="0" smtClean="0"/>
              <a:t>February 2016 – District court denied 3M’s disqualification motion.</a:t>
            </a:r>
          </a:p>
          <a:p>
            <a:r>
              <a:rPr lang="en-US" sz="2600" dirty="0" smtClean="0"/>
              <a:t>February 20, 2018 - Trial date scheduled to begin.</a:t>
            </a:r>
          </a:p>
          <a:p>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7/18/2018</a:t>
            </a:fld>
            <a:endParaRPr lang="en-US" dirty="0"/>
          </a:p>
        </p:txBody>
      </p:sp>
      <p:sp>
        <p:nvSpPr>
          <p:cNvPr id="5" name="Footer Placeholder 4"/>
          <p:cNvSpPr>
            <a:spLocks noGrp="1"/>
          </p:cNvSpPr>
          <p:nvPr>
            <p:ph type="ftr" sz="quarter" idx="4294967295"/>
          </p:nvPr>
        </p:nvSpPr>
        <p:spPr/>
        <p:txBody>
          <a:bodyPr/>
          <a:lstStyle/>
          <a:p>
            <a:r>
              <a:rPr lang="en-US" dirty="0" smtClean="0"/>
              <a:t>Optional Tagline Goes Here </a:t>
            </a:r>
            <a:r>
              <a:rPr lang="en-US" dirty="0" smtClean="0">
                <a:solidFill>
                  <a:schemeClr val="accent1"/>
                </a:solidFill>
              </a:rPr>
              <a:t>|</a:t>
            </a:r>
            <a:r>
              <a:rPr lang="en-US" dirty="0" smtClean="0"/>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3</a:t>
            </a:fld>
            <a:endParaRPr lang="en-US" dirty="0"/>
          </a:p>
        </p:txBody>
      </p:sp>
    </p:spTree>
    <p:extLst>
      <p:ext uri="{BB962C8B-B14F-4D97-AF65-F5344CB8AC3E}">
        <p14:creationId xmlns:p14="http://schemas.microsoft.com/office/powerpoint/2010/main" val="1822714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What’s been done recently</a:t>
            </a:r>
          </a:p>
        </p:txBody>
      </p:sp>
      <p:sp>
        <p:nvSpPr>
          <p:cNvPr id="3" name="Content Placeholder 2"/>
          <p:cNvSpPr>
            <a:spLocks noGrp="1"/>
          </p:cNvSpPr>
          <p:nvPr>
            <p:ph idx="1"/>
          </p:nvPr>
        </p:nvSpPr>
        <p:spPr>
          <a:xfrm>
            <a:off x="583324" y="1493950"/>
            <a:ext cx="10878873" cy="5228822"/>
          </a:xfrm>
        </p:spPr>
        <p:txBody>
          <a:bodyPr>
            <a:noAutofit/>
          </a:bodyPr>
          <a:lstStyle/>
          <a:p>
            <a:pPr lvl="0"/>
            <a:r>
              <a:rPr lang="en-US" sz="2600" dirty="0"/>
              <a:t>By 2016, MPCA had installed 100 carbon treatment systems at residences</a:t>
            </a:r>
          </a:p>
          <a:p>
            <a:pPr lvl="1"/>
            <a:r>
              <a:rPr lang="en-US" sz="2600" dirty="0"/>
              <a:t>Keeping an eye on more than 200 additional residential wells  </a:t>
            </a:r>
          </a:p>
          <a:p>
            <a:r>
              <a:rPr lang="en-US" sz="2600" dirty="0"/>
              <a:t> Since EPA and MDH lowered drinking water health values in 2016 and 2017:</a:t>
            </a:r>
          </a:p>
          <a:p>
            <a:pPr lvl="1"/>
            <a:r>
              <a:rPr lang="en-US" sz="2600" dirty="0"/>
              <a:t>Over 1,200 additional residential wells sampled</a:t>
            </a:r>
          </a:p>
          <a:p>
            <a:pPr lvl="1"/>
            <a:r>
              <a:rPr lang="en-US" sz="2600" dirty="0"/>
              <a:t>Nearly 600 additional wells tested over MDH health values (drinking water well advisories)</a:t>
            </a:r>
          </a:p>
          <a:p>
            <a:pPr lvl="2"/>
            <a:r>
              <a:rPr lang="en-US" sz="2600" dirty="0"/>
              <a:t>All of these residents were offered bottled water</a:t>
            </a:r>
          </a:p>
          <a:p>
            <a:pPr lvl="2"/>
            <a:r>
              <a:rPr lang="en-US" sz="2600" dirty="0"/>
              <a:t>Almost 470 of these agreed to carbon treatment systems (385 installed already)</a:t>
            </a:r>
          </a:p>
        </p:txBody>
      </p:sp>
    </p:spTree>
    <p:extLst>
      <p:ext uri="{BB962C8B-B14F-4D97-AF65-F5344CB8AC3E}">
        <p14:creationId xmlns:p14="http://schemas.microsoft.com/office/powerpoint/2010/main" val="3927150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973580" y="224443"/>
            <a:ext cx="9372600" cy="839586"/>
          </a:xfrm>
        </p:spPr>
        <p:txBody>
          <a:bodyPr>
            <a:normAutofit/>
          </a:bodyPr>
          <a:lstStyle/>
          <a:p>
            <a:r>
              <a:rPr lang="en-US" dirty="0"/>
              <a:t>What is Natural Resource Damage?</a:t>
            </a:r>
          </a:p>
        </p:txBody>
      </p:sp>
      <p:sp>
        <p:nvSpPr>
          <p:cNvPr id="3" name="Content Placeholder 2"/>
          <p:cNvSpPr>
            <a:spLocks noGrp="1"/>
          </p:cNvSpPr>
          <p:nvPr>
            <p:ph idx="1"/>
          </p:nvPr>
        </p:nvSpPr>
        <p:spPr>
          <a:xfrm>
            <a:off x="830580" y="1600199"/>
            <a:ext cx="10515600" cy="5121275"/>
          </a:xfrm>
        </p:spPr>
        <p:txBody>
          <a:bodyPr>
            <a:normAutofit fontScale="92500" lnSpcReduction="10000"/>
          </a:bodyPr>
          <a:lstStyle/>
          <a:p>
            <a:pPr lvl="1"/>
            <a:r>
              <a:rPr lang="en-US" sz="2600" dirty="0"/>
              <a:t>Natural resource damage is compensation for impacts to natural resources such as: </a:t>
            </a:r>
          </a:p>
          <a:p>
            <a:pPr lvl="2"/>
            <a:r>
              <a:rPr lang="en-US" sz="2600" dirty="0"/>
              <a:t>Groundwater</a:t>
            </a:r>
          </a:p>
          <a:p>
            <a:pPr lvl="2"/>
            <a:r>
              <a:rPr lang="en-US" sz="2600" dirty="0"/>
              <a:t>Surface waters (lakes, streams, and wetlands)</a:t>
            </a:r>
          </a:p>
          <a:p>
            <a:pPr lvl="2"/>
            <a:r>
              <a:rPr lang="en-US" sz="2600" dirty="0"/>
              <a:t>Fisheries</a:t>
            </a:r>
          </a:p>
          <a:p>
            <a:pPr lvl="2"/>
            <a:r>
              <a:rPr lang="en-US" sz="2600" dirty="0"/>
              <a:t>Wildlife</a:t>
            </a:r>
          </a:p>
          <a:p>
            <a:pPr lvl="2"/>
            <a:r>
              <a:rPr lang="en-US" sz="2600" dirty="0"/>
              <a:t>Natural habitats</a:t>
            </a:r>
          </a:p>
          <a:p>
            <a:pPr lvl="1"/>
            <a:r>
              <a:rPr lang="en-US" sz="2600" dirty="0"/>
              <a:t>Natural resource damage is not addressed under the 2007 consent order. </a:t>
            </a:r>
          </a:p>
          <a:p>
            <a:pPr lvl="1"/>
            <a:r>
              <a:rPr lang="en-US" sz="2600" b="1" dirty="0"/>
              <a:t>2010: </a:t>
            </a:r>
            <a:r>
              <a:rPr lang="en-US" sz="2600" dirty="0"/>
              <a:t>Attorney General files Natural Resource Damage lawsuit on behalf of State, with MPCA and DNR as trustees</a:t>
            </a:r>
          </a:p>
          <a:p>
            <a:pPr lvl="1"/>
            <a:endParaRPr lang="en-US" dirty="0"/>
          </a:p>
        </p:txBody>
      </p:sp>
      <p:sp>
        <p:nvSpPr>
          <p:cNvPr id="4" name="Slide Number Placeholder 3"/>
          <p:cNvSpPr>
            <a:spLocks noGrp="1"/>
          </p:cNvSpPr>
          <p:nvPr>
            <p:ph type="sldNum" sz="quarter" idx="12"/>
          </p:nvPr>
        </p:nvSpPr>
        <p:spPr/>
        <p:txBody>
          <a:bodyPr/>
          <a:lstStyle/>
          <a:p>
            <a:fld id="{027BFFB2-5BA2-4AC9-963A-5046B9CCD5E5}" type="slidenum">
              <a:rPr lang="en-US" smtClean="0"/>
              <a:pPr/>
              <a:t>5</a:t>
            </a:fld>
            <a:endParaRPr lang="en-US" dirty="0"/>
          </a:p>
        </p:txBody>
      </p:sp>
    </p:spTree>
    <p:extLst>
      <p:ext uri="{BB962C8B-B14F-4D97-AF65-F5344CB8AC3E}">
        <p14:creationId xmlns:p14="http://schemas.microsoft.com/office/powerpoint/2010/main" val="34564976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0500"/>
            <a:ext cx="10515600" cy="914400"/>
          </a:xfrm>
        </p:spPr>
        <p:txBody>
          <a:bodyPr/>
          <a:lstStyle/>
          <a:p>
            <a:r>
              <a:rPr lang="en-US" dirty="0"/>
              <a:t>2018 Settlement: major components</a:t>
            </a:r>
          </a:p>
        </p:txBody>
      </p:sp>
      <p:sp>
        <p:nvSpPr>
          <p:cNvPr id="3" name="Content Placeholder 2"/>
          <p:cNvSpPr>
            <a:spLocks noGrp="1"/>
          </p:cNvSpPr>
          <p:nvPr>
            <p:ph idx="1"/>
          </p:nvPr>
        </p:nvSpPr>
        <p:spPr/>
        <p:txBody>
          <a:bodyPr>
            <a:normAutofit fontScale="92500" lnSpcReduction="20000"/>
          </a:bodyPr>
          <a:lstStyle/>
          <a:p>
            <a:r>
              <a:rPr lang="en-US" sz="2800" dirty="0"/>
              <a:t>$850 million grant to the State </a:t>
            </a:r>
          </a:p>
          <a:p>
            <a:r>
              <a:rPr lang="en-US" sz="2800" dirty="0"/>
              <a:t>$720 million immediately available to provide long-term solutions in the east metro area for: </a:t>
            </a:r>
          </a:p>
          <a:p>
            <a:pPr lvl="1"/>
            <a:r>
              <a:rPr lang="en-US" sz="2800" dirty="0"/>
              <a:t>Clean and sustainable drinking water</a:t>
            </a:r>
          </a:p>
          <a:p>
            <a:pPr lvl="1"/>
            <a:r>
              <a:rPr lang="en-US" sz="2800" dirty="0"/>
              <a:t>Restoration and enhancement of natural resources</a:t>
            </a:r>
          </a:p>
          <a:p>
            <a:r>
              <a:rPr lang="en-US" sz="2800" dirty="0"/>
              <a:t>Restrictions about how the grant can be used</a:t>
            </a:r>
          </a:p>
          <a:p>
            <a:r>
              <a:rPr lang="en-US" sz="2800" dirty="0"/>
              <a:t>Expectations for community participation</a:t>
            </a:r>
          </a:p>
          <a:p>
            <a:r>
              <a:rPr lang="en-US" sz="2800" dirty="0"/>
              <a:t>Preserves 3M’s obligations under the 2007 consent order</a:t>
            </a:r>
          </a:p>
          <a:p>
            <a:endParaRPr lang="en-US" b="1" dirty="0"/>
          </a:p>
          <a:p>
            <a:endParaRPr lang="en-US" b="1" dirty="0"/>
          </a:p>
        </p:txBody>
      </p:sp>
    </p:spTree>
    <p:extLst>
      <p:ext uri="{BB962C8B-B14F-4D97-AF65-F5344CB8AC3E}">
        <p14:creationId xmlns:p14="http://schemas.microsoft.com/office/powerpoint/2010/main" val="4138224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Priority one — safe drinking water</a:t>
            </a:r>
          </a:p>
        </p:txBody>
      </p:sp>
      <p:sp>
        <p:nvSpPr>
          <p:cNvPr id="3" name="Content Placeholder 2"/>
          <p:cNvSpPr>
            <a:spLocks noGrp="1"/>
          </p:cNvSpPr>
          <p:nvPr>
            <p:ph idx="1"/>
          </p:nvPr>
        </p:nvSpPr>
        <p:spPr>
          <a:xfrm>
            <a:off x="838200" y="1343024"/>
            <a:ext cx="10515600" cy="4781237"/>
          </a:xfrm>
        </p:spPr>
        <p:txBody>
          <a:bodyPr>
            <a:noAutofit/>
          </a:bodyPr>
          <a:lstStyle/>
          <a:p>
            <a:r>
              <a:rPr lang="en-US" sz="2600" dirty="0"/>
              <a:t>Ensure clean drinking water to meet current and future needs</a:t>
            </a:r>
          </a:p>
          <a:p>
            <a:r>
              <a:rPr lang="en-US" sz="2600" dirty="0" smtClean="0"/>
              <a:t>Including, but not limited to Afton</a:t>
            </a:r>
            <a:r>
              <a:rPr lang="en-US" sz="2600" dirty="0"/>
              <a:t>, Cottage Grove, Lake Elmo, </a:t>
            </a:r>
            <a:r>
              <a:rPr lang="en-US" sz="2600" dirty="0" smtClean="0"/>
              <a:t>Maplewood Newport</a:t>
            </a:r>
            <a:r>
              <a:rPr lang="en-US" sz="2600" dirty="0"/>
              <a:t>, Oakdale, St. Paul Park, Woodbury and townships of </a:t>
            </a:r>
            <a:r>
              <a:rPr lang="en-US" sz="2600" dirty="0" smtClean="0"/>
              <a:t>Denmark, Grey </a:t>
            </a:r>
            <a:r>
              <a:rPr lang="en-US" sz="2600" dirty="0"/>
              <a:t>Cloud Island, West Lakeland </a:t>
            </a:r>
          </a:p>
          <a:p>
            <a:pPr lvl="1"/>
            <a:r>
              <a:rPr lang="en-US" sz="2600" dirty="0"/>
              <a:t>Alternative sources of drinking water for cities </a:t>
            </a:r>
            <a:r>
              <a:rPr lang="en-US" sz="2600" dirty="0" smtClean="0"/>
              <a:t>and </a:t>
            </a:r>
            <a:r>
              <a:rPr lang="en-US" sz="2600" dirty="0"/>
              <a:t>private well owners </a:t>
            </a:r>
          </a:p>
          <a:p>
            <a:pPr lvl="1"/>
            <a:r>
              <a:rPr lang="en-US" sz="2600" dirty="0"/>
              <a:t>Treat existing contaminated drinking water wells </a:t>
            </a:r>
          </a:p>
          <a:p>
            <a:pPr lvl="1"/>
            <a:r>
              <a:rPr lang="en-US" sz="2600" dirty="0"/>
              <a:t>Potentially connect homes with private wells to municipal drinking water systems</a:t>
            </a:r>
          </a:p>
          <a:p>
            <a:pPr lvl="1"/>
            <a:r>
              <a:rPr lang="en-US" sz="2600" dirty="0"/>
              <a:t>Promote water conservation</a:t>
            </a:r>
          </a:p>
          <a:p>
            <a:pPr lvl="1"/>
            <a:r>
              <a:rPr lang="en-US" sz="2600" dirty="0"/>
              <a:t>Preserve open spaces that recharge drinking water sources </a:t>
            </a:r>
          </a:p>
        </p:txBody>
      </p:sp>
    </p:spTree>
    <p:extLst>
      <p:ext uri="{BB962C8B-B14F-4D97-AF65-F5344CB8AC3E}">
        <p14:creationId xmlns:p14="http://schemas.microsoft.com/office/powerpoint/2010/main" val="4280152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Priority two — enhance natural resources</a:t>
            </a:r>
          </a:p>
        </p:txBody>
      </p:sp>
      <p:sp>
        <p:nvSpPr>
          <p:cNvPr id="3" name="Content Placeholder 2"/>
          <p:cNvSpPr>
            <a:spLocks noGrp="1"/>
          </p:cNvSpPr>
          <p:nvPr>
            <p:ph idx="1"/>
          </p:nvPr>
        </p:nvSpPr>
        <p:spPr>
          <a:xfrm>
            <a:off x="696530" y="1825625"/>
            <a:ext cx="10842939" cy="4351338"/>
          </a:xfrm>
        </p:spPr>
        <p:txBody>
          <a:bodyPr>
            <a:normAutofit/>
          </a:bodyPr>
          <a:lstStyle/>
          <a:p>
            <a:r>
              <a:rPr lang="en-US" sz="2600" dirty="0"/>
              <a:t>Restore and enhance natural resources in the east metro area </a:t>
            </a:r>
            <a:r>
              <a:rPr lang="en-US" sz="2600" dirty="0" smtClean="0"/>
              <a:t>and </a:t>
            </a:r>
            <a:r>
              <a:rPr lang="en-US" sz="2600" dirty="0"/>
              <a:t>downstream on the Mississippi and St. Croix Rivers</a:t>
            </a:r>
          </a:p>
          <a:p>
            <a:pPr lvl="1"/>
            <a:r>
              <a:rPr lang="en-US" sz="2600" dirty="0"/>
              <a:t>Restore and protect fish and wildlife habitat</a:t>
            </a:r>
          </a:p>
          <a:p>
            <a:pPr lvl="1"/>
            <a:r>
              <a:rPr lang="en-US" sz="2600" dirty="0"/>
              <a:t>Restore access to outdoor recreation</a:t>
            </a:r>
          </a:p>
          <a:p>
            <a:pPr lvl="1"/>
            <a:r>
              <a:rPr lang="en-US" sz="2600" dirty="0"/>
              <a:t>MPCA and DNR have immediate access to $20 million in grant funds</a:t>
            </a:r>
          </a:p>
        </p:txBody>
      </p:sp>
    </p:spTree>
    <p:extLst>
      <p:ext uri="{BB962C8B-B14F-4D97-AF65-F5344CB8AC3E}">
        <p14:creationId xmlns:p14="http://schemas.microsoft.com/office/powerpoint/2010/main" val="612374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expenses</a:t>
            </a:r>
          </a:p>
        </p:txBody>
      </p:sp>
      <p:sp>
        <p:nvSpPr>
          <p:cNvPr id="3" name="Content Placeholder 2"/>
          <p:cNvSpPr>
            <a:spLocks noGrp="1"/>
          </p:cNvSpPr>
          <p:nvPr>
            <p:ph idx="1"/>
          </p:nvPr>
        </p:nvSpPr>
        <p:spPr/>
        <p:txBody>
          <a:bodyPr>
            <a:normAutofit/>
          </a:bodyPr>
          <a:lstStyle/>
          <a:p>
            <a:r>
              <a:rPr lang="en-US" sz="2600" dirty="0"/>
              <a:t>$125 million from settlement for outside counsel</a:t>
            </a:r>
          </a:p>
          <a:p>
            <a:r>
              <a:rPr lang="en-US" sz="2600" dirty="0"/>
              <a:t>$4.5 million reimbursement for Cottage Grove’s and MPCA’s 2017 costs under the 2007 consent order</a:t>
            </a:r>
          </a:p>
        </p:txBody>
      </p:sp>
    </p:spTree>
    <p:extLst>
      <p:ext uri="{BB962C8B-B14F-4D97-AF65-F5344CB8AC3E}">
        <p14:creationId xmlns:p14="http://schemas.microsoft.com/office/powerpoint/2010/main" val="28309300"/>
      </p:ext>
    </p:extLst>
  </p:cSld>
  <p:clrMapOvr>
    <a:masterClrMapping/>
  </p:clrMapOvr>
  <p:timing>
    <p:tnLst>
      <p:par>
        <p:cTn id="1" dur="indefinite" restart="never" nodeType="tmRoot"/>
      </p:par>
    </p:tnLst>
  </p:timing>
</p:sld>
</file>

<file path=ppt/theme/theme1.xml><?xml version="1.0" encoding="utf-8"?>
<a:theme xmlns:a="http://schemas.openxmlformats.org/drawingml/2006/main" name="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N.IT" id="{43004C98-5B53-4D58-92B4-D334E886AB92}" vid="{BCC84AB3-760B-4B29-9458-5FA6845EC3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F1147069504BB4A83F9F16EF5FAE411" ma:contentTypeVersion="10" ma:contentTypeDescription="Create a new document." ma:contentTypeScope="" ma:versionID="c9545068861749824d9e7e436e3e51bc">
  <xsd:schema xmlns:xsd="http://www.w3.org/2001/XMLSchema" xmlns:xs="http://www.w3.org/2001/XMLSchema" xmlns:p="http://schemas.microsoft.com/office/2006/metadata/properties" xmlns:ns2="98f01fe9-c3f2-4582-9148-d87bd0c242e7" xmlns:ns3="d70a390c-64de-49b0-8e5a-66f0b975b3a7" xmlns:ns4="1d536c50-8a84-4355-a735-892cd75a1864" targetNamespace="http://schemas.microsoft.com/office/2006/metadata/properties" ma:root="true" ma:fieldsID="85bede4edf4c30ceab39e8b8ea02b966" ns2:_="" ns3:_="" ns4:_="">
    <xsd:import namespace="98f01fe9-c3f2-4582-9148-d87bd0c242e7"/>
    <xsd:import namespace="d70a390c-64de-49b0-8e5a-66f0b975b3a7"/>
    <xsd:import namespace="1d536c50-8a84-4355-a735-892cd75a186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f01fe9-c3f2-4582-9148-d87bd0c242e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70a390c-64de-49b0-8e5a-66f0b975b3a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d536c50-8a84-4355-a735-892cd75a18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98f01fe9-c3f2-4582-9148-d87bd0c242e7">DSJUAZAU7DPT-987797091-49</_dlc_DocId>
    <_dlc_DocIdUrl xmlns="98f01fe9-c3f2-4582-9148-d87bd0c242e7">
      <Url>https://mn365.sharepoint.com/sites/DNR/division/ewr/3MSettlement/_layouts/15/DocIdRedir.aspx?ID=DSJUAZAU7DPT-987797091-49</Url>
      <Description>DSJUAZAU7DPT-987797091-49</Description>
    </_dlc_DocIdUrl>
  </documentManagement>
</p:properties>
</file>

<file path=customXml/itemProps1.xml><?xml version="1.0" encoding="utf-8"?>
<ds:datastoreItem xmlns:ds="http://schemas.openxmlformats.org/officeDocument/2006/customXml" ds:itemID="{46A81BF8-3C63-4E48-AFF9-FE522E9102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f01fe9-c3f2-4582-9148-d87bd0c242e7"/>
    <ds:schemaRef ds:uri="d70a390c-64de-49b0-8e5a-66f0b975b3a7"/>
    <ds:schemaRef ds:uri="1d536c50-8a84-4355-a735-892cd75a18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59BC7E8-88F3-4085-9225-BC03EA7B0069}">
  <ds:schemaRefs>
    <ds:schemaRef ds:uri="http://schemas.microsoft.com/sharepoint/events"/>
  </ds:schemaRefs>
</ds:datastoreItem>
</file>

<file path=customXml/itemProps3.xml><?xml version="1.0" encoding="utf-8"?>
<ds:datastoreItem xmlns:ds="http://schemas.openxmlformats.org/officeDocument/2006/customXml" ds:itemID="{67F4349A-22F7-4A2D-8CA5-43DDCD679590}">
  <ds:schemaRefs>
    <ds:schemaRef ds:uri="http://schemas.microsoft.com/sharepoint/v3/contenttype/forms"/>
  </ds:schemaRefs>
</ds:datastoreItem>
</file>

<file path=customXml/itemProps4.xml><?xml version="1.0" encoding="utf-8"?>
<ds:datastoreItem xmlns:ds="http://schemas.openxmlformats.org/officeDocument/2006/customXml" ds:itemID="{9678B604-9059-4F1C-B8E2-C96A71A964D2}">
  <ds:schemaRefs>
    <ds:schemaRef ds:uri="d70a390c-64de-49b0-8e5a-66f0b975b3a7"/>
    <ds:schemaRef ds:uri="http://www.w3.org/XML/1998/namespace"/>
    <ds:schemaRef ds:uri="http://schemas.openxmlformats.org/package/2006/metadata/core-properties"/>
    <ds:schemaRef ds:uri="http://schemas.microsoft.com/office/infopath/2007/PartnerControls"/>
    <ds:schemaRef ds:uri="http://purl.org/dc/dcmitype/"/>
    <ds:schemaRef ds:uri="http://schemas.microsoft.com/office/2006/metadata/properties"/>
    <ds:schemaRef ds:uri="http://purl.org/dc/terms/"/>
    <ds:schemaRef ds:uri="http://schemas.microsoft.com/office/2006/documentManagement/types"/>
    <ds:schemaRef ds:uri="1d536c50-8a84-4355-a735-892cd75a1864"/>
    <ds:schemaRef ds:uri="98f01fe9-c3f2-4582-9148-d87bd0c242e7"/>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MN.IT</Template>
  <TotalTime>25396</TotalTime>
  <Words>1422</Words>
  <Application>Microsoft Office PowerPoint</Application>
  <PresentationFormat>Widescreen</PresentationFormat>
  <Paragraphs>152</Paragraphs>
  <Slides>14</Slides>
  <Notes>10</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NeueHaasGroteskText Std</vt:lpstr>
      <vt:lpstr>Tahoma</vt:lpstr>
      <vt:lpstr>MN.IT</vt:lpstr>
      <vt:lpstr>3M Natural Resource Damage Settlement </vt:lpstr>
      <vt:lpstr>Brief history of PFAS in the east metro area</vt:lpstr>
      <vt:lpstr>NRDA Litigation – Procedural History</vt:lpstr>
      <vt:lpstr>What’s been done recently</vt:lpstr>
      <vt:lpstr>What is Natural Resource Damage?</vt:lpstr>
      <vt:lpstr>2018 Settlement: major components</vt:lpstr>
      <vt:lpstr>Priority one — safe drinking water</vt:lpstr>
      <vt:lpstr>Priority two — enhance natural resources</vt:lpstr>
      <vt:lpstr>Other expenses</vt:lpstr>
      <vt:lpstr>Financial framework</vt:lpstr>
      <vt:lpstr>Public input, communication, and reporting</vt:lpstr>
      <vt:lpstr>Local participation</vt:lpstr>
      <vt:lpstr>Working group structure</vt:lpstr>
      <vt:lpstr>Questions?</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Minnesota Sample PowerPoint Template</dc:title>
  <dc:subject>PowerPoint Template</dc:subject>
  <dc:creator>MN.IT Services Communications</dc:creator>
  <cp:keywords>PowerPoint, Template</cp:keywords>
  <dc:description>Version 1.1, Released 8-2016</dc:description>
  <cp:lastModifiedBy>Kaufenberg, Elizabeth (MPCA)</cp:lastModifiedBy>
  <cp:revision>1583</cp:revision>
  <cp:lastPrinted>2018-02-28T20:47:29Z</cp:lastPrinted>
  <dcterms:created xsi:type="dcterms:W3CDTF">2016-01-06T16:54:03Z</dcterms:created>
  <dcterms:modified xsi:type="dcterms:W3CDTF">2018-07-18T12:10:45Z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0x0101008F1147069504BB4A83F9F16EF5FAE411</vt:lpwstr>
  </property>
  <property fmtid="{D5CDD505-2E9C-101B-9397-08002B2CF9AE}" pid="3" name="_dlc_DocIdItemGuid">
    <vt:lpwstr>6f960f56-c688-4889-95be-4bca86ce5378</vt:lpwstr>
  </property>
</Properties>
</file>