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28"/>
  </p:notesMasterIdLst>
  <p:sldIdLst>
    <p:sldId id="298" r:id="rId2"/>
    <p:sldId id="279" r:id="rId3"/>
    <p:sldId id="280" r:id="rId4"/>
    <p:sldId id="282" r:id="rId5"/>
    <p:sldId id="299" r:id="rId6"/>
    <p:sldId id="288" r:id="rId7"/>
    <p:sldId id="319" r:id="rId8"/>
    <p:sldId id="318" r:id="rId9"/>
    <p:sldId id="293" r:id="rId10"/>
    <p:sldId id="295" r:id="rId11"/>
    <p:sldId id="300" r:id="rId12"/>
    <p:sldId id="317" r:id="rId13"/>
    <p:sldId id="270" r:id="rId14"/>
    <p:sldId id="302" r:id="rId15"/>
    <p:sldId id="297" r:id="rId16"/>
    <p:sldId id="311" r:id="rId17"/>
    <p:sldId id="312" r:id="rId18"/>
    <p:sldId id="313" r:id="rId19"/>
    <p:sldId id="314" r:id="rId20"/>
    <p:sldId id="315" r:id="rId21"/>
    <p:sldId id="320" r:id="rId22"/>
    <p:sldId id="305" r:id="rId23"/>
    <p:sldId id="306" r:id="rId24"/>
    <p:sldId id="307" r:id="rId25"/>
    <p:sldId id="308" r:id="rId26"/>
    <p:sldId id="309" r:id="rId2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eers" initials="JP" lastIdx="2" clrIdx="0">
    <p:extLst>
      <p:ext uri="{19B8F6BF-5375-455C-9EA6-DF929625EA0E}">
        <p15:presenceInfo xmlns:p15="http://schemas.microsoft.com/office/powerpoint/2012/main" userId="S-1-5-21-4161449151-3199555679-2224323722-46418" providerId="AD"/>
      </p:ext>
    </p:extLst>
  </p:cmAuthor>
  <p:cmAuthor id="2" name="Shierk, Clifford (MPCA)" initials="SC(" lastIdx="2" clrIdx="1">
    <p:extLst>
      <p:ext uri="{19B8F6BF-5375-455C-9EA6-DF929625EA0E}">
        <p15:presenceInfo xmlns:p15="http://schemas.microsoft.com/office/powerpoint/2012/main" userId="S-1-5-21-883177862-1410090060-1543857936-37228" providerId="AD"/>
      </p:ext>
    </p:extLst>
  </p:cmAuthor>
  <p:cmAuthor id="3" name="Wallerstedt, Jamie (MPCA)" initials="WJ(" lastIdx="1" clrIdx="2">
    <p:extLst>
      <p:ext uri="{19B8F6BF-5375-455C-9EA6-DF929625EA0E}">
        <p15:presenceInfo xmlns:p15="http://schemas.microsoft.com/office/powerpoint/2012/main" userId="S-1-5-21-883177862-1410090060-1543857936-32902" providerId="AD"/>
      </p:ext>
    </p:extLst>
  </p:cmAuthor>
  <p:cmAuthor id="4" name="Clifford Shierk" initials="CS" lastIdx="1" clrIdx="3">
    <p:extLst>
      <p:ext uri="{19B8F6BF-5375-455C-9EA6-DF929625EA0E}">
        <p15:presenceInfo xmlns:p15="http://schemas.microsoft.com/office/powerpoint/2012/main" userId="Clifford Shie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ED3"/>
    <a:srgbClr val="003865"/>
    <a:srgbClr val="E7E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80723" autoAdjust="0"/>
  </p:normalViewPr>
  <p:slideViewPr>
    <p:cSldViewPr snapToGrid="0">
      <p:cViewPr varScale="1">
        <p:scale>
          <a:sx n="88" d="100"/>
          <a:sy n="88" d="100"/>
        </p:scale>
        <p:origin x="494" y="67"/>
      </p:cViewPr>
      <p:guideLst/>
    </p:cSldViewPr>
  </p:slideViewPr>
  <p:notesTextViewPr>
    <p:cViewPr>
      <p:scale>
        <a:sx n="75" d="100"/>
        <a:sy n="75" d="100"/>
      </p:scale>
      <p:origin x="0" y="0"/>
    </p:cViewPr>
  </p:notesTextViewPr>
  <p:notesViewPr>
    <p:cSldViewPr snapToGrid="0">
      <p:cViewPr varScale="1">
        <p:scale>
          <a:sx n="62" d="100"/>
          <a:sy n="62" d="100"/>
        </p:scale>
        <p:origin x="366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smtClean="0">
                <a:solidFill>
                  <a:schemeClr val="tx1"/>
                </a:solidFill>
              </a:rPr>
              <a:t>Estimated % </a:t>
            </a:r>
            <a:r>
              <a:rPr lang="en-US" dirty="0">
                <a:solidFill>
                  <a:schemeClr val="tx1"/>
                </a:solidFill>
              </a:rPr>
              <a:t>of </a:t>
            </a:r>
            <a:r>
              <a:rPr lang="en-US" dirty="0" smtClean="0">
                <a:solidFill>
                  <a:schemeClr val="tx1"/>
                </a:solidFill>
              </a:rPr>
              <a:t>Total Capital </a:t>
            </a:r>
            <a:r>
              <a:rPr lang="en-US" dirty="0">
                <a:solidFill>
                  <a:schemeClr val="tx1"/>
                </a:solidFill>
              </a:rPr>
              <a:t>Cost</a:t>
            </a:r>
          </a:p>
        </c:rich>
      </c:tx>
      <c:layout>
        <c:manualLayout>
          <c:xMode val="edge"/>
          <c:yMode val="edge"/>
          <c:x val="0.17636496593728546"/>
          <c:y val="4.494170704013596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8747904947725857"/>
          <c:y val="0.10910359414902586"/>
          <c:w val="0.65357637799981783"/>
          <c:h val="0.50840826862094979"/>
        </c:manualLayout>
      </c:layout>
      <c:pieChart>
        <c:varyColors val="1"/>
        <c:ser>
          <c:idx val="0"/>
          <c:order val="0"/>
          <c:tx>
            <c:strRef>
              <c:f>Sheet1!$B$1</c:f>
              <c:strCache>
                <c:ptCount val="1"/>
                <c:pt idx="0">
                  <c:v>% of Cost</c:v>
                </c:pt>
              </c:strCache>
            </c:strRef>
          </c:tx>
          <c:explosion val="5"/>
          <c:dPt>
            <c:idx val="0"/>
            <c:bubble3D val="0"/>
            <c:spPr>
              <a:solidFill>
                <a:schemeClr val="accent1">
                  <a:shade val="80000"/>
                  <a:satMod val="150000"/>
                </a:schemeClr>
              </a:solidFill>
              <a:ln>
                <a:noFill/>
              </a:ln>
              <a:effectLst/>
            </c:spPr>
            <c:extLst>
              <c:ext xmlns:c16="http://schemas.microsoft.com/office/drawing/2014/chart" uri="{C3380CC4-5D6E-409C-BE32-E72D297353CC}">
                <c16:uniqueId val="{00000001-7653-46F8-A965-E2142643541D}"/>
              </c:ext>
            </c:extLst>
          </c:dPt>
          <c:dPt>
            <c:idx val="1"/>
            <c:bubble3D val="0"/>
            <c:spPr>
              <a:solidFill>
                <a:schemeClr val="accent2">
                  <a:shade val="80000"/>
                  <a:satMod val="150000"/>
                </a:schemeClr>
              </a:solidFill>
              <a:ln>
                <a:noFill/>
              </a:ln>
              <a:effectLst/>
            </c:spPr>
            <c:extLst>
              <c:ext xmlns:c16="http://schemas.microsoft.com/office/drawing/2014/chart" uri="{C3380CC4-5D6E-409C-BE32-E72D297353CC}">
                <c16:uniqueId val="{00000003-7653-46F8-A965-E2142643541D}"/>
              </c:ext>
            </c:extLst>
          </c:dPt>
          <c:dPt>
            <c:idx val="2"/>
            <c:bubble3D val="0"/>
            <c:spPr>
              <a:solidFill>
                <a:schemeClr val="accent3">
                  <a:shade val="80000"/>
                  <a:satMod val="150000"/>
                </a:schemeClr>
              </a:solidFill>
              <a:ln>
                <a:noFill/>
              </a:ln>
              <a:effectLst/>
            </c:spPr>
            <c:extLst>
              <c:ext xmlns:c16="http://schemas.microsoft.com/office/drawing/2014/chart" uri="{C3380CC4-5D6E-409C-BE32-E72D297353CC}">
                <c16:uniqueId val="{00000005-7653-46F8-A965-E2142643541D}"/>
              </c:ext>
            </c:extLst>
          </c:dPt>
          <c:dPt>
            <c:idx val="3"/>
            <c:bubble3D val="0"/>
            <c:spPr>
              <a:solidFill>
                <a:schemeClr val="accent4">
                  <a:shade val="80000"/>
                  <a:satMod val="150000"/>
                </a:schemeClr>
              </a:solidFill>
              <a:ln>
                <a:noFill/>
              </a:ln>
              <a:effectLst/>
            </c:spPr>
            <c:extLst>
              <c:ext xmlns:c16="http://schemas.microsoft.com/office/drawing/2014/chart" uri="{C3380CC4-5D6E-409C-BE32-E72D297353CC}">
                <c16:uniqueId val="{00000007-7653-46F8-A965-E2142643541D}"/>
              </c:ext>
            </c:extLst>
          </c:dPt>
          <c:dPt>
            <c:idx val="4"/>
            <c:bubble3D val="0"/>
            <c:spPr>
              <a:solidFill>
                <a:schemeClr val="accent5">
                  <a:shade val="80000"/>
                  <a:satMod val="150000"/>
                </a:schemeClr>
              </a:solidFill>
              <a:ln>
                <a:noFill/>
              </a:ln>
              <a:effectLst/>
            </c:spPr>
            <c:extLst>
              <c:ext xmlns:c16="http://schemas.microsoft.com/office/drawing/2014/chart" uri="{C3380CC4-5D6E-409C-BE32-E72D297353CC}">
                <c16:uniqueId val="{00000009-7653-46F8-A965-E2142643541D}"/>
              </c:ext>
            </c:extLst>
          </c:dPt>
          <c:dPt>
            <c:idx val="5"/>
            <c:bubble3D val="0"/>
            <c:spPr>
              <a:solidFill>
                <a:schemeClr val="accent6">
                  <a:shade val="80000"/>
                  <a:satMod val="150000"/>
                </a:schemeClr>
              </a:solidFill>
              <a:ln>
                <a:noFill/>
              </a:ln>
              <a:effectLst/>
            </c:spPr>
            <c:extLst>
              <c:ext xmlns:c16="http://schemas.microsoft.com/office/drawing/2014/chart" uri="{C3380CC4-5D6E-409C-BE32-E72D297353CC}">
                <c16:uniqueId val="{0000000B-7653-46F8-A965-E2142643541D}"/>
              </c:ext>
            </c:extLst>
          </c:dPt>
          <c:dLbls>
            <c:dLbl>
              <c:idx val="0"/>
              <c:tx>
                <c:rich>
                  <a:bodyPr/>
                  <a:lstStyle/>
                  <a:p>
                    <a:r>
                      <a:rPr lang="en-US" dirty="0" smtClean="0"/>
                      <a:t>27-33%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653-46F8-A965-E2142643541D}"/>
                </c:ext>
              </c:extLst>
            </c:dLbl>
            <c:dLbl>
              <c:idx val="1"/>
              <c:layout>
                <c:manualLayout>
                  <c:x val="-0.17206009483048215"/>
                  <c:y val="-6.5818837815446618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r>
                      <a:rPr lang="en-US">
                        <a:solidFill>
                          <a:schemeClr val="bg1"/>
                        </a:solidFill>
                      </a:rPr>
                      <a:t>18-19% (Option 4-31%)</a:t>
                    </a:r>
                  </a:p>
                </c:rich>
              </c:tx>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7653-46F8-A965-E2142643541D}"/>
                </c:ext>
              </c:extLst>
            </c:dLbl>
            <c:dLbl>
              <c:idx val="2"/>
              <c:tx>
                <c:rich>
                  <a:bodyPr/>
                  <a:lstStyle/>
                  <a:p>
                    <a:r>
                      <a:rPr lang="en-US" dirty="0" smtClean="0"/>
                      <a:t>8-12%</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653-46F8-A965-E2142643541D}"/>
                </c:ext>
              </c:extLst>
            </c:dLbl>
            <c:dLbl>
              <c:idx val="3"/>
              <c:tx>
                <c:rich>
                  <a:bodyPr/>
                  <a:lstStyle/>
                  <a:p>
                    <a:r>
                      <a:rPr lang="en-US" dirty="0" smtClean="0"/>
                      <a:t>10-14%</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653-46F8-A965-E2142643541D}"/>
                </c:ext>
              </c:extLst>
            </c:dLbl>
            <c:dLbl>
              <c:idx val="4"/>
              <c:tx>
                <c:rich>
                  <a:bodyPr/>
                  <a:lstStyle/>
                  <a:p>
                    <a:r>
                      <a:rPr lang="en-US" smtClean="0"/>
                      <a:t>4-6%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653-46F8-A965-E2142643541D}"/>
                </c:ext>
              </c:extLst>
            </c:dLbl>
            <c:dLbl>
              <c:idx val="5"/>
              <c:tx>
                <c:rich>
                  <a:bodyPr/>
                  <a:lstStyle/>
                  <a:p>
                    <a:r>
                      <a:rPr lang="en-US" dirty="0" smtClean="0"/>
                      <a:t>19-23%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653-46F8-A965-E214264354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6"/>
                <c:pt idx="0">
                  <c:v>Waste Transfer</c:v>
                </c:pt>
                <c:pt idx="1">
                  <c:v>Earthwork</c:v>
                </c:pt>
                <c:pt idx="2">
                  <c:v>Cover</c:v>
                </c:pt>
                <c:pt idx="3">
                  <c:v>Liner</c:v>
                </c:pt>
                <c:pt idx="4">
                  <c:v>Leachate Management</c:v>
                </c:pt>
                <c:pt idx="5">
                  <c:v>Other</c:v>
                </c:pt>
              </c:strCache>
            </c:strRef>
          </c:cat>
          <c:val>
            <c:numRef>
              <c:f>Sheet1!$B$2:$B$7</c:f>
              <c:numCache>
                <c:formatCode>General</c:formatCode>
                <c:ptCount val="6"/>
                <c:pt idx="0">
                  <c:v>31</c:v>
                </c:pt>
                <c:pt idx="1">
                  <c:v>18</c:v>
                </c:pt>
                <c:pt idx="2">
                  <c:v>10</c:v>
                </c:pt>
                <c:pt idx="3">
                  <c:v>13</c:v>
                </c:pt>
                <c:pt idx="4">
                  <c:v>6</c:v>
                </c:pt>
                <c:pt idx="5">
                  <c:v>22</c:v>
                </c:pt>
              </c:numCache>
            </c:numRef>
          </c:val>
          <c:extLst>
            <c:ext xmlns:c16="http://schemas.microsoft.com/office/drawing/2014/chart" uri="{C3380CC4-5D6E-409C-BE32-E72D297353CC}">
              <c16:uniqueId val="{0000000C-7653-46F8-A965-E2142643541D}"/>
            </c:ext>
          </c:extLst>
        </c:ser>
        <c:dLbls>
          <c:dLblPos val="ctr"/>
          <c:showLegendKey val="0"/>
          <c:showVal val="0"/>
          <c:showCatName val="0"/>
          <c:showSerName val="0"/>
          <c:showPercent val="1"/>
          <c:showBubbleSize val="0"/>
          <c:showLeaderLines val="1"/>
        </c:dLbls>
        <c:firstSliceAng val="355"/>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9" y="1"/>
            <a:ext cx="3011699" cy="463408"/>
          </a:xfrm>
          <a:prstGeom prst="rect">
            <a:avLst/>
          </a:prstGeom>
        </p:spPr>
        <p:txBody>
          <a:bodyPr vert="horz" lIns="92492" tIns="46246" rIns="92492" bIns="46246" rtlCol="0"/>
          <a:lstStyle>
            <a:lvl1pPr algn="r">
              <a:defRPr sz="1200"/>
            </a:lvl1pPr>
          </a:lstStyle>
          <a:p>
            <a:fld id="{C3915F9E-F126-4096-A7E6-A746B0296745}" type="datetimeFigureOut">
              <a:rPr lang="en-US" smtClean="0"/>
              <a:t>9/3/2019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92" tIns="46246" rIns="92492" bIns="46246" rtlCol="0" anchor="b"/>
          <a:lstStyle>
            <a:lvl1pPr algn="r">
              <a:defRPr sz="1200"/>
            </a:lvl1pPr>
          </a:lstStyle>
          <a:p>
            <a:fld id="{9AB8F2BD-78E6-4A3E-8BF8-5413F67344B3}" type="slidenum">
              <a:rPr lang="en-US" smtClean="0"/>
              <a:t>‹#›</a:t>
            </a:fld>
            <a:endParaRPr lang="en-US"/>
          </a:p>
        </p:txBody>
      </p:sp>
    </p:spTree>
    <p:extLst>
      <p:ext uri="{BB962C8B-B14F-4D97-AF65-F5344CB8AC3E}">
        <p14:creationId xmlns:p14="http://schemas.microsoft.com/office/powerpoint/2010/main" val="217177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Freeway Landfill/Dump (20 minutes presentation/10 minutes Q&amp;A)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Kirk</a:t>
            </a:r>
          </a:p>
          <a:p>
            <a:pPr marL="228600" lvl="0" indent="-228600">
              <a:buFont typeface="+mj-lt"/>
              <a:buAutoNum type="arabicPeriod"/>
            </a:pPr>
            <a:r>
              <a:rPr lang="en-US" sz="1200" kern="1200" baseline="0" dirty="0" smtClean="0">
                <a:solidFill>
                  <a:schemeClr val="tx1"/>
                </a:solidFill>
                <a:effectLst/>
                <a:latin typeface="+mn-lt"/>
                <a:ea typeface="+mn-ea"/>
                <a:cs typeface="+mn-cs"/>
              </a:rPr>
              <a:t>Waste Management</a:t>
            </a:r>
          </a:p>
          <a:p>
            <a:pPr marL="228600" lvl="0" indent="-228600">
              <a:buFont typeface="+mj-lt"/>
              <a:buAutoNum type="arabicPeriod"/>
            </a:pPr>
            <a:r>
              <a:rPr lang="en-US" sz="1200" kern="1200" baseline="0" dirty="0" smtClean="0">
                <a:solidFill>
                  <a:schemeClr val="tx1"/>
                </a:solidFill>
                <a:effectLst/>
                <a:latin typeface="+mn-lt"/>
                <a:ea typeface="+mn-ea"/>
                <a:cs typeface="+mn-cs"/>
              </a:rPr>
              <a:t>CLP</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Jamie</a:t>
            </a:r>
          </a:p>
          <a:p>
            <a:pPr lvl="0"/>
            <a:r>
              <a:rPr lang="en-US" sz="1200" kern="1200" baseline="0" dirty="0" smtClean="0">
                <a:solidFill>
                  <a:schemeClr val="tx1"/>
                </a:solidFill>
                <a:effectLst/>
                <a:latin typeface="+mn-lt"/>
                <a:ea typeface="+mn-ea"/>
                <a:cs typeface="+mn-cs"/>
              </a:rPr>
              <a:t>1. History of Freeway Landfill and Dump with the MPCA programs</a:t>
            </a:r>
          </a:p>
          <a:p>
            <a:pPr lvl="0"/>
            <a:r>
              <a:rPr lang="en-US" sz="1200" kern="1200" baseline="0" dirty="0" smtClean="0">
                <a:solidFill>
                  <a:schemeClr val="tx1"/>
                </a:solidFill>
                <a:effectLst/>
                <a:latin typeface="+mn-lt"/>
                <a:ea typeface="+mn-ea"/>
                <a:cs typeface="+mn-cs"/>
              </a:rPr>
              <a:t>3. Current status of investigations and conceptual designs</a:t>
            </a:r>
          </a:p>
          <a:p>
            <a:pPr lvl="0"/>
            <a:r>
              <a:rPr lang="en-US" sz="1200" kern="1200" baseline="0" dirty="0" smtClean="0">
                <a:solidFill>
                  <a:schemeClr val="tx1"/>
                </a:solidFill>
                <a:effectLst/>
                <a:latin typeface="+mn-lt"/>
                <a:ea typeface="+mn-ea"/>
                <a:cs typeface="+mn-cs"/>
              </a:rPr>
              <a:t> </a:t>
            </a:r>
          </a:p>
          <a:p>
            <a:pPr lvl="0"/>
            <a:r>
              <a:rPr lang="en-US" sz="1200" kern="1200" baseline="0" dirty="0" smtClean="0">
                <a:solidFill>
                  <a:schemeClr val="tx1"/>
                </a:solidFill>
                <a:effectLst/>
                <a:latin typeface="+mn-lt"/>
                <a:ea typeface="+mn-ea"/>
                <a:cs typeface="+mn-cs"/>
              </a:rPr>
              <a:t>Kirk</a:t>
            </a:r>
          </a:p>
          <a:p>
            <a:pPr marL="228600" lvl="0" indent="-228600">
              <a:buAutoNum type="arabicPeriod"/>
            </a:pPr>
            <a:r>
              <a:rPr lang="en-US" sz="1200" kern="1200" baseline="0" dirty="0" smtClean="0">
                <a:solidFill>
                  <a:schemeClr val="tx1"/>
                </a:solidFill>
                <a:effectLst/>
                <a:latin typeface="+mn-lt"/>
                <a:ea typeface="+mn-ea"/>
                <a:cs typeface="+mn-cs"/>
              </a:rPr>
              <a:t>Possible pathways for redevelopment</a:t>
            </a:r>
          </a:p>
          <a:p>
            <a:pPr marL="228600" lvl="0" indent="-228600">
              <a:buAutoNum type="arabicPeriod"/>
            </a:pPr>
            <a:r>
              <a:rPr lang="en-US" sz="1200" kern="1200" baseline="0" dirty="0" smtClean="0">
                <a:solidFill>
                  <a:schemeClr val="tx1"/>
                </a:solidFill>
                <a:effectLst/>
                <a:latin typeface="+mn-lt"/>
                <a:ea typeface="+mn-ea"/>
                <a:cs typeface="+mn-cs"/>
              </a:rPr>
              <a:t>Next steps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86578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400" dirty="0" smtClean="0"/>
              <a:t>2018</a:t>
            </a:r>
            <a:r>
              <a:rPr lang="en-US" sz="1400" baseline="0" dirty="0" smtClean="0"/>
              <a:t> Investigation – Didn’t delineated the entire waste footprint.</a:t>
            </a:r>
          </a:p>
          <a:p>
            <a:pPr marL="0" indent="0">
              <a:buFont typeface="Arial" panose="020B0604020202020204" pitchFamily="34" charset="0"/>
              <a:buNone/>
            </a:pPr>
            <a:r>
              <a:rPr lang="en-US" sz="1400" baseline="0" dirty="0" smtClean="0"/>
              <a:t>Compared the groundwater samples to 2 criteria – health risk criteria for drinking water and surface water criteria for any futures impacts to the Minnesota River.</a:t>
            </a:r>
            <a:endParaRPr lang="en-US" sz="1400" dirty="0" smtClean="0"/>
          </a:p>
          <a:p>
            <a:pPr marL="0" indent="0">
              <a:buFont typeface="Arial" panose="020B0604020202020204" pitchFamily="34" charset="0"/>
              <a:buNone/>
            </a:pPr>
            <a:endParaRPr lang="en-US" sz="1400" dirty="0" smtClean="0"/>
          </a:p>
          <a:p>
            <a:pPr marL="0" indent="0">
              <a:buFont typeface="Arial" panose="020B0604020202020204" pitchFamily="34" charset="0"/>
              <a:buNone/>
            </a:pPr>
            <a:endParaRPr lang="en-US" sz="1400" dirty="0" smtClean="0"/>
          </a:p>
          <a:p>
            <a:pPr marL="0" indent="0">
              <a:buFont typeface="Arial" panose="020B0604020202020204" pitchFamily="34" charset="0"/>
              <a:buNone/>
            </a:pPr>
            <a:r>
              <a:rPr lang="en-US" sz="1400" dirty="0" smtClean="0"/>
              <a:t>Phase</a:t>
            </a:r>
            <a:r>
              <a:rPr lang="en-US" sz="1400" baseline="0" dirty="0" smtClean="0"/>
              <a:t> B investigation starting in February, including bedrock water sample from Kramer Quarry.</a:t>
            </a:r>
          </a:p>
          <a:p>
            <a:pPr marL="0" indent="0">
              <a:buFont typeface="Arial" panose="020B0604020202020204" pitchFamily="34" charset="0"/>
              <a:buNone/>
            </a:pPr>
            <a:endParaRPr lang="en-US" sz="1400" baseline="0" dirty="0" smtClean="0"/>
          </a:p>
          <a:p>
            <a:pPr marL="0" indent="0">
              <a:buFont typeface="Arial" panose="020B0604020202020204" pitchFamily="34" charset="0"/>
              <a:buNone/>
            </a:pPr>
            <a:r>
              <a:rPr lang="en-US" sz="1400" baseline="0" dirty="0" smtClean="0"/>
              <a:t>Access agreements challenge – parties are concerned about the previous letters from EPA regarding potential responsible party.</a:t>
            </a:r>
          </a:p>
          <a:p>
            <a:pPr marL="0" indent="0">
              <a:buFont typeface="Arial" panose="020B0604020202020204" pitchFamily="34" charset="0"/>
              <a:buNone/>
            </a:pPr>
            <a:endParaRPr lang="en-US" sz="1400" baseline="0" dirty="0" smtClean="0"/>
          </a:p>
          <a:p>
            <a:pPr marL="0" indent="0">
              <a:buFont typeface="Arial" panose="020B0604020202020204" pitchFamily="34" charset="0"/>
              <a:buNone/>
            </a:pPr>
            <a:r>
              <a:rPr lang="en-US" sz="1400" baseline="0" dirty="0" smtClean="0"/>
              <a:t>Our intent is to just review extent and magnitude but if we find something we would need to follow up.</a:t>
            </a: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10</a:t>
            </a:fld>
            <a:endParaRPr lang="en-US" dirty="0"/>
          </a:p>
        </p:txBody>
      </p:sp>
    </p:spTree>
    <p:extLst>
      <p:ext uri="{BB962C8B-B14F-4D97-AF65-F5344CB8AC3E}">
        <p14:creationId xmlns:p14="http://schemas.microsoft.com/office/powerpoint/2010/main" val="328227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11</a:t>
            </a:fld>
            <a:endParaRPr lang="en-US"/>
          </a:p>
        </p:txBody>
      </p:sp>
    </p:spTree>
    <p:extLst>
      <p:ext uri="{BB962C8B-B14F-4D97-AF65-F5344CB8AC3E}">
        <p14:creationId xmlns:p14="http://schemas.microsoft.com/office/powerpoint/2010/main" val="26777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dk1"/>
                </a:solidFill>
                <a:effectLst/>
                <a:latin typeface="+mn-lt"/>
                <a:ea typeface="+mn-ea"/>
                <a:cs typeface="+mn-cs"/>
              </a:rPr>
              <a:t>No</a:t>
            </a:r>
            <a:r>
              <a:rPr lang="en-US" sz="1200" b="0" kern="1200" baseline="0" dirty="0" smtClean="0">
                <a:solidFill>
                  <a:schemeClr val="dk1"/>
                </a:solidFill>
                <a:effectLst/>
                <a:latin typeface="+mn-lt"/>
                <a:ea typeface="+mn-ea"/>
                <a:cs typeface="+mn-cs"/>
              </a:rPr>
              <a:t> longer considering Option 4 (Expand West) because of construction and development challenges (floodplain, waste outside of permitted boundary, </a:t>
            </a:r>
            <a:r>
              <a:rPr lang="en-US" sz="1200" b="0" kern="1200" baseline="0" dirty="0" err="1" smtClean="0">
                <a:solidFill>
                  <a:schemeClr val="dk1"/>
                </a:solidFill>
                <a:effectLst/>
                <a:latin typeface="+mn-lt"/>
                <a:ea typeface="+mn-ea"/>
                <a:cs typeface="+mn-cs"/>
              </a:rPr>
              <a:t>etc</a:t>
            </a:r>
            <a:r>
              <a:rPr lang="en-US" sz="1200" b="0" kern="1200" baseline="0" dirty="0" smtClean="0">
                <a:solidFill>
                  <a:schemeClr val="dk1"/>
                </a:solidFill>
                <a:effectLst/>
                <a:latin typeface="+mn-lt"/>
                <a:ea typeface="+mn-ea"/>
                <a:cs typeface="+mn-cs"/>
              </a:rPr>
              <a:t>).</a:t>
            </a:r>
            <a:endParaRPr lang="en-US" sz="1200" b="0" kern="1200" dirty="0" smtClean="0">
              <a:solidFill>
                <a:schemeClr val="dk1"/>
              </a:solidFill>
              <a:effectLst/>
              <a:latin typeface="+mn-lt"/>
              <a:ea typeface="+mn-ea"/>
              <a:cs typeface="+mn-cs"/>
            </a:endParaRPr>
          </a:p>
          <a:p>
            <a:pPr marL="171450" indent="-171450">
              <a:buFont typeface="Arial" panose="020B0604020202020204" pitchFamily="34" charset="0"/>
              <a:buChar char="•"/>
            </a:pPr>
            <a:r>
              <a:rPr lang="en-US" dirty="0" smtClean="0"/>
              <a:t>All current options allow for</a:t>
            </a:r>
            <a:r>
              <a:rPr lang="en-US" baseline="0" dirty="0" smtClean="0"/>
              <a:t> transfer station to remain.</a:t>
            </a:r>
          </a:p>
          <a:p>
            <a:pPr marL="171450" indent="-171450">
              <a:buFont typeface="Arial" panose="020B0604020202020204" pitchFamily="34" charset="0"/>
              <a:buChar char="•"/>
            </a:pPr>
            <a:r>
              <a:rPr lang="en-US" baseline="0" dirty="0" smtClean="0"/>
              <a:t>Height listed includes Freeway Dump.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Waste Management Burnsville Landfill Height = 820’</a:t>
            </a:r>
          </a:p>
        </p:txBody>
      </p:sp>
      <p:sp>
        <p:nvSpPr>
          <p:cNvPr id="4" name="Slide Number Placeholder 3"/>
          <p:cNvSpPr>
            <a:spLocks noGrp="1"/>
          </p:cNvSpPr>
          <p:nvPr>
            <p:ph type="sldNum" sz="quarter" idx="10"/>
          </p:nvPr>
        </p:nvSpPr>
        <p:spPr/>
        <p:txBody>
          <a:bodyPr/>
          <a:lstStyle/>
          <a:p>
            <a:fld id="{9AB8F2BD-78E6-4A3E-8BF8-5413F67344B3}" type="slidenum">
              <a:rPr lang="en-US" smtClean="0"/>
              <a:t>12</a:t>
            </a:fld>
            <a:endParaRPr lang="en-US"/>
          </a:p>
        </p:txBody>
      </p:sp>
    </p:spTree>
    <p:extLst>
      <p:ext uri="{BB962C8B-B14F-4D97-AF65-F5344CB8AC3E}">
        <p14:creationId xmlns:p14="http://schemas.microsoft.com/office/powerpoint/2010/main" val="206559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13</a:t>
            </a:fld>
            <a:endParaRPr lang="en-US"/>
          </a:p>
        </p:txBody>
      </p:sp>
    </p:spTree>
    <p:extLst>
      <p:ext uri="{BB962C8B-B14F-4D97-AF65-F5344CB8AC3E}">
        <p14:creationId xmlns:p14="http://schemas.microsoft.com/office/powerpoint/2010/main" val="284596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14</a:t>
            </a:fld>
            <a:endParaRPr lang="en-US"/>
          </a:p>
        </p:txBody>
      </p:sp>
    </p:spTree>
    <p:extLst>
      <p:ext uri="{BB962C8B-B14F-4D97-AF65-F5344CB8AC3E}">
        <p14:creationId xmlns:p14="http://schemas.microsoft.com/office/powerpoint/2010/main" val="4140804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“due to incomplete investigation and design work and delays in receiving access to the site.”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Delays in receiving access to the site from the present owner.</a:t>
            </a:r>
          </a:p>
          <a:p>
            <a:r>
              <a:rPr lang="en-US" sz="1200" kern="1200" dirty="0" smtClean="0">
                <a:solidFill>
                  <a:schemeClr val="tx1"/>
                </a:solidFill>
                <a:effectLst/>
                <a:latin typeface="+mn-lt"/>
                <a:ea typeface="+mn-ea"/>
                <a:cs typeface="+mn-cs"/>
              </a:rPr>
              <a:t>·         Data collected during the environmental investigations is resulting in additional data needs.</a:t>
            </a:r>
          </a:p>
          <a:p>
            <a:r>
              <a:rPr lang="en-US" sz="1200" kern="1200" dirty="0" smtClean="0">
                <a:solidFill>
                  <a:schemeClr val="tx1"/>
                </a:solidFill>
                <a:effectLst/>
                <a:latin typeface="+mn-lt"/>
                <a:ea typeface="+mn-ea"/>
                <a:cs typeface="+mn-cs"/>
              </a:rPr>
              <a:t>·         The site is an EPA National Priorities List (NPL) site which requires a remedial investigation/feasibility study and a record of decision in accordance with an agreement between the EPA and the MPCA.  The Closed Landfill Program has not previously had to complete the EPA NPL process as the closed landfills that were brought into the program had previously had the EPA process completed prior to enrollment into the program.</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15</a:t>
            </a:fld>
            <a:endParaRPr lang="en-US"/>
          </a:p>
        </p:txBody>
      </p:sp>
    </p:spTree>
    <p:extLst>
      <p:ext uri="{BB962C8B-B14F-4D97-AF65-F5344CB8AC3E}">
        <p14:creationId xmlns:p14="http://schemas.microsoft.com/office/powerpoint/2010/main" val="259131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KIRK STARTS HERE</a:t>
            </a:r>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16</a:t>
            </a:fld>
            <a:endParaRPr lang="en-US"/>
          </a:p>
        </p:txBody>
      </p:sp>
    </p:spTree>
    <p:extLst>
      <p:ext uri="{BB962C8B-B14F-4D97-AF65-F5344CB8AC3E}">
        <p14:creationId xmlns:p14="http://schemas.microsoft.com/office/powerpoint/2010/main" val="4437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936112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939066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07067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100" b="0" kern="1200" baseline="0" dirty="0" smtClean="0">
                <a:solidFill>
                  <a:schemeClr val="tx1"/>
                </a:solidFill>
                <a:latin typeface="NeueHaasGroteskText Std" panose="020B0504020202020204" pitchFamily="34" charset="0"/>
                <a:ea typeface="+mn-ea"/>
                <a:cs typeface="+mn-cs"/>
              </a:rPr>
              <a:t>We address contamination from three different perspectives:</a:t>
            </a:r>
          </a:p>
          <a:p>
            <a:pPr marL="0" indent="0" defTabSz="931774">
              <a:buFont typeface="Arial" panose="020B0604020202020204" pitchFamily="34" charset="0"/>
              <a:buNone/>
              <a:defRPr/>
            </a:pPr>
            <a:endParaRPr lang="en-US" sz="1100" b="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Pollution prevention </a:t>
            </a:r>
            <a:r>
              <a:rPr lang="en-US" sz="1100" kern="1200" baseline="0" dirty="0" smtClean="0">
                <a:solidFill>
                  <a:schemeClr val="tx1"/>
                </a:solidFill>
                <a:latin typeface="NeueHaasGroteskText Std" panose="020B0504020202020204" pitchFamily="34" charset="0"/>
                <a:ea typeface="+mn-ea"/>
                <a:cs typeface="+mn-cs"/>
              </a:rPr>
              <a:t>means eliminating waste and pollution at its source. For example, our small business environmental assistance program helps companies reduce costs and increase efficiency.  Another example is training road salt applicators to help prevent chloride pollution.</a:t>
            </a:r>
          </a:p>
          <a:p>
            <a:pPr marL="0" indent="0" defTabSz="931774">
              <a:buFont typeface="Arial" panose="020B0604020202020204" pitchFamily="34" charset="0"/>
              <a:buNone/>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Managing pollution </a:t>
            </a:r>
            <a:r>
              <a:rPr lang="en-US" sz="1100" kern="1200" baseline="0" dirty="0" smtClean="0">
                <a:solidFill>
                  <a:schemeClr val="tx1"/>
                </a:solidFill>
                <a:latin typeface="NeueHaasGroteskText Std" panose="020B0504020202020204" pitchFamily="34" charset="0"/>
                <a:ea typeface="+mn-ea"/>
                <a:cs typeface="+mn-cs"/>
              </a:rPr>
              <a:t>is the bulk of our work – which we accomplish through our water and air permits and the traditional regulation framework.   But we also help manage pollution through efforts such as: </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Capital Assistance Program </a:t>
            </a:r>
            <a:r>
              <a:rPr lang="en-US" sz="1100" kern="1200" baseline="0" dirty="0" smtClean="0">
                <a:solidFill>
                  <a:schemeClr val="tx1"/>
                </a:solidFill>
                <a:latin typeface="NeueHaasGroteskText Std" panose="020B0504020202020204" pitchFamily="34" charset="0"/>
                <a:ea typeface="+mn-ea"/>
                <a:cs typeface="+mn-cs"/>
              </a:rPr>
              <a:t>projects and grants to local government for setting up infrastructure for recycling and waste reduction</a:t>
            </a:r>
          </a:p>
          <a:p>
            <a:pPr marL="171450" indent="-171450" defTabSz="931774">
              <a:buFont typeface="Arial" panose="020B0604020202020204" pitchFamily="34" charset="0"/>
              <a:buChar char="•"/>
              <a:defRPr/>
            </a:pPr>
            <a:r>
              <a:rPr lang="en-US" sz="1100" kern="1200" baseline="0" dirty="0" smtClean="0">
                <a:solidFill>
                  <a:schemeClr val="tx1"/>
                </a:solidFill>
                <a:latin typeface="NeueHaasGroteskText Std" panose="020B0504020202020204" pitchFamily="34" charset="0"/>
                <a:ea typeface="+mn-ea"/>
                <a:cs typeface="+mn-cs"/>
              </a:rPr>
              <a:t>Training for wastewater treatment plant operators to ensure proper management of municipal wastewater.</a:t>
            </a:r>
          </a:p>
          <a:p>
            <a:pPr marL="171450" indent="-171450" defTabSz="931774">
              <a:buFont typeface="Arial" panose="020B0604020202020204" pitchFamily="34" charset="0"/>
              <a:buChar char="•"/>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Cleaning up Past Pollution </a:t>
            </a:r>
            <a:r>
              <a:rPr lang="en-US" sz="1100" kern="1200" baseline="0" dirty="0" smtClean="0">
                <a:solidFill>
                  <a:schemeClr val="tx1"/>
                </a:solidFill>
                <a:latin typeface="NeueHaasGroteskText Std" panose="020B0504020202020204" pitchFamily="34" charset="0"/>
                <a:ea typeface="+mn-ea"/>
                <a:cs typeface="+mn-cs"/>
              </a:rPr>
              <a:t>is key to protecting and enhancing human health.  This is the most costly of the three options.  This is where both the Closed Landfill and Superfund programs complete their work. We do this in may ways, most visibly:</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Closed Landfill Program</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Superfund Program</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239100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225946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34727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We</a:t>
            </a:r>
            <a:r>
              <a:rPr lang="en-US" sz="1200" kern="1200" baseline="0" dirty="0" smtClean="0">
                <a:solidFill>
                  <a:schemeClr val="tx1"/>
                </a:solidFill>
                <a:effectLst/>
                <a:latin typeface="NeueHaasGroteskText Std" panose="020B0504020202020204" pitchFamily="34" charset="0"/>
                <a:ea typeface="+mn-ea"/>
                <a:cs typeface="+mn-cs"/>
              </a:rPr>
              <a:t> manage each of these 110 </a:t>
            </a:r>
            <a:r>
              <a:rPr lang="en-US" sz="1200" kern="1200" baseline="0" dirty="0" err="1" smtClean="0">
                <a:solidFill>
                  <a:schemeClr val="tx1"/>
                </a:solidFill>
                <a:effectLst/>
                <a:latin typeface="NeueHaasGroteskText Std" panose="020B0504020202020204" pitchFamily="34" charset="0"/>
                <a:ea typeface="+mn-ea"/>
                <a:cs typeface="+mn-cs"/>
              </a:rPr>
              <a:t>landiflls</a:t>
            </a:r>
            <a:r>
              <a:rPr lang="en-US" sz="1200" kern="1200" baseline="0" dirty="0" smtClean="0">
                <a:solidFill>
                  <a:schemeClr val="tx1"/>
                </a:solidFill>
                <a:effectLst/>
                <a:latin typeface="NeueHaasGroteskText Std" panose="020B0504020202020204" pitchFamily="34" charset="0"/>
                <a:ea typeface="+mn-ea"/>
                <a:cs typeface="+mn-cs"/>
              </a:rPr>
              <a:t> by: (114 eligible)</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monitoring environmental impacts and site conditions</a:t>
            </a:r>
            <a:r>
              <a:rPr lang="en-US" sz="1200" kern="1200" baseline="0" dirty="0" smtClean="0">
                <a:solidFill>
                  <a:schemeClr val="tx1"/>
                </a:solidFill>
                <a:effectLst/>
                <a:latin typeface="NeueHaasGroteskText Std" panose="020B0504020202020204" pitchFamily="34" charset="0"/>
                <a:ea typeface="+mn-ea"/>
                <a:cs typeface="+mn-cs"/>
              </a:rPr>
              <a:t> at each landfill</a:t>
            </a:r>
            <a:endParaRPr lang="en-US" sz="1200" kern="1200" dirty="0" smtClean="0">
              <a:solidFill>
                <a:schemeClr val="tx1"/>
              </a:solidFill>
              <a:effectLst/>
              <a:latin typeface="NeueHaasGroteskText Std" panose="020B0504020202020204"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determining the risk each landfill poses to public health, safety and the environment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implementing cleanups</a:t>
            </a:r>
            <a:r>
              <a:rPr lang="en-US" sz="1200" kern="1200" baseline="0" dirty="0" smtClean="0">
                <a:solidFill>
                  <a:schemeClr val="tx1"/>
                </a:solidFill>
                <a:effectLst/>
                <a:latin typeface="NeueHaasGroteskText Std" panose="020B0504020202020204" pitchFamily="34" charset="0"/>
                <a:ea typeface="+mn-ea"/>
                <a:cs typeface="+mn-cs"/>
              </a:rPr>
              <a:t> and maintaining landfill covers, caps and property</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working with local governments to incorporate land-use controls at and near the landfills to protect human health and safety,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measuring how well the CLP is managing the risk at the landfills</a:t>
            </a:r>
          </a:p>
          <a:p>
            <a:pPr marL="171450" indent="-171450">
              <a:buFont typeface="Arial" panose="020B0604020202020204" pitchFamily="34" charset="0"/>
              <a:buChar char="•"/>
            </a:pPr>
            <a:endParaRPr lang="en-US" sz="1200" baseline="0" dirty="0" smtClean="0"/>
          </a:p>
          <a:p>
            <a:pPr marL="0" indent="0">
              <a:buFont typeface="Arial" panose="020B0604020202020204" pitchFamily="34" charset="0"/>
              <a:buNone/>
            </a:pPr>
            <a:r>
              <a:rPr lang="en-US" sz="1200" dirty="0" smtClean="0"/>
              <a:t>The MPCA is responsible for these</a:t>
            </a:r>
            <a:r>
              <a:rPr lang="en-US" sz="1200" baseline="0" dirty="0" smtClean="0"/>
              <a:t> Closed Landfills in perpetuity.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73358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2018, risk scores ranged from 1 (lowest risk) to &gt;75,000 (highest risk).</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Freeway has been either No. 1 or No. 2 for the past couple of years.  Following the 2017 legislation, we are now scoring the Freeway Dump with the Landfill, so this year it is anticipated that Freeway will be the highest ranking priority.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48778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a:t>
            </a:r>
            <a:r>
              <a:rPr lang="en-US" baseline="0" dirty="0" smtClean="0"/>
              <a:t> is to the left.</a:t>
            </a:r>
            <a:endParaRPr lang="en-US" dirty="0" smtClean="0"/>
          </a:p>
          <a:p>
            <a:r>
              <a:rPr lang="en-US" dirty="0" smtClean="0"/>
              <a:t>Minnesota River on the left.</a:t>
            </a:r>
          </a:p>
          <a:p>
            <a:r>
              <a:rPr lang="en-US" dirty="0" smtClean="0"/>
              <a:t>Freeway</a:t>
            </a:r>
            <a:r>
              <a:rPr lang="en-US" baseline="0" dirty="0" smtClean="0"/>
              <a:t> Landfill and Dump on the top left.</a:t>
            </a:r>
          </a:p>
          <a:p>
            <a:r>
              <a:rPr lang="en-US" baseline="0" dirty="0" smtClean="0"/>
              <a:t>Kraemer Quarry at the top middle with the Burnsville water supply to the top right – both the quarry withdrawal and the water supply wells.</a:t>
            </a:r>
          </a:p>
          <a:p>
            <a:r>
              <a:rPr lang="en-US" baseline="0" dirty="0" smtClean="0"/>
              <a:t>Burnsville Landfill owned by Waste Management is on the bottom.</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52420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Landfill and Dump are located above both</a:t>
            </a:r>
            <a:r>
              <a:rPr lang="en-US" baseline="0" dirty="0" smtClean="0"/>
              <a:t> the City’s water intake from the Quarry lake and from the well field located to the south of the Dump.</a:t>
            </a:r>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6</a:t>
            </a:fld>
            <a:endParaRPr lang="en-US"/>
          </a:p>
        </p:txBody>
      </p:sp>
    </p:spTree>
    <p:extLst>
      <p:ext uri="{BB962C8B-B14F-4D97-AF65-F5344CB8AC3E}">
        <p14:creationId xmlns:p14="http://schemas.microsoft.com/office/powerpoint/2010/main" val="208891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few slides will talk about the groundwater flow at the landfill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is current conditions with Kraemer Quarry pumping for their dewatering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 north is to the top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the waste is not in groundwater - Kraemer’s dewatering operations between what is discharged to the river and what is used by the Cities of Burnsville and Savage lower the groundwater to prevent the waste from being in the water.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as rain infiltrates the ground and during seasonal flooding, water runs through the waste and it is suspected that the groundwater directly in the vicinity of the landfill and dump is contaminated from the waste.  We are currently completing an investigation to confirm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sampled the City’s water intake at Kraemer’s Quarry and the nearby municipal wells and there was no contamination found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7</a:t>
            </a:fld>
            <a:endParaRPr lang="en-US"/>
          </a:p>
        </p:txBody>
      </p:sp>
    </p:spTree>
    <p:extLst>
      <p:ext uri="{BB962C8B-B14F-4D97-AF65-F5344CB8AC3E}">
        <p14:creationId xmlns:p14="http://schemas.microsoft.com/office/powerpoint/2010/main" val="373950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second slide shows the future condition based on modeling.  Once </a:t>
            </a:r>
            <a:r>
              <a:rPr lang="en-US" baseline="0" dirty="0" err="1" smtClean="0"/>
              <a:t>Kreamer</a:t>
            </a:r>
            <a:r>
              <a:rPr lang="en-US" baseline="0" dirty="0" smtClean="0"/>
              <a:t> Quarry stops pumping, the water table will rise to form the Quarry Lake.  </a:t>
            </a:r>
          </a:p>
          <a:p>
            <a:r>
              <a:rPr lang="en-US" baseline="0" dirty="0" smtClean="0"/>
              <a:t>Burnsville and Savage will still be getting their water from the quarry lake with Burnsville supplementing their drinking water source with municipal wells south of the Dump. </a:t>
            </a:r>
          </a:p>
          <a:p>
            <a:r>
              <a:rPr lang="en-US" dirty="0" smtClean="0"/>
              <a:t>The waste and BOTH the landfill and Dump will be in direct contact with the groundwater at this time.  </a:t>
            </a:r>
          </a:p>
          <a:p>
            <a:r>
              <a:rPr lang="en-US" dirty="0" smtClean="0"/>
              <a:t>There will continue to be rain water infiltration</a:t>
            </a:r>
            <a:r>
              <a:rPr lang="en-US" baseline="0" dirty="0" smtClean="0"/>
              <a:t> and seasonal flooding as well that will create more movement in the contamination during certain times of the year.</a:t>
            </a:r>
          </a:p>
          <a:p>
            <a:endParaRPr lang="en-US" baseline="0" dirty="0" smtClean="0"/>
          </a:p>
          <a:p>
            <a:r>
              <a:rPr lang="en-US" baseline="0" dirty="0" smtClean="0"/>
              <a:t>As such, the contamination at the Freeway Dump and Landfill will move towards:</a:t>
            </a:r>
          </a:p>
          <a:p>
            <a:pPr marL="228600" indent="-228600">
              <a:buFont typeface="+mj-lt"/>
              <a:buAutoNum type="arabicPeriod"/>
            </a:pPr>
            <a:r>
              <a:rPr lang="en-US" baseline="0" dirty="0" smtClean="0"/>
              <a:t>The Minnesota River</a:t>
            </a:r>
          </a:p>
          <a:p>
            <a:pPr marL="228600" indent="-228600">
              <a:buFont typeface="+mj-lt"/>
              <a:buAutoNum type="arabicPeriod"/>
            </a:pPr>
            <a:r>
              <a:rPr lang="en-US" baseline="0" dirty="0" smtClean="0"/>
              <a:t>The Quarry Lake and the Burnsville and Savage drinking water intake; and</a:t>
            </a:r>
          </a:p>
          <a:p>
            <a:pPr marL="228600" indent="-228600">
              <a:buFont typeface="+mj-lt"/>
              <a:buAutoNum type="arabicPeriod"/>
            </a:pPr>
            <a:r>
              <a:rPr lang="en-US" baseline="0" dirty="0" smtClean="0"/>
              <a:t>The Burnsville municipal wells south of the Freeway Dump.</a:t>
            </a:r>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8</a:t>
            </a:fld>
            <a:endParaRPr lang="en-US"/>
          </a:p>
        </p:txBody>
      </p:sp>
    </p:spTree>
    <p:extLst>
      <p:ext uri="{BB962C8B-B14F-4D97-AF65-F5344CB8AC3E}">
        <p14:creationId xmlns:p14="http://schemas.microsoft.com/office/powerpoint/2010/main" val="289371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groundwater level will also rise in the months after Kraemer Quarry stops pumping: Plan</a:t>
            </a:r>
            <a:r>
              <a:rPr lang="en-US" sz="1200" baseline="0" dirty="0" smtClean="0"/>
              <a:t> view on the modeled scenario.</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this happens, the waste and leachate at the bottom of the landfill will be in direct contact with groundwater.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Left</a:t>
            </a:r>
            <a:r>
              <a:rPr lang="en-US" sz="1200" baseline="0" dirty="0" smtClean="0"/>
              <a:t> – Waste in direct contact with the groundwater after Kraemer stops pumping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Right – is the area of groundwater impacts directly after the pumping ceases.  Contamination will then continue to spread with the groundwater flow.</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9</a:t>
            </a:fld>
            <a:endParaRPr lang="en-US"/>
          </a:p>
        </p:txBody>
      </p:sp>
    </p:spTree>
    <p:extLst>
      <p:ext uri="{BB962C8B-B14F-4D97-AF65-F5344CB8AC3E}">
        <p14:creationId xmlns:p14="http://schemas.microsoft.com/office/powerpoint/2010/main" val="156157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F06B9B93-DFF3-4211-A795-40B4F2A34922}" type="datetimeFigureOut">
              <a:rPr lang="en-US" smtClean="0"/>
              <a:t>9/3/2019</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853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6351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7208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6493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6236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9732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9/3/2019</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4053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48437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4846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9/3/2019</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9362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01404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F06B9B93-DFF3-4211-A795-40B4F2A34922}" type="datetimeFigureOut">
              <a:rPr lang="en-US" smtClean="0"/>
              <a:t>9/3/2019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1" name="Picture Placeholder 4" descr="Minnesota logo"/>
          <p:cNvPicPr>
            <a:picLocks noChangeAspect="1"/>
          </p:cNvPicPr>
          <p:nvPr/>
        </p:nvPicPr>
        <p:blipFill>
          <a:blip r:embed="rId2">
            <a:extLst>
              <a:ext uri="{28A0092B-C50C-407E-A947-70E740481C1C}">
                <a14:useLocalDpi xmlns:a14="http://schemas.microsoft.com/office/drawing/2010/main" val="0"/>
              </a:ext>
            </a:extLst>
          </a:blip>
          <a:srcRect t="7200" b="7200"/>
          <a:stretch>
            <a:fillRect/>
          </a:stretch>
        </p:blipFill>
        <p:spPr>
          <a:xfrm>
            <a:off x="3036685" y="1315550"/>
            <a:ext cx="6118629" cy="1696642"/>
          </a:xfrm>
          <a:prstGeom prst="rect">
            <a:avLst/>
          </a:prstGeom>
        </p:spPr>
      </p:pic>
    </p:spTree>
    <p:extLst>
      <p:ext uri="{BB962C8B-B14F-4D97-AF65-F5344CB8AC3E}">
        <p14:creationId xmlns:p14="http://schemas.microsoft.com/office/powerpoint/2010/main" val="168970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888817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26959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4297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1962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855710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81894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18589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10614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99506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0759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464311" y="5737229"/>
            <a:ext cx="3592534" cy="996178"/>
          </a:xfrm>
          <a:prstGeom prst="rect">
            <a:avLst/>
          </a:prstGeom>
        </p:spPr>
      </p:pic>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201638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61148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3195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42055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6"/>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2598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06B9B93-DFF3-4211-A795-40B4F2A34922}" type="datetimeFigureOut">
              <a:rPr lang="en-US" smtClean="0"/>
              <a:t>9/3/2019</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5"/>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7143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70460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56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F06B9B93-DFF3-4211-A795-40B4F2A34922}" type="datetimeFigureOut">
              <a:rPr lang="en-US" smtClean="0"/>
              <a:t>9/3/2019</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39898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63070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06B9B93-DFF3-4211-A795-40B4F2A34922}" type="datetimeFigureOut">
              <a:rPr lang="en-US" smtClean="0"/>
              <a:t>9/3/2019</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26349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0004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0802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23176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33005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415139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3"/>
          <p:cNvSpPr>
            <a:spLocks noGrp="1"/>
          </p:cNvSpPr>
          <p:nvPr>
            <p:ph type="sldNum" sz="quarter" idx="11"/>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507585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975354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36825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86531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888149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F06B9B93-DFF3-4211-A795-40B4F2A34922}" type="datetimeFigureOut">
              <a:rPr lang="en-US" smtClean="0"/>
              <a:t>9/3/2019</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F95FB0D1-489D-47B5-AD42-DDC993C4E34D}" type="slidenum">
              <a:rPr lang="en-US" smtClean="0"/>
              <a:t>‹#›</a:t>
            </a:fld>
            <a:endParaRPr lang="en-US"/>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27263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06B9B93-DFF3-4211-A795-40B4F2A34922}" type="datetimeFigureOut">
              <a:rPr lang="en-US" smtClean="0"/>
              <a:t>9/3/2019</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4"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410743"/>
            <a:ext cx="3592534" cy="996178"/>
          </a:xfrm>
          <a:prstGeom prst="rect">
            <a:avLst/>
          </a:prstGeom>
        </p:spPr>
      </p:pic>
    </p:spTree>
    <p:extLst>
      <p:ext uri="{BB962C8B-B14F-4D97-AF65-F5344CB8AC3E}">
        <p14:creationId xmlns:p14="http://schemas.microsoft.com/office/powerpoint/2010/main" val="2753917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062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B9B93-DFF3-4211-A795-40B4F2A34922}" type="datetimeFigureOut">
              <a:rPr lang="en-US" smtClean="0"/>
              <a:t>9/3/2019</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19556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B9B93-DFF3-4211-A795-40B4F2A34922}" type="datetimeFigureOut">
              <a:rPr lang="en-US" smtClean="0"/>
              <a:t>9/3/2019</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9108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B9B93-DFF3-4211-A795-40B4F2A34922}" type="datetimeFigureOut">
              <a:rPr lang="en-US" smtClean="0"/>
              <a:t>9/3/2019</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92734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06B9B93-DFF3-4211-A795-40B4F2A34922}" type="datetimeFigureOut">
              <a:rPr lang="en-US" smtClean="0"/>
              <a:t>9/3/2019</a:t>
            </a:fld>
            <a:endParaRPr lang="en-US"/>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053390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0" y="0"/>
            <a:ext cx="12192000" cy="5577649"/>
          </a:xfrm>
          <a:prstGeom prst="rect">
            <a:avLst/>
          </a:prstGeom>
        </p:spPr>
      </p:pic>
      <p:sp>
        <p:nvSpPr>
          <p:cNvPr id="4" name="Title 3"/>
          <p:cNvSpPr>
            <a:spLocks noGrp="1"/>
          </p:cNvSpPr>
          <p:nvPr>
            <p:ph type="ctrTitle"/>
          </p:nvPr>
        </p:nvSpPr>
        <p:spPr>
          <a:xfrm>
            <a:off x="0" y="4843536"/>
            <a:ext cx="12192000" cy="2014463"/>
          </a:xfrm>
          <a:solidFill>
            <a:schemeClr val="bg2"/>
          </a:solidFill>
        </p:spPr>
        <p:txBody>
          <a:bodyPr anchor="ctr" anchorCtr="1"/>
          <a:lstStyle/>
          <a:p>
            <a:r>
              <a:rPr lang="en-US" dirty="0" smtClean="0">
                <a:solidFill>
                  <a:schemeClr val="tx1"/>
                </a:solidFill>
              </a:rPr>
              <a:t>Freeway Landfill/Dump Summary</a:t>
            </a:r>
            <a:br>
              <a:rPr lang="en-US" dirty="0" smtClean="0">
                <a:solidFill>
                  <a:schemeClr val="tx1"/>
                </a:solidFill>
              </a:rPr>
            </a:br>
            <a:r>
              <a:rPr lang="en-US" sz="2000" dirty="0" smtClean="0">
                <a:solidFill>
                  <a:schemeClr val="tx1"/>
                </a:solidFill>
              </a:rPr>
              <a:t>February 12, 2019</a:t>
            </a:r>
            <a:br>
              <a:rPr lang="en-US" sz="2000" dirty="0" smtClean="0">
                <a:solidFill>
                  <a:schemeClr val="tx1"/>
                </a:solidFill>
              </a:rPr>
            </a:br>
            <a:r>
              <a:rPr lang="en-US" sz="2000" dirty="0">
                <a:solidFill>
                  <a:schemeClr val="tx1"/>
                </a:solidFill>
              </a:rPr>
              <a:t/>
            </a:r>
            <a:br>
              <a:rPr lang="en-US" sz="2000" dirty="0">
                <a:solidFill>
                  <a:schemeClr val="tx1"/>
                </a:solidFill>
              </a:rPr>
            </a:b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pic>
        <p:nvPicPr>
          <p:cNvPr id="9" name="Picture 8" descr="MPCA Logo RG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50265"/>
            <a:ext cx="4108789" cy="707734"/>
          </a:xfrm>
          <a:prstGeom prst="rect">
            <a:avLst/>
          </a:prstGeom>
        </p:spPr>
      </p:pic>
    </p:spTree>
    <p:extLst>
      <p:ext uri="{BB962C8B-B14F-4D97-AF65-F5344CB8AC3E}">
        <p14:creationId xmlns:p14="http://schemas.microsoft.com/office/powerpoint/2010/main" val="2411396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Preliminary Results of 2018 Investigation</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10</a:t>
            </a:fld>
            <a:endParaRPr lang="en-US" dirty="0"/>
          </a:p>
        </p:txBody>
      </p:sp>
      <p:pic>
        <p:nvPicPr>
          <p:cNvPr id="6"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21253" r="32509"/>
          <a:stretch/>
        </p:blipFill>
        <p:spPr>
          <a:xfrm>
            <a:off x="-12699" y="1314361"/>
            <a:ext cx="6692900" cy="5543639"/>
          </a:xfrm>
          <a:prstGeom prst="rect">
            <a:avLst/>
          </a:prstGeom>
        </p:spPr>
      </p:pic>
      <p:sp>
        <p:nvSpPr>
          <p:cNvPr id="7" name="TextBox 6"/>
          <p:cNvSpPr txBox="1"/>
          <p:nvPr/>
        </p:nvSpPr>
        <p:spPr>
          <a:xfrm>
            <a:off x="6883400" y="1314361"/>
            <a:ext cx="5105400" cy="55707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Waste boundaries still under investigation</a:t>
            </a:r>
          </a:p>
          <a:p>
            <a:pPr marL="285750" indent="-285750">
              <a:buFont typeface="Arial" panose="020B0604020202020204" pitchFamily="34" charset="0"/>
              <a:buChar char="•"/>
            </a:pPr>
            <a:r>
              <a:rPr lang="en-US" sz="2800" dirty="0" smtClean="0"/>
              <a:t>Methane detected above the lower explosive limit</a:t>
            </a:r>
          </a:p>
          <a:p>
            <a:pPr marL="285750" indent="-285750">
              <a:buFont typeface="Arial" panose="020B0604020202020204" pitchFamily="34" charset="0"/>
              <a:buChar char="•"/>
            </a:pPr>
            <a:r>
              <a:rPr lang="en-US" sz="2800" dirty="0" smtClean="0"/>
              <a:t>Groundwater contamination above health values for: </a:t>
            </a:r>
          </a:p>
          <a:p>
            <a:pPr marL="742950" lvl="1" indent="-285750">
              <a:buFont typeface="Arial" panose="020B0604020202020204" pitchFamily="34" charset="0"/>
              <a:buChar char="•"/>
            </a:pPr>
            <a:r>
              <a:rPr lang="en-US" sz="2200" dirty="0" smtClean="0"/>
              <a:t>1,4-Dioxane</a:t>
            </a:r>
          </a:p>
          <a:p>
            <a:pPr marL="742950" lvl="1" indent="-285750">
              <a:buFont typeface="Arial" panose="020B0604020202020204" pitchFamily="34" charset="0"/>
              <a:buChar char="•"/>
            </a:pPr>
            <a:r>
              <a:rPr lang="en-US" sz="2200" dirty="0" smtClean="0"/>
              <a:t>PFAS (PFOS, PFOA)</a:t>
            </a:r>
          </a:p>
          <a:p>
            <a:pPr marL="742950" lvl="1" indent="-285750">
              <a:buFont typeface="Arial" panose="020B0604020202020204" pitchFamily="34" charset="0"/>
              <a:buChar char="•"/>
            </a:pPr>
            <a:r>
              <a:rPr lang="en-US" sz="2200" dirty="0" smtClean="0"/>
              <a:t>VOCs (BTEX, TCE)</a:t>
            </a:r>
          </a:p>
          <a:p>
            <a:pPr marL="742950" lvl="1" indent="-285750">
              <a:buFont typeface="Arial" panose="020B0604020202020204" pitchFamily="34" charset="0"/>
              <a:buChar char="•"/>
            </a:pPr>
            <a:r>
              <a:rPr lang="en-US" sz="2200" dirty="0" smtClean="0"/>
              <a:t>Metals</a:t>
            </a:r>
          </a:p>
          <a:p>
            <a:pPr marL="285750" indent="-285750">
              <a:buFont typeface="Arial" panose="020B0604020202020204" pitchFamily="34" charset="0"/>
              <a:buChar char="•"/>
            </a:pPr>
            <a:r>
              <a:rPr lang="en-US" sz="2800" dirty="0" smtClean="0"/>
              <a:t>Groundwater contamination above surface water criteria:</a:t>
            </a:r>
          </a:p>
          <a:p>
            <a:pPr marL="742950" lvl="1" indent="-285750">
              <a:buFont typeface="Arial" panose="020B0604020202020204" pitchFamily="34" charset="0"/>
              <a:buChar char="•"/>
            </a:pPr>
            <a:r>
              <a:rPr lang="en-US" sz="2200" dirty="0" smtClean="0"/>
              <a:t>VOCs (BTEX, Vinyl Chloride)</a:t>
            </a:r>
          </a:p>
          <a:p>
            <a:pPr marL="742950" lvl="1" indent="-285750">
              <a:buFont typeface="Arial" panose="020B0604020202020204" pitchFamily="34" charset="0"/>
              <a:buChar char="•"/>
            </a:pPr>
            <a:r>
              <a:rPr lang="en-US" sz="2200" dirty="0" smtClean="0"/>
              <a:t>Metals</a:t>
            </a:r>
            <a:endParaRPr lang="en-US" sz="2200" dirty="0"/>
          </a:p>
        </p:txBody>
      </p:sp>
    </p:spTree>
    <p:extLst>
      <p:ext uri="{BB962C8B-B14F-4D97-AF65-F5344CB8AC3E}">
        <p14:creationId xmlns:p14="http://schemas.microsoft.com/office/powerpoint/2010/main" val="2502239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Design Options</a:t>
            </a:r>
            <a:endParaRPr lang="en-US" dirty="0"/>
          </a:p>
        </p:txBody>
      </p:sp>
      <p:sp>
        <p:nvSpPr>
          <p:cNvPr id="3" name="Content Placeholder 2"/>
          <p:cNvSpPr>
            <a:spLocks noGrp="1"/>
          </p:cNvSpPr>
          <p:nvPr>
            <p:ph idx="1"/>
          </p:nvPr>
        </p:nvSpPr>
        <p:spPr/>
        <p:txBody>
          <a:bodyPr tIns="182880">
            <a:normAutofit lnSpcReduction="10000"/>
          </a:bodyPr>
          <a:lstStyle/>
          <a:p>
            <a:pPr marL="231775" indent="-231775"/>
            <a:r>
              <a:rPr lang="en-US" dirty="0" smtClean="0"/>
              <a:t>Feasibility Study and Conceptual </a:t>
            </a:r>
            <a:r>
              <a:rPr lang="en-US" dirty="0"/>
              <a:t>Design (&lt;30</a:t>
            </a:r>
            <a:r>
              <a:rPr lang="en-US" dirty="0" smtClean="0"/>
              <a:t>%) </a:t>
            </a:r>
            <a:endParaRPr lang="en-US" dirty="0"/>
          </a:p>
          <a:p>
            <a:pPr marL="231775" indent="-231775"/>
            <a:r>
              <a:rPr lang="en-US" dirty="0"/>
              <a:t>Dig and Line Options Evaluated:</a:t>
            </a:r>
          </a:p>
          <a:p>
            <a:pPr marL="823913" lvl="1" indent="-457200">
              <a:buFont typeface="+mj-lt"/>
              <a:buAutoNum type="arabicPeriod"/>
            </a:pPr>
            <a:r>
              <a:rPr lang="en-US" dirty="0"/>
              <a:t>Smallest Footprint (Tallest)</a:t>
            </a:r>
          </a:p>
          <a:p>
            <a:pPr marL="823913" lvl="1" indent="-457200">
              <a:buFont typeface="+mj-lt"/>
              <a:buAutoNum type="arabicPeriod"/>
            </a:pPr>
            <a:r>
              <a:rPr lang="en-US" dirty="0" smtClean="0"/>
              <a:t>Largest Footprint (Lowest) </a:t>
            </a:r>
            <a:endParaRPr lang="en-US" dirty="0"/>
          </a:p>
          <a:p>
            <a:pPr marL="823913" lvl="1" indent="-457200">
              <a:buFont typeface="+mj-lt"/>
              <a:buAutoNum type="arabicPeriod"/>
            </a:pPr>
            <a:r>
              <a:rPr lang="en-US" dirty="0"/>
              <a:t>Balanced (Hybrid of 1 and 2)</a:t>
            </a:r>
          </a:p>
          <a:p>
            <a:pPr marL="823913" lvl="1" indent="-457200">
              <a:buFont typeface="+mj-lt"/>
              <a:buAutoNum type="arabicPeriod"/>
            </a:pPr>
            <a:r>
              <a:rPr lang="en-US" dirty="0"/>
              <a:t>Expand West </a:t>
            </a:r>
            <a:r>
              <a:rPr lang="en-US" dirty="0" smtClean="0"/>
              <a:t>– No Longer Under Consideration</a:t>
            </a:r>
          </a:p>
          <a:p>
            <a:pPr marL="231775" indent="-231775">
              <a:lnSpc>
                <a:spcPct val="110000"/>
              </a:lnSpc>
            </a:pPr>
            <a:r>
              <a:rPr lang="en-US" dirty="0"/>
              <a:t>Dig and Haul Options:</a:t>
            </a:r>
          </a:p>
          <a:p>
            <a:pPr marL="823913" lvl="1" indent="-457200">
              <a:lnSpc>
                <a:spcPct val="110000"/>
              </a:lnSpc>
              <a:buFont typeface="+mj-lt"/>
              <a:buAutoNum type="arabicPeriod"/>
            </a:pPr>
            <a:r>
              <a:rPr lang="en-US" dirty="0" smtClean="0"/>
              <a:t>Landfill (off site)</a:t>
            </a:r>
            <a:endParaRPr lang="en-US" dirty="0"/>
          </a:p>
          <a:p>
            <a:pPr marL="823913" lvl="1" indent="-457200">
              <a:lnSpc>
                <a:spcPct val="110000"/>
              </a:lnSpc>
              <a:buFont typeface="+mj-lt"/>
              <a:buAutoNum type="arabicPeriod"/>
            </a:pPr>
            <a:r>
              <a:rPr lang="en-US" dirty="0" smtClean="0"/>
              <a:t>Incinerate (off site or with mobile incinerator)</a:t>
            </a:r>
            <a:endParaRPr lang="en-US" dirty="0"/>
          </a:p>
        </p:txBody>
      </p:sp>
      <p:sp>
        <p:nvSpPr>
          <p:cNvPr id="9" name="Footer Placeholder 4"/>
          <p:cNvSpPr>
            <a:spLocks noGrp="1"/>
          </p:cNvSpPr>
          <p:nvPr>
            <p:ph type="ftr" sz="quarter" idx="4294967295"/>
          </p:nvPr>
        </p:nvSpPr>
        <p:spPr>
          <a:xfrm>
            <a:off x="2637817" y="6356349"/>
            <a:ext cx="6369023" cy="89095"/>
          </a:xfrm>
        </p:spPr>
        <p:txBody>
          <a:bodyPr/>
          <a:lstStyle/>
          <a:p>
            <a:endParaRPr lang="en-US" sz="1200" dirty="0"/>
          </a:p>
        </p:txBody>
      </p:sp>
    </p:spTree>
    <p:extLst>
      <p:ext uri="{BB962C8B-B14F-4D97-AF65-F5344CB8AC3E}">
        <p14:creationId xmlns:p14="http://schemas.microsoft.com/office/powerpoint/2010/main" val="3725210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28551670"/>
              </p:ext>
            </p:extLst>
          </p:nvPr>
        </p:nvGraphicFramePr>
        <p:xfrm>
          <a:off x="223284" y="1407884"/>
          <a:ext cx="11706448" cy="2433320"/>
        </p:xfrm>
        <a:graphic>
          <a:graphicData uri="http://schemas.openxmlformats.org/drawingml/2006/table">
            <a:tbl>
              <a:tblPr firstRow="1" bandRow="1">
                <a:tableStyleId>{5C22544A-7EE6-4342-B048-85BDC9FD1C3A}</a:tableStyleId>
              </a:tblPr>
              <a:tblGrid>
                <a:gridCol w="3402418">
                  <a:extLst>
                    <a:ext uri="{9D8B030D-6E8A-4147-A177-3AD203B41FA5}">
                      <a16:colId xmlns:a16="http://schemas.microsoft.com/office/drawing/2014/main" val="922523178"/>
                    </a:ext>
                  </a:extLst>
                </a:gridCol>
                <a:gridCol w="1244010">
                  <a:extLst>
                    <a:ext uri="{9D8B030D-6E8A-4147-A177-3AD203B41FA5}">
                      <a16:colId xmlns:a16="http://schemas.microsoft.com/office/drawing/2014/main" val="3462480607"/>
                    </a:ext>
                  </a:extLst>
                </a:gridCol>
                <a:gridCol w="2353340">
                  <a:extLst>
                    <a:ext uri="{9D8B030D-6E8A-4147-A177-3AD203B41FA5}">
                      <a16:colId xmlns:a16="http://schemas.microsoft.com/office/drawing/2014/main" val="818633951"/>
                    </a:ext>
                  </a:extLst>
                </a:gridCol>
                <a:gridCol w="2353340">
                  <a:extLst>
                    <a:ext uri="{9D8B030D-6E8A-4147-A177-3AD203B41FA5}">
                      <a16:colId xmlns:a16="http://schemas.microsoft.com/office/drawing/2014/main" val="2522158761"/>
                    </a:ext>
                  </a:extLst>
                </a:gridCol>
                <a:gridCol w="2353340">
                  <a:extLst>
                    <a:ext uri="{9D8B030D-6E8A-4147-A177-3AD203B41FA5}">
                      <a16:colId xmlns:a16="http://schemas.microsoft.com/office/drawing/2014/main" val="2142605017"/>
                    </a:ext>
                  </a:extLst>
                </a:gridCol>
              </a:tblGrid>
              <a:tr h="370840">
                <a:tc>
                  <a:txBody>
                    <a:bodyPr/>
                    <a:lstStyle/>
                    <a:p>
                      <a:pPr algn="r"/>
                      <a:r>
                        <a:rPr lang="en-US" sz="1600" dirty="0" smtClean="0"/>
                        <a:t>Concept Option:</a:t>
                      </a:r>
                    </a:p>
                  </a:txBody>
                  <a:tcPr anchor="ctr"/>
                </a:tc>
                <a:tc>
                  <a:txBody>
                    <a:bodyPr/>
                    <a:lstStyle/>
                    <a:p>
                      <a:pPr algn="ctr"/>
                      <a:r>
                        <a:rPr lang="en-US" sz="1600" dirty="0" smtClean="0"/>
                        <a:t>0 – Existing</a:t>
                      </a:r>
                      <a:r>
                        <a:rPr lang="en-US" sz="1600" baseline="0" dirty="0" smtClean="0"/>
                        <a:t> Conditions</a:t>
                      </a:r>
                      <a:endParaRPr lang="en-US" sz="1600" dirty="0"/>
                    </a:p>
                  </a:txBody>
                  <a:tcPr anchor="ctr"/>
                </a:tc>
                <a:tc>
                  <a:txBody>
                    <a:bodyPr/>
                    <a:lstStyle/>
                    <a:p>
                      <a:pPr algn="ctr"/>
                      <a:r>
                        <a:rPr lang="en-US" sz="1600" dirty="0" smtClean="0"/>
                        <a:t>1 – Smallest</a:t>
                      </a:r>
                      <a:r>
                        <a:rPr lang="en-US" sz="1600" baseline="0" dirty="0" smtClean="0"/>
                        <a:t> Footprint </a:t>
                      </a:r>
                    </a:p>
                    <a:p>
                      <a:pPr algn="ctr"/>
                      <a:r>
                        <a:rPr lang="en-US" sz="1600" b="0" baseline="0" dirty="0" smtClean="0"/>
                        <a:t>(tallest)</a:t>
                      </a:r>
                      <a:endParaRPr lang="en-US" sz="1600" b="0" dirty="0"/>
                    </a:p>
                  </a:txBody>
                  <a:tcPr anchor="ctr"/>
                </a:tc>
                <a:tc>
                  <a:txBody>
                    <a:bodyPr/>
                    <a:lstStyle/>
                    <a:p>
                      <a:pPr algn="ctr"/>
                      <a:r>
                        <a:rPr lang="en-US" sz="1600" dirty="0" smtClean="0"/>
                        <a:t>2 – Largest</a:t>
                      </a:r>
                      <a:r>
                        <a:rPr lang="en-US" sz="1600" baseline="0" dirty="0" smtClean="0"/>
                        <a:t> Footprint </a:t>
                      </a:r>
                    </a:p>
                    <a:p>
                      <a:pPr algn="ctr"/>
                      <a:r>
                        <a:rPr lang="en-US" sz="1600" b="0" baseline="0" dirty="0" smtClean="0"/>
                        <a:t>(lowest)</a:t>
                      </a:r>
                      <a:endParaRPr lang="en-US" sz="1600" b="0" dirty="0"/>
                    </a:p>
                  </a:txBody>
                  <a:tcPr anchor="ctr"/>
                </a:tc>
                <a:tc>
                  <a:txBody>
                    <a:bodyPr/>
                    <a:lstStyle/>
                    <a:p>
                      <a:pPr marL="0" marR="0" algn="ctr">
                        <a:spcBef>
                          <a:spcPts val="0"/>
                        </a:spcBef>
                        <a:spcAft>
                          <a:spcPts val="0"/>
                        </a:spcAft>
                      </a:pPr>
                      <a:r>
                        <a:rPr lang="en-US" sz="1600" dirty="0" smtClean="0">
                          <a:effectLst/>
                        </a:rPr>
                        <a:t>3 – Balanced Footprint</a:t>
                      </a:r>
                    </a:p>
                    <a:p>
                      <a:pPr marL="0" marR="0" algn="ctr">
                        <a:spcBef>
                          <a:spcPts val="0"/>
                        </a:spcBef>
                        <a:spcAft>
                          <a:spcPts val="0"/>
                        </a:spcAft>
                      </a:pPr>
                      <a:r>
                        <a:rPr lang="en-US" sz="1600" b="0" dirty="0" smtClean="0">
                          <a:effectLst/>
                        </a:rPr>
                        <a:t>(Hybrid of</a:t>
                      </a:r>
                      <a:r>
                        <a:rPr lang="en-US" sz="1600" b="0" baseline="0" dirty="0" smtClean="0">
                          <a:effectLst/>
                        </a:rPr>
                        <a:t> </a:t>
                      </a:r>
                      <a:r>
                        <a:rPr lang="en-US" sz="1600" b="0" dirty="0" smtClean="0">
                          <a:effectLst/>
                        </a:rPr>
                        <a:t>1 and 2)</a:t>
                      </a:r>
                      <a:endParaRPr lang="en-US" sz="1600" b="0" dirty="0">
                        <a:effectLst/>
                        <a:latin typeface="Segoe UI" panose="020B0502040204020203" pitchFamily="34" charset="0"/>
                        <a:ea typeface="Calibri" panose="020F0502020204030204" pitchFamily="34" charset="0"/>
                      </a:endParaRPr>
                    </a:p>
                  </a:txBody>
                  <a:tcPr anchor="ctr"/>
                </a:tc>
                <a:extLst>
                  <a:ext uri="{0D108BD9-81ED-4DB2-BD59-A6C34878D82A}">
                    <a16:rowId xmlns:a16="http://schemas.microsoft.com/office/drawing/2014/main" val="3999361395"/>
                  </a:ext>
                </a:extLst>
              </a:tr>
              <a:tr h="370840">
                <a:tc>
                  <a:txBody>
                    <a:bodyPr/>
                    <a:lstStyle/>
                    <a:p>
                      <a:r>
                        <a:rPr lang="en-US" b="1" dirty="0" smtClean="0"/>
                        <a:t>Landfill Footprint</a:t>
                      </a:r>
                      <a:endParaRPr lang="en-US" b="0" baseline="0" dirty="0" smtClean="0"/>
                    </a:p>
                  </a:txBody>
                  <a:tcPr/>
                </a:tc>
                <a:tc>
                  <a:txBody>
                    <a:bodyPr/>
                    <a:lstStyle/>
                    <a:p>
                      <a:pPr algn="ctr"/>
                      <a:r>
                        <a:rPr lang="en-US" dirty="0" smtClean="0"/>
                        <a:t>~150 acres</a:t>
                      </a:r>
                      <a:endParaRPr lang="en-US" dirty="0"/>
                    </a:p>
                  </a:txBody>
                  <a:tcPr/>
                </a:tc>
                <a:tc>
                  <a:txBody>
                    <a:bodyPr/>
                    <a:lstStyle/>
                    <a:p>
                      <a:pPr algn="ctr"/>
                      <a:r>
                        <a:rPr lang="en-US" dirty="0" smtClean="0"/>
                        <a:t>60 acres</a:t>
                      </a:r>
                      <a:endParaRPr lang="en-US" dirty="0"/>
                    </a:p>
                  </a:txBody>
                  <a:tcPr/>
                </a:tc>
                <a:tc>
                  <a:txBody>
                    <a:bodyPr/>
                    <a:lstStyle/>
                    <a:p>
                      <a:pPr algn="ctr"/>
                      <a:r>
                        <a:rPr lang="en-US" dirty="0" smtClean="0"/>
                        <a:t>90 acres</a:t>
                      </a:r>
                      <a:endParaRPr lang="en-US" dirty="0"/>
                    </a:p>
                  </a:txBody>
                  <a:tcPr/>
                </a:tc>
                <a:tc>
                  <a:txBody>
                    <a:bodyPr/>
                    <a:lstStyle/>
                    <a:p>
                      <a:pPr algn="ctr"/>
                      <a:r>
                        <a:rPr lang="en-US" dirty="0" smtClean="0"/>
                        <a:t>75 acres</a:t>
                      </a:r>
                      <a:endParaRPr lang="en-US" dirty="0"/>
                    </a:p>
                  </a:txBody>
                  <a:tcPr/>
                </a:tc>
                <a:extLst>
                  <a:ext uri="{0D108BD9-81ED-4DB2-BD59-A6C34878D82A}">
                    <a16:rowId xmlns:a16="http://schemas.microsoft.com/office/drawing/2014/main" val="995299553"/>
                  </a:ext>
                </a:extLst>
              </a:tr>
              <a:tr h="370840">
                <a:tc>
                  <a:txBody>
                    <a:bodyPr/>
                    <a:lstStyle/>
                    <a:p>
                      <a:r>
                        <a:rPr lang="en-US" b="1" dirty="0" smtClean="0"/>
                        <a:t>Area Not</a:t>
                      </a:r>
                      <a:r>
                        <a:rPr lang="en-US" b="1" baseline="0" dirty="0" smtClean="0"/>
                        <a:t> Needed for Landfill**</a:t>
                      </a:r>
                      <a:endParaRPr lang="en-US" b="0" dirty="0"/>
                    </a:p>
                  </a:txBody>
                  <a:tcPr/>
                </a:tc>
                <a:tc>
                  <a:txBody>
                    <a:bodyPr/>
                    <a:lstStyle/>
                    <a:p>
                      <a:pPr algn="ctr"/>
                      <a:r>
                        <a:rPr lang="en-US" dirty="0" smtClean="0"/>
                        <a:t>-</a:t>
                      </a:r>
                      <a:endParaRPr lang="en-US" dirty="0"/>
                    </a:p>
                  </a:txBody>
                  <a:tcPr/>
                </a:tc>
                <a:tc>
                  <a:txBody>
                    <a:bodyPr/>
                    <a:lstStyle/>
                    <a:p>
                      <a:pPr algn="ctr"/>
                      <a:r>
                        <a:rPr lang="en-US" dirty="0" smtClean="0"/>
                        <a:t>40 acres</a:t>
                      </a:r>
                      <a:endParaRPr lang="en-US" dirty="0"/>
                    </a:p>
                  </a:txBody>
                  <a:tcPr/>
                </a:tc>
                <a:tc>
                  <a:txBody>
                    <a:bodyPr/>
                    <a:lstStyle/>
                    <a:p>
                      <a:pPr algn="ctr"/>
                      <a:r>
                        <a:rPr lang="en-US" dirty="0" smtClean="0"/>
                        <a:t>10 acres</a:t>
                      </a:r>
                      <a:endParaRPr lang="en-US" dirty="0"/>
                    </a:p>
                  </a:txBody>
                  <a:tcPr/>
                </a:tc>
                <a:tc>
                  <a:txBody>
                    <a:bodyPr/>
                    <a:lstStyle/>
                    <a:p>
                      <a:pPr algn="ctr"/>
                      <a:r>
                        <a:rPr lang="en-US" dirty="0" smtClean="0"/>
                        <a:t>25 acres</a:t>
                      </a:r>
                      <a:endParaRPr lang="en-US" dirty="0"/>
                    </a:p>
                  </a:txBody>
                  <a:tcPr/>
                </a:tc>
                <a:extLst>
                  <a:ext uri="{0D108BD9-81ED-4DB2-BD59-A6C34878D82A}">
                    <a16:rowId xmlns:a16="http://schemas.microsoft.com/office/drawing/2014/main" val="2655865783"/>
                  </a:ext>
                </a:extLst>
              </a:tr>
              <a:tr h="370840">
                <a:tc>
                  <a:txBody>
                    <a:bodyPr/>
                    <a:lstStyle/>
                    <a:p>
                      <a:r>
                        <a:rPr lang="en-US" b="1" dirty="0" smtClean="0"/>
                        <a:t>Maximum Height</a:t>
                      </a:r>
                      <a:endParaRPr lang="en-US" b="1" dirty="0"/>
                    </a:p>
                  </a:txBody>
                  <a:tcPr/>
                </a:tc>
                <a:tc>
                  <a:txBody>
                    <a:bodyPr/>
                    <a:lstStyle/>
                    <a:p>
                      <a:pPr algn="ctr"/>
                      <a:r>
                        <a:rPr lang="en-US" dirty="0" smtClean="0"/>
                        <a:t>750’</a:t>
                      </a:r>
                      <a:endParaRPr lang="en-US" dirty="0"/>
                    </a:p>
                  </a:txBody>
                  <a:tcPr/>
                </a:tc>
                <a:tc>
                  <a:txBody>
                    <a:bodyPr/>
                    <a:lstStyle/>
                    <a:p>
                      <a:pPr algn="ctr"/>
                      <a:r>
                        <a:rPr lang="en-US" dirty="0" smtClean="0"/>
                        <a:t>850’</a:t>
                      </a:r>
                      <a:endParaRPr lang="en-US" dirty="0"/>
                    </a:p>
                  </a:txBody>
                  <a:tcPr/>
                </a:tc>
                <a:tc>
                  <a:txBody>
                    <a:bodyPr/>
                    <a:lstStyle/>
                    <a:p>
                      <a:pPr algn="ctr"/>
                      <a:r>
                        <a:rPr lang="en-US" dirty="0" smtClean="0"/>
                        <a:t>776’</a:t>
                      </a:r>
                      <a:endParaRPr lang="en-US" dirty="0"/>
                    </a:p>
                  </a:txBody>
                  <a:tcPr/>
                </a:tc>
                <a:tc>
                  <a:txBody>
                    <a:bodyPr/>
                    <a:lstStyle/>
                    <a:p>
                      <a:pPr algn="ctr"/>
                      <a:r>
                        <a:rPr lang="en-US" dirty="0" smtClean="0"/>
                        <a:t>785’</a:t>
                      </a:r>
                      <a:endParaRPr lang="en-US" dirty="0"/>
                    </a:p>
                  </a:txBody>
                  <a:tcPr/>
                </a:tc>
                <a:extLst>
                  <a:ext uri="{0D108BD9-81ED-4DB2-BD59-A6C34878D82A}">
                    <a16:rowId xmlns:a16="http://schemas.microsoft.com/office/drawing/2014/main" val="1312012168"/>
                  </a:ext>
                </a:extLst>
              </a:tr>
              <a:tr h="370840">
                <a:tc>
                  <a:txBody>
                    <a:bodyPr/>
                    <a:lstStyle/>
                    <a:p>
                      <a:r>
                        <a:rPr lang="en-US" b="1" dirty="0" smtClean="0"/>
                        <a:t>Estimated Construction Duration</a:t>
                      </a:r>
                      <a:endParaRPr lang="en-US" b="1" dirty="0"/>
                    </a:p>
                  </a:txBody>
                  <a:tcPr/>
                </a:tc>
                <a:tc>
                  <a:txBody>
                    <a:bodyPr/>
                    <a:lstStyle/>
                    <a:p>
                      <a:pPr algn="ctr"/>
                      <a:r>
                        <a:rPr lang="en-US" dirty="0" smtClean="0"/>
                        <a:t>-</a:t>
                      </a:r>
                      <a:endParaRPr lang="en-US" dirty="0"/>
                    </a:p>
                  </a:txBody>
                  <a:tcPr/>
                </a:tc>
                <a:tc>
                  <a:txBody>
                    <a:bodyPr/>
                    <a:lstStyle/>
                    <a:p>
                      <a:pPr algn="ctr"/>
                      <a:r>
                        <a:rPr lang="en-US" dirty="0" smtClean="0"/>
                        <a:t>3 years</a:t>
                      </a:r>
                      <a:endParaRPr lang="en-US" dirty="0"/>
                    </a:p>
                  </a:txBody>
                  <a:tcPr/>
                </a:tc>
                <a:tc>
                  <a:txBody>
                    <a:bodyPr/>
                    <a:lstStyle/>
                    <a:p>
                      <a:pPr algn="ctr"/>
                      <a:r>
                        <a:rPr lang="en-US" dirty="0" smtClean="0"/>
                        <a:t>4 years</a:t>
                      </a:r>
                      <a:endParaRPr lang="en-US" dirty="0"/>
                    </a:p>
                  </a:txBody>
                  <a:tcPr/>
                </a:tc>
                <a:tc>
                  <a:txBody>
                    <a:bodyPr/>
                    <a:lstStyle/>
                    <a:p>
                      <a:pPr algn="ctr"/>
                      <a:r>
                        <a:rPr lang="en-US" dirty="0" smtClean="0"/>
                        <a:t>3.5 years</a:t>
                      </a:r>
                      <a:endParaRPr lang="en-US" dirty="0"/>
                    </a:p>
                  </a:txBody>
                  <a:tcPr/>
                </a:tc>
                <a:extLst>
                  <a:ext uri="{0D108BD9-81ED-4DB2-BD59-A6C34878D82A}">
                    <a16:rowId xmlns:a16="http://schemas.microsoft.com/office/drawing/2014/main" val="2785402391"/>
                  </a:ext>
                </a:extLst>
              </a:tr>
              <a:tr h="370840">
                <a:tc>
                  <a:txBody>
                    <a:bodyPr/>
                    <a:lstStyle/>
                    <a:p>
                      <a:r>
                        <a:rPr lang="en-US" b="1" dirty="0" smtClean="0"/>
                        <a:t>Estimated Construction Cost*</a:t>
                      </a:r>
                      <a:endParaRPr lang="en-US" b="0" dirty="0"/>
                    </a:p>
                  </a:txBody>
                  <a:tcPr/>
                </a:tc>
                <a:tc>
                  <a:txBody>
                    <a:bodyPr/>
                    <a:lstStyle/>
                    <a:p>
                      <a:pPr algn="ctr"/>
                      <a:r>
                        <a:rPr lang="en-US" dirty="0" smtClean="0"/>
                        <a:t>-</a:t>
                      </a:r>
                      <a:endParaRPr lang="en-US" dirty="0"/>
                    </a:p>
                  </a:txBody>
                  <a:tcPr/>
                </a:tc>
                <a:tc>
                  <a:txBody>
                    <a:bodyPr/>
                    <a:lstStyle/>
                    <a:p>
                      <a:pPr algn="ctr"/>
                      <a:r>
                        <a:rPr lang="en-US" dirty="0" smtClean="0"/>
                        <a:t>$85</a:t>
                      </a:r>
                      <a:r>
                        <a:rPr lang="en-US" baseline="0" dirty="0" smtClean="0"/>
                        <a:t> M</a:t>
                      </a:r>
                      <a:endParaRPr lang="en-US" dirty="0"/>
                    </a:p>
                  </a:txBody>
                  <a:tcPr/>
                </a:tc>
                <a:tc>
                  <a:txBody>
                    <a:bodyPr/>
                    <a:lstStyle/>
                    <a:p>
                      <a:pPr algn="ctr"/>
                      <a:r>
                        <a:rPr lang="en-US" dirty="0" smtClean="0"/>
                        <a:t>$107</a:t>
                      </a:r>
                      <a:r>
                        <a:rPr lang="en-US" baseline="0" dirty="0" smtClean="0"/>
                        <a:t> M</a:t>
                      </a:r>
                      <a:endParaRPr lang="en-US" dirty="0"/>
                    </a:p>
                  </a:txBody>
                  <a:tcPr/>
                </a:tc>
                <a:tc>
                  <a:txBody>
                    <a:bodyPr/>
                    <a:lstStyle/>
                    <a:p>
                      <a:pPr algn="ctr"/>
                      <a:r>
                        <a:rPr lang="en-US" dirty="0" smtClean="0"/>
                        <a:t>$97 M</a:t>
                      </a:r>
                      <a:endParaRPr lang="en-US" dirty="0"/>
                    </a:p>
                  </a:txBody>
                  <a:tcPr/>
                </a:tc>
                <a:extLst>
                  <a:ext uri="{0D108BD9-81ED-4DB2-BD59-A6C34878D82A}">
                    <a16:rowId xmlns:a16="http://schemas.microsoft.com/office/drawing/2014/main" val="1372866935"/>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024" t="22873" r="50345" b="22873"/>
          <a:stretch/>
        </p:blipFill>
        <p:spPr>
          <a:xfrm>
            <a:off x="4879078" y="3849129"/>
            <a:ext cx="2370170" cy="2210689"/>
          </a:xfrm>
          <a:prstGeom prst="rect">
            <a:avLst/>
          </a:prstGeom>
          <a:ln w="25400">
            <a:solidFill>
              <a:srgbClr val="CBCED3"/>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025" t="22873" r="50343" b="22873"/>
          <a:stretch/>
        </p:blipFill>
        <p:spPr>
          <a:xfrm>
            <a:off x="7249248" y="3849127"/>
            <a:ext cx="2330688" cy="2210691"/>
          </a:xfrm>
          <a:prstGeom prst="rect">
            <a:avLst/>
          </a:prstGeom>
          <a:ln w="25400">
            <a:solidFill>
              <a:srgbClr val="CBCED3"/>
            </a:solidFill>
          </a:ln>
        </p:spPr>
      </p:pic>
      <p:sp>
        <p:nvSpPr>
          <p:cNvPr id="8" name="TextBox 7"/>
          <p:cNvSpPr txBox="1"/>
          <p:nvPr/>
        </p:nvSpPr>
        <p:spPr>
          <a:xfrm>
            <a:off x="302337" y="4029888"/>
            <a:ext cx="4046380" cy="1231106"/>
          </a:xfrm>
          <a:prstGeom prst="rect">
            <a:avLst/>
          </a:prstGeom>
          <a:noFill/>
        </p:spPr>
        <p:txBody>
          <a:bodyPr wrap="square" rtlCol="0">
            <a:spAutoFit/>
          </a:bodyPr>
          <a:lstStyle/>
          <a:p>
            <a:r>
              <a:rPr lang="en-US" sz="1400" dirty="0" smtClean="0"/>
              <a:t>*Cost estimates from 2019 and assume single-layer bottom liner.  Construction costs only.</a:t>
            </a:r>
          </a:p>
          <a:p>
            <a:r>
              <a:rPr lang="en-US" sz="1400" dirty="0" smtClean="0"/>
              <a:t>**The remaining property acreage is reserved as buffer area for the waste footprint.</a:t>
            </a:r>
          </a:p>
          <a:p>
            <a:endParaRPr lang="en-US" dirty="0" smtClean="0"/>
          </a:p>
        </p:txBody>
      </p:sp>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Dig &amp; Line Option Comparison</a:t>
            </a:r>
            <a:endParaRPr lang="en-US" dirty="0"/>
          </a:p>
        </p:txBody>
      </p:sp>
      <p:pic>
        <p:nvPicPr>
          <p:cNvPr id="10" name="Picture 9"/>
          <p:cNvPicPr>
            <a:picLocks/>
          </p:cNvPicPr>
          <p:nvPr/>
        </p:nvPicPr>
        <p:blipFill rotWithShape="1">
          <a:blip r:embed="rId5" cstate="print">
            <a:extLst>
              <a:ext uri="{28A0092B-C50C-407E-A947-70E740481C1C}">
                <a14:useLocalDpi xmlns:a14="http://schemas.microsoft.com/office/drawing/2010/main" val="0"/>
              </a:ext>
            </a:extLst>
          </a:blip>
          <a:srcRect l="12025" t="22873" r="50164" b="22873"/>
          <a:stretch/>
        </p:blipFill>
        <p:spPr>
          <a:xfrm>
            <a:off x="9601202" y="3841204"/>
            <a:ext cx="2328530" cy="2218614"/>
          </a:xfrm>
          <a:prstGeom prst="rect">
            <a:avLst/>
          </a:prstGeom>
          <a:ln w="25400">
            <a:solidFill>
              <a:srgbClr val="CBCED3"/>
            </a:solidFill>
          </a:ln>
        </p:spPr>
      </p:pic>
    </p:spTree>
    <p:extLst>
      <p:ext uri="{BB962C8B-B14F-4D97-AF65-F5344CB8AC3E}">
        <p14:creationId xmlns:p14="http://schemas.microsoft.com/office/powerpoint/2010/main" val="804290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Cleanup Costs</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13447"/>
          <a:stretch/>
        </p:blipFill>
        <p:spPr>
          <a:xfrm>
            <a:off x="156879" y="1325301"/>
            <a:ext cx="6557212" cy="5378114"/>
          </a:xfrm>
          <a:prstGeom prst="rect">
            <a:avLst/>
          </a:prstGeom>
        </p:spPr>
      </p:pic>
      <p:sp>
        <p:nvSpPr>
          <p:cNvPr id="5" name="TextBox 4"/>
          <p:cNvSpPr txBox="1"/>
          <p:nvPr/>
        </p:nvSpPr>
        <p:spPr>
          <a:xfrm>
            <a:off x="6897219" y="1394403"/>
            <a:ext cx="5294781" cy="5293757"/>
          </a:xfrm>
          <a:prstGeom prst="rect">
            <a:avLst/>
          </a:prstGeom>
          <a:noFill/>
        </p:spPr>
        <p:txBody>
          <a:bodyPr wrap="square" rtlCol="0">
            <a:spAutoFit/>
          </a:bodyPr>
          <a:lstStyle/>
          <a:p>
            <a:r>
              <a:rPr lang="en-US" sz="2400" u="sng" dirty="0" smtClean="0"/>
              <a:t>2017 Funding History</a:t>
            </a:r>
          </a:p>
          <a:p>
            <a:pPr marL="342900" indent="-342900">
              <a:buFont typeface="Arial" panose="020B0604020202020204" pitchFamily="34" charset="0"/>
              <a:buChar char="•"/>
            </a:pPr>
            <a:r>
              <a:rPr lang="en-US" sz="2400" dirty="0" smtClean="0"/>
              <a:t>$3 million appropriated from Closed Landfill Investment Fund (CLIF)</a:t>
            </a:r>
          </a:p>
          <a:p>
            <a:pPr marL="342900" indent="-342900">
              <a:buFont typeface="Arial" panose="020B0604020202020204" pitchFamily="34" charset="0"/>
              <a:buChar char="•"/>
            </a:pPr>
            <a:r>
              <a:rPr lang="en-US" sz="2400" dirty="0" smtClean="0"/>
              <a:t>Requested bond not received</a:t>
            </a:r>
          </a:p>
          <a:p>
            <a:pPr marL="342900" indent="-342900">
              <a:buFont typeface="Arial" panose="020B0604020202020204" pitchFamily="34" charset="0"/>
              <a:buChar char="•"/>
            </a:pPr>
            <a:endParaRPr lang="en-US" dirty="0"/>
          </a:p>
          <a:p>
            <a:r>
              <a:rPr lang="en-US" sz="2400" dirty="0" smtClean="0"/>
              <a:t>Costs are increasing because:</a:t>
            </a:r>
          </a:p>
          <a:p>
            <a:endParaRPr lang="en-US" sz="800" dirty="0" smtClean="0"/>
          </a:p>
          <a:p>
            <a:pPr marL="800100" lvl="1" indent="-342900">
              <a:buFont typeface="Arial" panose="020B0604020202020204" pitchFamily="34" charset="0"/>
              <a:buChar char="•"/>
            </a:pPr>
            <a:r>
              <a:rPr lang="en-US" sz="2400" dirty="0" smtClean="0"/>
              <a:t>1,4-Dioxane and PFAS detected;</a:t>
            </a:r>
          </a:p>
          <a:p>
            <a:pPr marL="800100" lvl="1" indent="-342900">
              <a:buFont typeface="Arial" panose="020B0604020202020204" pitchFamily="34" charset="0"/>
              <a:buChar char="•"/>
            </a:pPr>
            <a:endParaRPr lang="en-US" sz="800" dirty="0" smtClean="0"/>
          </a:p>
          <a:p>
            <a:pPr marL="800100" lvl="1" indent="-342900">
              <a:buFont typeface="Arial" panose="020B0604020202020204" pitchFamily="34" charset="0"/>
              <a:buChar char="•"/>
            </a:pPr>
            <a:r>
              <a:rPr lang="en-US" sz="2400" dirty="0" smtClean="0"/>
              <a:t>Waste at dump must be moved to the landfill; and</a:t>
            </a:r>
          </a:p>
          <a:p>
            <a:pPr marL="800100" lvl="1" indent="-342900">
              <a:buFont typeface="Arial" panose="020B0604020202020204" pitchFamily="34" charset="0"/>
              <a:buChar char="•"/>
            </a:pPr>
            <a:endParaRPr lang="en-US" sz="800" dirty="0" smtClean="0"/>
          </a:p>
          <a:p>
            <a:pPr marL="800100" lvl="1" indent="-342900">
              <a:buFont typeface="Arial" panose="020B0604020202020204" pitchFamily="34" charset="0"/>
              <a:buChar char="•"/>
            </a:pPr>
            <a:r>
              <a:rPr lang="en-US" sz="2400" dirty="0" smtClean="0"/>
              <a:t>Unanticipated legal costs to gain </a:t>
            </a:r>
          </a:p>
          <a:p>
            <a:pPr lvl="2"/>
            <a:r>
              <a:rPr lang="en-US" sz="2400" dirty="0" smtClean="0"/>
              <a:t>access to site.</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b="1" dirty="0" smtClean="0"/>
              <a:t>Estimated</a:t>
            </a:r>
            <a:r>
              <a:rPr lang="en-US" sz="2400" dirty="0" smtClean="0"/>
              <a:t> total project cleanup cost is at least $85 million (as of today)</a:t>
            </a:r>
          </a:p>
        </p:txBody>
      </p:sp>
    </p:spTree>
    <p:extLst>
      <p:ext uri="{BB962C8B-B14F-4D97-AF65-F5344CB8AC3E}">
        <p14:creationId xmlns:p14="http://schemas.microsoft.com/office/powerpoint/2010/main" val="165369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2"/>
          <p:cNvSpPr>
            <a:spLocks noGrp="1"/>
          </p:cNvSpPr>
          <p:nvPr>
            <p:ph type="title"/>
          </p:nvPr>
        </p:nvSpPr>
        <p:spPr>
          <a:xfrm>
            <a:off x="838200" y="152400"/>
            <a:ext cx="10515600" cy="914400"/>
          </a:xfrm>
        </p:spPr>
        <p:txBody>
          <a:bodyPr/>
          <a:lstStyle/>
          <a:p>
            <a:r>
              <a:rPr lang="en-US" dirty="0" smtClean="0"/>
              <a:t>Cost Uncertainties</a:t>
            </a:r>
            <a:endParaRPr lang="en-US" dirty="0"/>
          </a:p>
        </p:txBody>
      </p:sp>
      <p:graphicFrame>
        <p:nvGraphicFramePr>
          <p:cNvPr id="16" name="Chart 15"/>
          <p:cNvGraphicFramePr/>
          <p:nvPr>
            <p:extLst>
              <p:ext uri="{D42A27DB-BD31-4B8C-83A1-F6EECF244321}">
                <p14:modId xmlns:p14="http://schemas.microsoft.com/office/powerpoint/2010/main" val="580602517"/>
              </p:ext>
            </p:extLst>
          </p:nvPr>
        </p:nvGraphicFramePr>
        <p:xfrm>
          <a:off x="6637246" y="1271820"/>
          <a:ext cx="5554754" cy="7140828"/>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p:cNvSpPr txBox="1">
            <a:spLocks/>
          </p:cNvSpPr>
          <p:nvPr/>
        </p:nvSpPr>
        <p:spPr>
          <a:xfrm>
            <a:off x="195508" y="2077986"/>
            <a:ext cx="9866637" cy="4131218"/>
          </a:xfrm>
          <a:prstGeom prst="rect">
            <a:avLst/>
          </a:prstGeom>
        </p:spPr>
        <p:txBody>
          <a:bodyPr wrap="square" numCol="3" anchor="t" anchorCtr="1">
            <a:noAutofit/>
          </a:bodyPr>
          <a:lstStyle>
            <a:lvl1pPr marL="320040" indent="-320040" algn="l" rtl="0" eaLnBrk="1" latinLnBrk="0" hangingPunct="1">
              <a:spcBef>
                <a:spcPts val="0"/>
              </a:spcBef>
              <a:spcAft>
                <a:spcPts val="1200"/>
              </a:spcAft>
              <a:buClr>
                <a:schemeClr val="accent4"/>
              </a:buClr>
              <a:buSzPct val="100000"/>
              <a:buFont typeface="Arial" pitchFamily="34" charset="0"/>
              <a:buChar char="•"/>
              <a:defRPr kumimoji="0"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4538" indent="-377825" algn="l" rtl="0" eaLnBrk="1" latinLnBrk="0" hangingPunct="1">
              <a:spcBef>
                <a:spcPts val="0"/>
              </a:spcBef>
              <a:spcAft>
                <a:spcPts val="1200"/>
              </a:spcAft>
              <a:buClr>
                <a:schemeClr val="accent4"/>
              </a:buClr>
              <a:buSzPct val="100000"/>
              <a:buFont typeface="Calibri" pitchFamily="34" charset="0"/>
              <a:buChar char="−"/>
              <a:defRPr kumimoji="0"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027113" indent="-282575" algn="l" rtl="0" eaLnBrk="1" latinLnBrk="0" hangingPunct="1">
              <a:spcBef>
                <a:spcPts val="0"/>
              </a:spcBef>
              <a:spcAft>
                <a:spcPts val="1200"/>
              </a:spcAft>
              <a:buClr>
                <a:schemeClr val="accent4"/>
              </a:buClr>
              <a:buSzPct val="100000"/>
              <a:buFont typeface="Wingdings" panose="05000000000000000000" pitchFamily="2" charset="2"/>
              <a:buChar char="§"/>
              <a:defRPr kumimoji="0"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228600" algn="l" rtl="0" eaLnBrk="1" latinLnBrk="0" hangingPunct="1">
              <a:spcBef>
                <a:spcPts val="400"/>
              </a:spcBef>
              <a:buClr>
                <a:srgbClr val="00529B"/>
              </a:buClr>
              <a:buSzPct val="120000"/>
              <a:buFont typeface="Arial" pitchFamily="34" charset="0"/>
              <a:buChar char="•"/>
              <a:defRPr kumimoji="0" sz="3200" kern="1200">
                <a:solidFill>
                  <a:srgbClr val="603913"/>
                </a:solidFill>
                <a:latin typeface="Calibri" pitchFamily="34" charset="0"/>
                <a:ea typeface="+mn-ea"/>
                <a:cs typeface="Calibri" pitchFamily="34" charset="0"/>
              </a:defRPr>
            </a:lvl4pPr>
            <a:lvl5pPr marL="1828800" indent="-228600" algn="l" rtl="0" eaLnBrk="1" latinLnBrk="0" hangingPunct="1">
              <a:spcBef>
                <a:spcPts val="400"/>
              </a:spcBef>
              <a:buClr>
                <a:srgbClr val="00529B"/>
              </a:buClr>
              <a:buSzPct val="120000"/>
              <a:buFont typeface="Arial" pitchFamily="34" charset="0"/>
              <a:buChar char="•"/>
              <a:defRPr kumimoji="0" sz="3200" kern="1200">
                <a:solidFill>
                  <a:srgbClr val="603913"/>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228600" lvl="2" indent="-228600">
              <a:spcAft>
                <a:spcPts val="600"/>
              </a:spcAft>
              <a:buClrTx/>
              <a:buSzPct val="110000"/>
              <a:tabLst>
                <a:tab pos="3825875" algn="l"/>
              </a:tabLst>
            </a:pPr>
            <a:r>
              <a:rPr lang="en-US" sz="2800" dirty="0" smtClean="0"/>
              <a:t>Volume </a:t>
            </a:r>
            <a:r>
              <a:rPr lang="en-US" sz="2800" dirty="0"/>
              <a:t>of W</a:t>
            </a:r>
            <a:r>
              <a:rPr lang="en-US" sz="2800" dirty="0" smtClean="0"/>
              <a:t>aste (Landfill and Dump)</a:t>
            </a:r>
            <a:endParaRPr lang="en-US" sz="2800" dirty="0"/>
          </a:p>
          <a:p>
            <a:pPr marL="228600" lvl="2" indent="-228600">
              <a:spcAft>
                <a:spcPts val="600"/>
              </a:spcAft>
              <a:buClrTx/>
              <a:buSzPct val="110000"/>
            </a:pPr>
            <a:r>
              <a:rPr lang="en-US" sz="2800" dirty="0" smtClean="0"/>
              <a:t>Existing Cover Soils</a:t>
            </a:r>
            <a:endParaRPr lang="en-US" sz="2800" dirty="0"/>
          </a:p>
          <a:p>
            <a:pPr marL="228600" lvl="2" indent="-228600">
              <a:spcAft>
                <a:spcPts val="600"/>
              </a:spcAft>
              <a:buClrTx/>
              <a:buSzPct val="110000"/>
            </a:pPr>
            <a:r>
              <a:rPr lang="en-US" sz="2800" dirty="0" smtClean="0"/>
              <a:t>Earthwork Double Handling</a:t>
            </a:r>
            <a:endParaRPr lang="en-US" sz="2800" dirty="0"/>
          </a:p>
          <a:p>
            <a:pPr marL="228600" lvl="2" indent="-228600">
              <a:spcAft>
                <a:spcPts val="600"/>
              </a:spcAft>
              <a:buClrTx/>
              <a:buSzPct val="110000"/>
            </a:pPr>
            <a:r>
              <a:rPr lang="en-US" sz="2800" dirty="0" smtClean="0"/>
              <a:t>Liner Design</a:t>
            </a:r>
          </a:p>
          <a:p>
            <a:pPr marL="228600" lvl="2" indent="-228600">
              <a:spcAft>
                <a:spcPts val="600"/>
              </a:spcAft>
              <a:buClrTx/>
              <a:buSzPct val="110000"/>
            </a:pPr>
            <a:r>
              <a:rPr lang="en-US" sz="2800" dirty="0" smtClean="0"/>
              <a:t>Restoration</a:t>
            </a:r>
          </a:p>
          <a:p>
            <a:pPr marL="228600" lvl="2" indent="-228600">
              <a:spcAft>
                <a:spcPts val="600"/>
              </a:spcAft>
              <a:buClrTx/>
              <a:buSzPct val="110000"/>
            </a:pPr>
            <a:r>
              <a:rPr lang="en-US" sz="2800" dirty="0" smtClean="0"/>
              <a:t>Leachate Treatment</a:t>
            </a:r>
          </a:p>
          <a:p>
            <a:pPr marL="228600" lvl="2" indent="-228600">
              <a:spcAft>
                <a:spcPts val="600"/>
              </a:spcAft>
              <a:buClrTx/>
              <a:buSzPct val="110000"/>
            </a:pPr>
            <a:r>
              <a:rPr lang="en-US" sz="2800" dirty="0" smtClean="0"/>
              <a:t>Site Congestion / High Visibility Project</a:t>
            </a:r>
          </a:p>
        </p:txBody>
      </p:sp>
      <p:sp>
        <p:nvSpPr>
          <p:cNvPr id="4" name="Rectangle 3"/>
          <p:cNvSpPr/>
          <p:nvPr/>
        </p:nvSpPr>
        <p:spPr>
          <a:xfrm>
            <a:off x="192683" y="1390701"/>
            <a:ext cx="3174459" cy="584775"/>
          </a:xfrm>
          <a:prstGeom prst="rect">
            <a:avLst/>
          </a:prstGeom>
        </p:spPr>
        <p:txBody>
          <a:bodyPr wrap="none">
            <a:spAutoFit/>
          </a:bodyPr>
          <a:lstStyle/>
          <a:p>
            <a:pPr marL="0" lvl="1" indent="0" defTabSz="1112838">
              <a:buNone/>
            </a:pPr>
            <a:r>
              <a:rPr lang="en-US" sz="3200" b="1" dirty="0"/>
              <a:t>Key </a:t>
            </a:r>
            <a:r>
              <a:rPr lang="en-US" sz="3200" b="1" dirty="0" smtClean="0"/>
              <a:t>Uncertainties</a:t>
            </a:r>
            <a:endParaRPr lang="en-US" sz="3200" b="1" dirty="0"/>
          </a:p>
        </p:txBody>
      </p:sp>
      <p:sp>
        <p:nvSpPr>
          <p:cNvPr id="5" name="TextBox 4"/>
          <p:cNvSpPr txBox="1"/>
          <p:nvPr/>
        </p:nvSpPr>
        <p:spPr>
          <a:xfrm rot="1028866">
            <a:off x="9538463" y="3669697"/>
            <a:ext cx="1537573" cy="338554"/>
          </a:xfrm>
          <a:prstGeom prst="rect">
            <a:avLst/>
          </a:prstGeom>
          <a:noFill/>
        </p:spPr>
        <p:txBody>
          <a:bodyPr wrap="square" rtlCol="0">
            <a:spAutoFit/>
          </a:bodyPr>
          <a:lstStyle/>
          <a:p>
            <a:r>
              <a:rPr lang="en-US" sz="1600" dirty="0" smtClean="0">
                <a:solidFill>
                  <a:schemeClr val="bg1"/>
                </a:solidFill>
              </a:rPr>
              <a:t>Waste Transfer</a:t>
            </a:r>
            <a:endParaRPr lang="en-US" sz="1600" dirty="0">
              <a:solidFill>
                <a:schemeClr val="bg1"/>
              </a:solidFill>
            </a:endParaRPr>
          </a:p>
        </p:txBody>
      </p:sp>
      <p:sp>
        <p:nvSpPr>
          <p:cNvPr id="18" name="TextBox 17"/>
          <p:cNvSpPr txBox="1"/>
          <p:nvPr/>
        </p:nvSpPr>
        <p:spPr>
          <a:xfrm rot="981353">
            <a:off x="9549217" y="4058116"/>
            <a:ext cx="1046761" cy="338554"/>
          </a:xfrm>
          <a:prstGeom prst="rect">
            <a:avLst/>
          </a:prstGeom>
          <a:noFill/>
        </p:spPr>
        <p:txBody>
          <a:bodyPr wrap="none" rtlCol="0">
            <a:spAutoFit/>
          </a:bodyPr>
          <a:lstStyle/>
          <a:p>
            <a:r>
              <a:rPr lang="en-US" sz="1600" dirty="0" smtClean="0">
                <a:solidFill>
                  <a:schemeClr val="bg1"/>
                </a:solidFill>
              </a:rPr>
              <a:t>Earthwork</a:t>
            </a:r>
            <a:endParaRPr lang="en-US" sz="1600" dirty="0">
              <a:solidFill>
                <a:schemeClr val="bg1"/>
              </a:solidFill>
            </a:endParaRPr>
          </a:p>
        </p:txBody>
      </p:sp>
      <p:sp>
        <p:nvSpPr>
          <p:cNvPr id="19" name="TextBox 18"/>
          <p:cNvSpPr txBox="1"/>
          <p:nvPr/>
        </p:nvSpPr>
        <p:spPr>
          <a:xfrm>
            <a:off x="8993807" y="4685415"/>
            <a:ext cx="725881" cy="341966"/>
          </a:xfrm>
          <a:prstGeom prst="rect">
            <a:avLst/>
          </a:prstGeom>
          <a:noFill/>
        </p:spPr>
        <p:txBody>
          <a:bodyPr wrap="square" rtlCol="0">
            <a:spAutoFit/>
          </a:bodyPr>
          <a:lstStyle/>
          <a:p>
            <a:r>
              <a:rPr lang="en-US" sz="1600" dirty="0" smtClean="0">
                <a:solidFill>
                  <a:schemeClr val="bg1"/>
                </a:solidFill>
              </a:rPr>
              <a:t>Cover</a:t>
            </a:r>
            <a:endParaRPr lang="en-US" sz="1600" dirty="0">
              <a:solidFill>
                <a:schemeClr val="bg1"/>
              </a:solidFill>
            </a:endParaRPr>
          </a:p>
        </p:txBody>
      </p:sp>
      <p:sp>
        <p:nvSpPr>
          <p:cNvPr id="20" name="TextBox 19"/>
          <p:cNvSpPr txBox="1"/>
          <p:nvPr/>
        </p:nvSpPr>
        <p:spPr>
          <a:xfrm>
            <a:off x="8630866" y="4138429"/>
            <a:ext cx="725881" cy="341966"/>
          </a:xfrm>
          <a:prstGeom prst="rect">
            <a:avLst/>
          </a:prstGeom>
          <a:noFill/>
        </p:spPr>
        <p:txBody>
          <a:bodyPr wrap="square" rtlCol="0">
            <a:spAutoFit/>
          </a:bodyPr>
          <a:lstStyle/>
          <a:p>
            <a:r>
              <a:rPr lang="en-US" sz="1600" dirty="0" smtClean="0">
                <a:solidFill>
                  <a:schemeClr val="bg1"/>
                </a:solidFill>
              </a:rPr>
              <a:t>Liner</a:t>
            </a:r>
            <a:endParaRPr lang="en-US" sz="1600" dirty="0">
              <a:solidFill>
                <a:schemeClr val="bg1"/>
              </a:solidFill>
            </a:endParaRPr>
          </a:p>
        </p:txBody>
      </p:sp>
      <p:sp>
        <p:nvSpPr>
          <p:cNvPr id="21" name="TextBox 20"/>
          <p:cNvSpPr txBox="1"/>
          <p:nvPr/>
        </p:nvSpPr>
        <p:spPr>
          <a:xfrm rot="271243">
            <a:off x="8676529" y="3419791"/>
            <a:ext cx="725881" cy="338554"/>
          </a:xfrm>
          <a:prstGeom prst="rect">
            <a:avLst/>
          </a:prstGeom>
          <a:noFill/>
        </p:spPr>
        <p:txBody>
          <a:bodyPr wrap="square" rtlCol="0">
            <a:spAutoFit/>
          </a:bodyPr>
          <a:lstStyle/>
          <a:p>
            <a:r>
              <a:rPr lang="en-US" sz="1600" dirty="0" smtClean="0">
                <a:solidFill>
                  <a:schemeClr val="bg1"/>
                </a:solidFill>
              </a:rPr>
              <a:t>Other</a:t>
            </a:r>
            <a:endParaRPr lang="en-US" sz="1600" dirty="0">
              <a:solidFill>
                <a:schemeClr val="bg1"/>
              </a:solidFill>
            </a:endParaRPr>
          </a:p>
        </p:txBody>
      </p:sp>
      <p:sp>
        <p:nvSpPr>
          <p:cNvPr id="22" name="TextBox 21"/>
          <p:cNvSpPr txBox="1"/>
          <p:nvPr/>
        </p:nvSpPr>
        <p:spPr>
          <a:xfrm rot="304850">
            <a:off x="8052354" y="3785884"/>
            <a:ext cx="2002140" cy="261610"/>
          </a:xfrm>
          <a:prstGeom prst="rect">
            <a:avLst/>
          </a:prstGeom>
          <a:noFill/>
        </p:spPr>
        <p:txBody>
          <a:bodyPr wrap="square" rtlCol="0">
            <a:spAutoFit/>
          </a:bodyPr>
          <a:lstStyle/>
          <a:p>
            <a:r>
              <a:rPr lang="en-US" sz="1100" dirty="0" smtClean="0">
                <a:solidFill>
                  <a:schemeClr val="bg1"/>
                </a:solidFill>
              </a:rPr>
              <a:t>Leachate </a:t>
            </a:r>
            <a:r>
              <a:rPr lang="en-US" sz="1100" dirty="0" err="1" smtClean="0">
                <a:solidFill>
                  <a:schemeClr val="bg1"/>
                </a:solidFill>
              </a:rPr>
              <a:t>Mgmt</a:t>
            </a:r>
            <a:endParaRPr lang="en-US" sz="1100" dirty="0">
              <a:solidFill>
                <a:schemeClr val="bg1"/>
              </a:solidFill>
            </a:endParaRPr>
          </a:p>
        </p:txBody>
      </p:sp>
    </p:spTree>
    <p:extLst>
      <p:ext uri="{BB962C8B-B14F-4D97-AF65-F5344CB8AC3E}">
        <p14:creationId xmlns:p14="http://schemas.microsoft.com/office/powerpoint/2010/main" val="775960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fontScale="62500" lnSpcReduction="20000"/>
          </a:bodyPr>
          <a:lstStyle/>
          <a:p>
            <a:r>
              <a:rPr lang="en-US" sz="3600" dirty="0" smtClean="0"/>
              <a:t>Complete 2019 Field Investigation and Sampling to:</a:t>
            </a:r>
          </a:p>
          <a:p>
            <a:pPr lvl="1"/>
            <a:r>
              <a:rPr lang="en-US" sz="3400" dirty="0" smtClean="0"/>
              <a:t>Define how far the waste extends off-site on the landfill and dump</a:t>
            </a:r>
          </a:p>
          <a:p>
            <a:pPr lvl="1"/>
            <a:r>
              <a:rPr lang="en-US" sz="3400" dirty="0" smtClean="0"/>
              <a:t>Sample the water underneath the landfill and dump</a:t>
            </a:r>
          </a:p>
          <a:p>
            <a:pPr lvl="1"/>
            <a:r>
              <a:rPr lang="en-US" sz="3400" dirty="0" smtClean="0"/>
              <a:t>Sample the bedrock underneath the landfill and dump</a:t>
            </a:r>
          </a:p>
          <a:p>
            <a:pPr lvl="1"/>
            <a:r>
              <a:rPr lang="en-US" sz="3400" dirty="0" smtClean="0"/>
              <a:t>Sample for vapor intrusion</a:t>
            </a:r>
            <a:endParaRPr lang="en-US" sz="3400" dirty="0"/>
          </a:p>
          <a:p>
            <a:pPr lvl="1"/>
            <a:r>
              <a:rPr lang="en-US" sz="3400" dirty="0"/>
              <a:t>Evaluate suitability for waste-to-energy incineration</a:t>
            </a:r>
          </a:p>
          <a:p>
            <a:r>
              <a:rPr lang="en-US" sz="3600" dirty="0" smtClean="0"/>
              <a:t>Complete the EPA-required remedial investigation and feasibility study</a:t>
            </a:r>
          </a:p>
          <a:p>
            <a:r>
              <a:rPr lang="en-US" sz="3600" dirty="0" smtClean="0"/>
              <a:t>Complete the design for the landfill and dump response action</a:t>
            </a:r>
          </a:p>
          <a:p>
            <a:r>
              <a:rPr lang="en-US" sz="3600" dirty="0" smtClean="0"/>
              <a:t>Public meeting – </a:t>
            </a:r>
            <a:r>
              <a:rPr lang="en-US" sz="3600" smtClean="0"/>
              <a:t>Summer 2020</a:t>
            </a:r>
            <a:endParaRPr lang="en-US" sz="3600" dirty="0"/>
          </a:p>
          <a:p>
            <a:endParaRPr lang="en-US" dirty="0"/>
          </a:p>
        </p:txBody>
      </p:sp>
    </p:spTree>
    <p:extLst>
      <p:ext uri="{BB962C8B-B14F-4D97-AF65-F5344CB8AC3E}">
        <p14:creationId xmlns:p14="http://schemas.microsoft.com/office/powerpoint/2010/main" val="186287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 &amp; Line Options</a:t>
            </a:r>
            <a:endParaRPr lang="en-US" dirty="0"/>
          </a:p>
        </p:txBody>
      </p:sp>
      <p:sp>
        <p:nvSpPr>
          <p:cNvPr id="3" name="Content Placeholder 2"/>
          <p:cNvSpPr>
            <a:spLocks noGrp="1"/>
          </p:cNvSpPr>
          <p:nvPr>
            <p:ph idx="1"/>
          </p:nvPr>
        </p:nvSpPr>
        <p:spPr/>
        <p:txBody>
          <a:bodyPr/>
          <a:lstStyle/>
          <a:p>
            <a:r>
              <a:rPr lang="en-US" dirty="0" smtClean="0"/>
              <a:t>Need feedback from the City of Burnsville and Dakota County on the dig &amp; line options to help narrow them down</a:t>
            </a:r>
          </a:p>
          <a:p>
            <a:pPr lvl="1"/>
            <a:r>
              <a:rPr lang="en-US" dirty="0" smtClean="0"/>
              <a:t>Difficult to keep moving forward with 4 different options </a:t>
            </a:r>
          </a:p>
          <a:p>
            <a:r>
              <a:rPr lang="en-US" dirty="0" smtClean="0"/>
              <a:t>MPCA is still looking at a dig &amp; haul option (bringing the materials to an existing landfill)</a:t>
            </a:r>
          </a:p>
          <a:p>
            <a:endParaRPr lang="en-US" dirty="0"/>
          </a:p>
        </p:txBody>
      </p:sp>
    </p:spTree>
    <p:extLst>
      <p:ext uri="{BB962C8B-B14F-4D97-AF65-F5344CB8AC3E}">
        <p14:creationId xmlns:p14="http://schemas.microsoft.com/office/powerpoint/2010/main" val="302612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a:t>
            </a:r>
            <a:r>
              <a:rPr lang="en-US" dirty="0"/>
              <a:t>C</a:t>
            </a:r>
            <a:r>
              <a:rPr lang="en-US" dirty="0" smtClean="0"/>
              <a:t>hallenges</a:t>
            </a:r>
            <a:endParaRPr lang="en-US" dirty="0"/>
          </a:p>
        </p:txBody>
      </p:sp>
      <p:sp>
        <p:nvSpPr>
          <p:cNvPr id="3" name="Content Placeholder 2"/>
          <p:cNvSpPr>
            <a:spLocks noGrp="1"/>
          </p:cNvSpPr>
          <p:nvPr>
            <p:ph idx="1"/>
          </p:nvPr>
        </p:nvSpPr>
        <p:spPr/>
        <p:txBody>
          <a:bodyPr/>
          <a:lstStyle/>
          <a:p>
            <a:r>
              <a:rPr lang="en-US" dirty="0" smtClean="0"/>
              <a:t>Need to know the “true cost” of a dig &amp; haul option</a:t>
            </a:r>
          </a:p>
          <a:p>
            <a:pPr lvl="1"/>
            <a:r>
              <a:rPr lang="en-US" dirty="0" smtClean="0"/>
              <a:t>Rough estimate for a dig &amp; haul option is nearly $588 million </a:t>
            </a:r>
          </a:p>
          <a:p>
            <a:pPr lvl="1"/>
            <a:r>
              <a:rPr lang="en-US" dirty="0" smtClean="0"/>
              <a:t>Understand difficulty for a third party to share a number; disadvantages them during a bidding process</a:t>
            </a:r>
          </a:p>
          <a:p>
            <a:pPr lvl="1"/>
            <a:r>
              <a:rPr lang="en-US" dirty="0" smtClean="0"/>
              <a:t>However, an amount is needed to request from the Legislature </a:t>
            </a:r>
          </a:p>
          <a:p>
            <a:r>
              <a:rPr lang="en-US" dirty="0" smtClean="0"/>
              <a:t>Potential option:  Dual bid process with dig &amp; line and dig &amp; haul options</a:t>
            </a:r>
            <a:endParaRPr lang="en-US" dirty="0"/>
          </a:p>
        </p:txBody>
      </p:sp>
    </p:spTree>
    <p:extLst>
      <p:ext uri="{BB962C8B-B14F-4D97-AF65-F5344CB8AC3E}">
        <p14:creationId xmlns:p14="http://schemas.microsoft.com/office/powerpoint/2010/main" val="3297123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Challenges</a:t>
            </a:r>
            <a:endParaRPr lang="en-US" dirty="0"/>
          </a:p>
        </p:txBody>
      </p:sp>
      <p:sp>
        <p:nvSpPr>
          <p:cNvPr id="3" name="Content Placeholder 2"/>
          <p:cNvSpPr>
            <a:spLocks noGrp="1"/>
          </p:cNvSpPr>
          <p:nvPr>
            <p:ph idx="1"/>
          </p:nvPr>
        </p:nvSpPr>
        <p:spPr/>
        <p:txBody>
          <a:bodyPr/>
          <a:lstStyle/>
          <a:p>
            <a:r>
              <a:rPr lang="en-US" dirty="0"/>
              <a:t>N</a:t>
            </a:r>
            <a:r>
              <a:rPr lang="en-US" dirty="0" smtClean="0"/>
              <a:t>eeds a different funding source than normal bonding or a use restriction is applied </a:t>
            </a:r>
          </a:p>
          <a:p>
            <a:pPr lvl="1"/>
            <a:r>
              <a:rPr lang="en-US" dirty="0" smtClean="0"/>
              <a:t>General obligation bonds carry a 37.5-year restriction on private use of the property</a:t>
            </a:r>
          </a:p>
          <a:p>
            <a:pPr lvl="1"/>
            <a:r>
              <a:rPr lang="en-US" dirty="0" smtClean="0"/>
              <a:t>Use of non-taxable general obligation bonds or revenue/appropriation bonds cost more</a:t>
            </a:r>
          </a:p>
          <a:p>
            <a:pPr lvl="1"/>
            <a:r>
              <a:rPr lang="en-US" dirty="0" smtClean="0"/>
              <a:t>Cash unlikely, unless a new revenue source is connected to it (both difficult to achieve)</a:t>
            </a:r>
          </a:p>
          <a:p>
            <a:pPr lvl="1"/>
            <a:endParaRPr lang="en-US" dirty="0" smtClean="0"/>
          </a:p>
        </p:txBody>
      </p:sp>
    </p:spTree>
    <p:extLst>
      <p:ext uri="{BB962C8B-B14F-4D97-AF65-F5344CB8AC3E}">
        <p14:creationId xmlns:p14="http://schemas.microsoft.com/office/powerpoint/2010/main" val="709274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Challenges</a:t>
            </a:r>
          </a:p>
        </p:txBody>
      </p:sp>
      <p:sp>
        <p:nvSpPr>
          <p:cNvPr id="3" name="Content Placeholder 2"/>
          <p:cNvSpPr>
            <a:spLocks noGrp="1"/>
          </p:cNvSpPr>
          <p:nvPr>
            <p:ph idx="1"/>
          </p:nvPr>
        </p:nvSpPr>
        <p:spPr/>
        <p:txBody>
          <a:bodyPr/>
          <a:lstStyle/>
          <a:p>
            <a:r>
              <a:rPr lang="en-US" dirty="0" smtClean="0"/>
              <a:t>Legislative concerns over potential windfall</a:t>
            </a:r>
          </a:p>
          <a:p>
            <a:pPr lvl="1"/>
            <a:r>
              <a:rPr lang="en-US" dirty="0" smtClean="0"/>
              <a:t>Legislators from both parties questioned why the State would pay for the cleanup of a property; then landowner gets to eventually develop the property</a:t>
            </a:r>
          </a:p>
          <a:p>
            <a:pPr lvl="2"/>
            <a:r>
              <a:rPr lang="en-US" sz="2100" dirty="0" smtClean="0"/>
              <a:t>Do not believe the concerns change with whoever is the owner  </a:t>
            </a:r>
          </a:p>
          <a:p>
            <a:pPr lvl="2"/>
            <a:endParaRPr lang="en-US" sz="2100" dirty="0"/>
          </a:p>
          <a:p>
            <a:r>
              <a:rPr lang="en-US" dirty="0"/>
              <a:t>Potential option:  </a:t>
            </a:r>
            <a:r>
              <a:rPr lang="en-US" dirty="0" smtClean="0"/>
              <a:t>Windfall lien on property </a:t>
            </a:r>
          </a:p>
          <a:p>
            <a:pPr lvl="1"/>
            <a:r>
              <a:rPr lang="en-US" dirty="0" smtClean="0"/>
              <a:t>Would capture the increase in market value for the property due to the cleanup</a:t>
            </a:r>
          </a:p>
          <a:p>
            <a:pPr lvl="2"/>
            <a:r>
              <a:rPr lang="en-US" sz="2100" dirty="0" smtClean="0"/>
              <a:t>Federal government and Washington State use forms of the windfall lien</a:t>
            </a:r>
            <a:endParaRPr lang="en-US" sz="2100" dirty="0"/>
          </a:p>
          <a:p>
            <a:endParaRPr lang="en-US" sz="2900" dirty="0" smtClean="0"/>
          </a:p>
          <a:p>
            <a:pPr lvl="1"/>
            <a:endParaRPr lang="en-US" dirty="0" smtClean="0"/>
          </a:p>
        </p:txBody>
      </p:sp>
    </p:spTree>
    <p:extLst>
      <p:ext uri="{BB962C8B-B14F-4D97-AF65-F5344CB8AC3E}">
        <p14:creationId xmlns:p14="http://schemas.microsoft.com/office/powerpoint/2010/main" val="2588517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approaches to handling pollution</a:t>
            </a:r>
            <a:endParaRPr lang="en-US" dirty="0"/>
          </a:p>
        </p:txBody>
      </p:sp>
      <p:sp>
        <p:nvSpPr>
          <p:cNvPr id="5" name="TextBox 4"/>
          <p:cNvSpPr txBox="1"/>
          <p:nvPr/>
        </p:nvSpPr>
        <p:spPr>
          <a:xfrm>
            <a:off x="7790793" y="2028149"/>
            <a:ext cx="3563007" cy="3908762"/>
          </a:xfrm>
          <a:prstGeom prst="rect">
            <a:avLst/>
          </a:prstGeom>
          <a:solidFill>
            <a:srgbClr val="002570"/>
          </a:solidFill>
        </p:spPr>
        <p:txBody>
          <a:bodyPr wrap="square" rtlCol="0">
            <a:spAutoFit/>
          </a:bodyPr>
          <a:lstStyle/>
          <a:p>
            <a:endParaRPr lang="en-US" sz="2800" dirty="0">
              <a:solidFill>
                <a:schemeClr val="bg1"/>
              </a:solidFill>
            </a:endParaRPr>
          </a:p>
          <a:p>
            <a:pPr algn="ctr"/>
            <a:r>
              <a:rPr lang="en-US" sz="4000" dirty="0" smtClean="0">
                <a:solidFill>
                  <a:schemeClr val="bg1"/>
                </a:solidFill>
              </a:rPr>
              <a:t>Prevent it</a:t>
            </a:r>
          </a:p>
          <a:p>
            <a:pPr algn="ctr"/>
            <a:endParaRPr lang="en-US" sz="4000" dirty="0" smtClean="0">
              <a:solidFill>
                <a:schemeClr val="bg1"/>
              </a:solidFill>
            </a:endParaRPr>
          </a:p>
          <a:p>
            <a:pPr algn="ctr"/>
            <a:r>
              <a:rPr lang="en-US" sz="4000" dirty="0" smtClean="0">
                <a:solidFill>
                  <a:schemeClr val="bg1"/>
                </a:solidFill>
              </a:rPr>
              <a:t>Manage it</a:t>
            </a:r>
          </a:p>
          <a:p>
            <a:pPr algn="ctr"/>
            <a:endParaRPr lang="en-US" sz="4000" dirty="0" smtClean="0">
              <a:solidFill>
                <a:schemeClr val="bg1"/>
              </a:solidFill>
            </a:endParaRPr>
          </a:p>
          <a:p>
            <a:pPr algn="ctr"/>
            <a:r>
              <a:rPr lang="en-US" sz="4000" dirty="0" smtClean="0">
                <a:solidFill>
                  <a:schemeClr val="bg1"/>
                </a:solidFill>
              </a:rPr>
              <a:t>Clean it up</a:t>
            </a:r>
          </a:p>
          <a:p>
            <a:endParaRPr lang="en-US" sz="20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0610"/>
          <a:stretch/>
        </p:blipFill>
        <p:spPr>
          <a:xfrm>
            <a:off x="695456" y="1329220"/>
            <a:ext cx="5975797" cy="5528780"/>
          </a:xfrm>
          <a:prstGeom prst="rect">
            <a:avLst/>
          </a:prstGeom>
        </p:spPr>
      </p:pic>
    </p:spTree>
    <p:extLst>
      <p:ext uri="{BB962C8B-B14F-4D97-AF65-F5344CB8AC3E}">
        <p14:creationId xmlns:p14="http://schemas.microsoft.com/office/powerpoint/2010/main" val="276372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moving forward</a:t>
            </a:r>
            <a:endParaRPr lang="en-US" dirty="0"/>
          </a:p>
        </p:txBody>
      </p:sp>
      <p:sp>
        <p:nvSpPr>
          <p:cNvPr id="3" name="Content Placeholder 2"/>
          <p:cNvSpPr>
            <a:spLocks noGrp="1"/>
          </p:cNvSpPr>
          <p:nvPr>
            <p:ph idx="1"/>
          </p:nvPr>
        </p:nvSpPr>
        <p:spPr/>
        <p:txBody>
          <a:bodyPr/>
          <a:lstStyle/>
          <a:p>
            <a:r>
              <a:rPr lang="en-US" dirty="0" smtClean="0"/>
              <a:t>The previous questions (and others) will help determine how to move forward </a:t>
            </a:r>
          </a:p>
          <a:p>
            <a:r>
              <a:rPr lang="en-US" dirty="0" smtClean="0"/>
              <a:t>Options:</a:t>
            </a:r>
          </a:p>
          <a:p>
            <a:pPr lvl="1"/>
            <a:r>
              <a:rPr lang="en-US" dirty="0" smtClean="0"/>
              <a:t>Standard closed landfill process where one remedy goes out for bid</a:t>
            </a:r>
          </a:p>
          <a:p>
            <a:pPr lvl="1"/>
            <a:r>
              <a:rPr lang="en-US" dirty="0" smtClean="0"/>
              <a:t>Dual bid process with a dig &amp; haul and dig &amp; line options*</a:t>
            </a:r>
          </a:p>
          <a:p>
            <a:pPr lvl="1"/>
            <a:r>
              <a:rPr lang="en-US" dirty="0" smtClean="0"/>
              <a:t>Brownfield grant to third party that does the work</a:t>
            </a:r>
            <a:r>
              <a:rPr lang="en-US" dirty="0"/>
              <a:t>*</a:t>
            </a:r>
            <a:endParaRPr lang="en-US" sz="2000" dirty="0" smtClean="0"/>
          </a:p>
          <a:p>
            <a:pPr marL="0" indent="0" algn="ctr">
              <a:buNone/>
            </a:pPr>
            <a:r>
              <a:rPr lang="en-US" sz="2000" dirty="0" smtClean="0"/>
              <a:t>*concepts at this time; additional work is need to determine feasibility</a:t>
            </a:r>
            <a:endParaRPr lang="en-US" sz="2000" dirty="0"/>
          </a:p>
        </p:txBody>
      </p:sp>
    </p:spTree>
    <p:extLst>
      <p:ext uri="{BB962C8B-B14F-4D97-AF65-F5344CB8AC3E}">
        <p14:creationId xmlns:p14="http://schemas.microsoft.com/office/powerpoint/2010/main" val="1892890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normAutofit fontScale="77500" lnSpcReduction="20000"/>
          </a:bodyPr>
          <a:lstStyle/>
          <a:p>
            <a:r>
              <a:rPr lang="en-US" sz="2700" b="1" dirty="0" smtClean="0"/>
              <a:t>Kirk Koudelka</a:t>
            </a:r>
          </a:p>
          <a:p>
            <a:r>
              <a:rPr lang="en-US" sz="2200" i="1" dirty="0"/>
              <a:t>k</a:t>
            </a:r>
            <a:r>
              <a:rPr lang="en-US" sz="2200" i="1" dirty="0" smtClean="0"/>
              <a:t>irk.koudelka@state.mn.us</a:t>
            </a:r>
          </a:p>
          <a:p>
            <a:r>
              <a:rPr lang="en-US" sz="2200" dirty="0" smtClean="0"/>
              <a:t>651-757-2241</a:t>
            </a:r>
          </a:p>
          <a:p>
            <a:endParaRPr lang="en-US" sz="2200" dirty="0" smtClean="0"/>
          </a:p>
          <a:p>
            <a:r>
              <a:rPr lang="en-US" sz="2700" b="1" dirty="0" smtClean="0"/>
              <a:t>Jamie Wallerstedt</a:t>
            </a:r>
            <a:endParaRPr lang="en-US" sz="2700" b="1" dirty="0"/>
          </a:p>
          <a:p>
            <a:r>
              <a:rPr lang="en-US" sz="2200" i="1" dirty="0"/>
              <a:t>jamie.wallerstedt@state.mn.us</a:t>
            </a:r>
          </a:p>
          <a:p>
            <a:r>
              <a:rPr lang="en-US" sz="2200" dirty="0" smtClean="0"/>
              <a:t>651-757-2094</a:t>
            </a:r>
            <a:endParaRPr lang="en-US" sz="2200"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21</a:t>
            </a:fld>
            <a:endParaRPr lang="en-US" dirty="0"/>
          </a:p>
        </p:txBody>
      </p:sp>
      <p:pic>
        <p:nvPicPr>
          <p:cNvPr id="9" name="Picture 8" descr="MPCA Logo RGB (Revers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99" y="5749106"/>
            <a:ext cx="3771743" cy="649678"/>
          </a:xfrm>
          <a:prstGeom prst="rect">
            <a:avLst/>
          </a:prstGeom>
        </p:spPr>
      </p:pic>
    </p:spTree>
    <p:extLst>
      <p:ext uri="{BB962C8B-B14F-4D97-AF65-F5344CB8AC3E}">
        <p14:creationId xmlns:p14="http://schemas.microsoft.com/office/powerpoint/2010/main" val="2884450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Existing Conditions</a:t>
            </a:r>
            <a:endParaRPr lang="en-US"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9657" t="10913" r="19657" b="10913"/>
          <a:stretch/>
        </p:blipFill>
        <p:spPr>
          <a:xfrm>
            <a:off x="5559707" y="1331089"/>
            <a:ext cx="6632293" cy="5526911"/>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9549" t="278" r="2178" b="30278"/>
          <a:stretch/>
        </p:blipFill>
        <p:spPr>
          <a:xfrm>
            <a:off x="-1" y="4031791"/>
            <a:ext cx="5559707" cy="2830808"/>
          </a:xfrm>
          <a:prstGeom prst="rect">
            <a:avLst/>
          </a:prstGeom>
        </p:spPr>
      </p:pic>
      <p:sp>
        <p:nvSpPr>
          <p:cNvPr id="23" name="TextBox 22"/>
          <p:cNvSpPr txBox="1"/>
          <p:nvPr/>
        </p:nvSpPr>
        <p:spPr>
          <a:xfrm>
            <a:off x="213102" y="1482890"/>
            <a:ext cx="3031621" cy="830997"/>
          </a:xfrm>
          <a:prstGeom prst="rect">
            <a:avLst/>
          </a:prstGeom>
          <a:noFill/>
        </p:spPr>
        <p:txBody>
          <a:bodyPr wrap="square" rtlCol="0">
            <a:spAutoFit/>
          </a:bodyPr>
          <a:lstStyle/>
          <a:p>
            <a:r>
              <a:rPr lang="en-US" sz="1600" b="1" u="sng" dirty="0" smtClean="0"/>
              <a:t>Landfill</a:t>
            </a:r>
          </a:p>
          <a:p>
            <a:pPr marL="285750" indent="-285750">
              <a:buFont typeface="Arial" panose="020B0604020202020204" pitchFamily="34" charset="0"/>
              <a:buChar char="•"/>
            </a:pPr>
            <a:r>
              <a:rPr lang="en-US" sz="1600" dirty="0" smtClean="0"/>
              <a:t>Waste Area ~140 acres</a:t>
            </a:r>
          </a:p>
          <a:p>
            <a:pPr marL="285750" indent="-285750">
              <a:buFont typeface="Arial" panose="020B0604020202020204" pitchFamily="34" charset="0"/>
              <a:buChar char="•"/>
            </a:pPr>
            <a:r>
              <a:rPr lang="en-US" sz="1600" dirty="0" smtClean="0"/>
              <a:t>Waste Volume ~5 million CY</a:t>
            </a:r>
            <a:endParaRPr lang="en-US" sz="1600" dirty="0"/>
          </a:p>
        </p:txBody>
      </p:sp>
      <p:sp>
        <p:nvSpPr>
          <p:cNvPr id="24" name="TextBox 23"/>
          <p:cNvSpPr txBox="1"/>
          <p:nvPr/>
        </p:nvSpPr>
        <p:spPr>
          <a:xfrm>
            <a:off x="-23150" y="3690823"/>
            <a:ext cx="1932972" cy="338554"/>
          </a:xfrm>
          <a:prstGeom prst="rect">
            <a:avLst/>
          </a:prstGeom>
          <a:noFill/>
        </p:spPr>
        <p:txBody>
          <a:bodyPr wrap="square" rtlCol="0">
            <a:spAutoFit/>
          </a:bodyPr>
          <a:lstStyle/>
          <a:p>
            <a:r>
              <a:rPr lang="en-US" sz="1600" b="1" u="sng" dirty="0" smtClean="0"/>
              <a:t>Cross Section (N-S)</a:t>
            </a:r>
          </a:p>
        </p:txBody>
      </p:sp>
    </p:spTree>
    <p:extLst>
      <p:ext uri="{BB962C8B-B14F-4D97-AF65-F5344CB8AC3E}">
        <p14:creationId xmlns:p14="http://schemas.microsoft.com/office/powerpoint/2010/main" val="91667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D&amp;L Option 1: Smallest Footprint (Tallest)</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024" t="22873" r="12024" b="22873"/>
          <a:stretch/>
        </p:blipFill>
        <p:spPr>
          <a:xfrm>
            <a:off x="149024" y="1361554"/>
            <a:ext cx="11893952" cy="5496446"/>
          </a:xfrm>
          <a:prstGeom prst="rect">
            <a:avLst/>
          </a:prstGeom>
        </p:spPr>
      </p:pic>
    </p:spTree>
    <p:extLst>
      <p:ext uri="{BB962C8B-B14F-4D97-AF65-F5344CB8AC3E}">
        <p14:creationId xmlns:p14="http://schemas.microsoft.com/office/powerpoint/2010/main" val="402619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D&amp;L Option 2: Lowest Height (Smallest Development Area)</a:t>
            </a:r>
            <a:endParaRPr lang="en-US" dirty="0"/>
          </a:p>
        </p:txBody>
      </p:sp>
      <p:sp>
        <p:nvSpPr>
          <p:cNvPr id="23" name="TextBox 22"/>
          <p:cNvSpPr txBox="1"/>
          <p:nvPr/>
        </p:nvSpPr>
        <p:spPr>
          <a:xfrm>
            <a:off x="-3294027" y="1806981"/>
            <a:ext cx="3031621" cy="1077218"/>
          </a:xfrm>
          <a:prstGeom prst="rect">
            <a:avLst/>
          </a:prstGeom>
          <a:noFill/>
        </p:spPr>
        <p:txBody>
          <a:bodyPr wrap="square" rtlCol="0">
            <a:spAutoFit/>
          </a:bodyPr>
          <a:lstStyle/>
          <a:p>
            <a:r>
              <a:rPr lang="en-US" sz="1600" b="1" u="sng" dirty="0" smtClean="0"/>
              <a:t>Objectives</a:t>
            </a:r>
          </a:p>
          <a:p>
            <a:pPr marL="285750" indent="-285750">
              <a:buFont typeface="Arial" panose="020B0604020202020204" pitchFamily="34" charset="0"/>
              <a:buChar char="•"/>
            </a:pPr>
            <a:r>
              <a:rPr lang="en-US" sz="1600" dirty="0" smtClean="0"/>
              <a:t>Confirm extent of waste</a:t>
            </a:r>
          </a:p>
          <a:p>
            <a:pPr marL="285750" indent="-285750">
              <a:buFont typeface="Arial" panose="020B0604020202020204" pitchFamily="34" charset="0"/>
              <a:buChar char="•"/>
            </a:pPr>
            <a:r>
              <a:rPr lang="en-US" sz="1600" dirty="0" smtClean="0"/>
              <a:t>Evaluate conditions adjacent to potential receptors</a:t>
            </a:r>
            <a:endParaRPr lang="en-US" sz="16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25199" y="1339533"/>
            <a:ext cx="11941601" cy="5518467"/>
          </a:xfrm>
          <a:prstGeom prst="rect">
            <a:avLst/>
          </a:prstGeom>
        </p:spPr>
      </p:pic>
    </p:spTree>
    <p:extLst>
      <p:ext uri="{BB962C8B-B14F-4D97-AF65-F5344CB8AC3E}">
        <p14:creationId xmlns:p14="http://schemas.microsoft.com/office/powerpoint/2010/main" val="76578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D&amp;L Option 3: Balanced (Hybrid of 1 and 2)</a:t>
            </a:r>
            <a:endParaRPr lang="en-US" dirty="0"/>
          </a:p>
        </p:txBody>
      </p:sp>
      <p:sp>
        <p:nvSpPr>
          <p:cNvPr id="23" name="TextBox 22"/>
          <p:cNvSpPr txBox="1"/>
          <p:nvPr/>
        </p:nvSpPr>
        <p:spPr>
          <a:xfrm>
            <a:off x="-3294027" y="1806981"/>
            <a:ext cx="3031621" cy="1077218"/>
          </a:xfrm>
          <a:prstGeom prst="rect">
            <a:avLst/>
          </a:prstGeom>
          <a:noFill/>
        </p:spPr>
        <p:txBody>
          <a:bodyPr wrap="square" rtlCol="0">
            <a:spAutoFit/>
          </a:bodyPr>
          <a:lstStyle/>
          <a:p>
            <a:r>
              <a:rPr lang="en-US" sz="1600" b="1" u="sng" dirty="0" smtClean="0"/>
              <a:t>Objectives</a:t>
            </a:r>
          </a:p>
          <a:p>
            <a:pPr marL="285750" indent="-285750">
              <a:buFont typeface="Arial" panose="020B0604020202020204" pitchFamily="34" charset="0"/>
              <a:buChar char="•"/>
            </a:pPr>
            <a:r>
              <a:rPr lang="en-US" sz="1600" dirty="0" smtClean="0"/>
              <a:t>Confirm extent of waste</a:t>
            </a:r>
          </a:p>
          <a:p>
            <a:pPr marL="285750" indent="-285750">
              <a:buFont typeface="Arial" panose="020B0604020202020204" pitchFamily="34" charset="0"/>
              <a:buChar char="•"/>
            </a:pPr>
            <a:r>
              <a:rPr lang="en-US" sz="1600" dirty="0" smtClean="0"/>
              <a:t>Evaluate conditions adjacent to potential receptors</a:t>
            </a:r>
            <a:endParaRPr lang="en-US" sz="1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37546" y="1350944"/>
            <a:ext cx="11916908" cy="5507056"/>
          </a:xfrm>
          <a:prstGeom prst="rect">
            <a:avLst/>
          </a:prstGeom>
        </p:spPr>
      </p:pic>
    </p:spTree>
    <p:extLst>
      <p:ext uri="{BB962C8B-B14F-4D97-AF65-F5344CB8AC3E}">
        <p14:creationId xmlns:p14="http://schemas.microsoft.com/office/powerpoint/2010/main" val="88646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D&amp;L Option 4: Expand West (Largest Development Area)</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04172" y="1341080"/>
            <a:ext cx="12011049" cy="5550561"/>
          </a:xfrm>
          <a:prstGeom prst="rect">
            <a:avLst/>
          </a:prstGeom>
        </p:spPr>
      </p:pic>
    </p:spTree>
    <p:extLst>
      <p:ext uri="{BB962C8B-B14F-4D97-AF65-F5344CB8AC3E}">
        <p14:creationId xmlns:p14="http://schemas.microsoft.com/office/powerpoint/2010/main" val="345332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Landfill Program</a:t>
            </a:r>
            <a:endParaRPr lang="en-US" dirty="0"/>
          </a:p>
        </p:txBody>
      </p:sp>
      <p:pic>
        <p:nvPicPr>
          <p:cNvPr id="5" name="Content Placeholder 4"/>
          <p:cNvPicPr>
            <a:picLocks noGrp="1" noChangeAspect="1"/>
          </p:cNvPicPr>
          <p:nvPr>
            <p:ph idx="1"/>
          </p:nvPr>
        </p:nvPicPr>
        <p:blipFill>
          <a:blip r:embed="rId3"/>
          <a:stretch>
            <a:fillRect/>
          </a:stretch>
        </p:blipFill>
        <p:spPr>
          <a:xfrm>
            <a:off x="508891" y="1479115"/>
            <a:ext cx="4038034" cy="5242360"/>
          </a:xfrm>
          <a:prstGeom prst="rect">
            <a:avLst/>
          </a:prstGeom>
        </p:spPr>
      </p:pic>
      <p:sp>
        <p:nvSpPr>
          <p:cNvPr id="4" name="Slide Number Placeholder 3"/>
          <p:cNvSpPr>
            <a:spLocks noGrp="1"/>
          </p:cNvSpPr>
          <p:nvPr>
            <p:ph type="sldNum" sz="quarter" idx="12"/>
          </p:nvPr>
        </p:nvSpPr>
        <p:spPr/>
        <p:txBody>
          <a:bodyPr/>
          <a:lstStyle/>
          <a:p>
            <a:fld id="{027BFFB2-5BA2-4AC9-963A-5046B9CCD5E5}" type="slidenum">
              <a:rPr lang="en-US" smtClean="0"/>
              <a:pPr/>
              <a:t>3</a:t>
            </a:fld>
            <a:endParaRPr lang="en-US" dirty="0"/>
          </a:p>
        </p:txBody>
      </p:sp>
      <p:sp>
        <p:nvSpPr>
          <p:cNvPr id="7" name="TextBox 6"/>
          <p:cNvSpPr txBox="1"/>
          <p:nvPr/>
        </p:nvSpPr>
        <p:spPr>
          <a:xfrm>
            <a:off x="5036695" y="1527369"/>
            <a:ext cx="6820688" cy="4893647"/>
          </a:xfrm>
          <a:prstGeom prst="rect">
            <a:avLst/>
          </a:prstGeom>
          <a:noFill/>
        </p:spPr>
        <p:txBody>
          <a:bodyPr wrap="square" rtlCol="0">
            <a:spAutoFit/>
          </a:bodyPr>
          <a:lstStyle/>
          <a:p>
            <a:r>
              <a:rPr lang="en-US" sz="2600" dirty="0" smtClean="0"/>
              <a:t>The Legislature created the Closed Landfill Program in 1994.</a:t>
            </a:r>
          </a:p>
          <a:p>
            <a:endParaRPr lang="en-US" sz="2600" dirty="0"/>
          </a:p>
          <a:p>
            <a:r>
              <a:rPr lang="en-US" sz="2600" dirty="0" smtClean="0"/>
              <a:t>MPCA is responsible for managing closed landfills that were permitted to hold mixed municipal solid waste that are enrolled in the program.</a:t>
            </a:r>
          </a:p>
          <a:p>
            <a:endParaRPr lang="en-US" sz="2600" dirty="0"/>
          </a:p>
          <a:p>
            <a:r>
              <a:rPr lang="en-US" sz="2600" b="1" dirty="0" smtClean="0"/>
              <a:t>Goal:  </a:t>
            </a:r>
            <a:r>
              <a:rPr lang="en-US" sz="2600" dirty="0" smtClean="0"/>
              <a:t>Mitigate risks to the public and the environment.</a:t>
            </a:r>
          </a:p>
          <a:p>
            <a:endParaRPr lang="en-US" sz="2600" dirty="0" smtClean="0"/>
          </a:p>
          <a:p>
            <a:r>
              <a:rPr lang="en-US" sz="2600" b="1" dirty="0" smtClean="0"/>
              <a:t>Today</a:t>
            </a:r>
            <a:r>
              <a:rPr lang="en-US" sz="2600" b="1" smtClean="0"/>
              <a:t>:</a:t>
            </a:r>
            <a:r>
              <a:rPr lang="en-US" sz="2600" smtClean="0"/>
              <a:t>  </a:t>
            </a:r>
            <a:r>
              <a:rPr lang="en-US" sz="2600" smtClean="0"/>
              <a:t>112 </a:t>
            </a:r>
            <a:r>
              <a:rPr lang="en-US" sz="2600" dirty="0" smtClean="0"/>
              <a:t>enrolled closed </a:t>
            </a:r>
            <a:r>
              <a:rPr lang="en-US" sz="2600" dirty="0"/>
              <a:t>landfills </a:t>
            </a:r>
            <a:r>
              <a:rPr lang="en-US" sz="2600" dirty="0" smtClean="0"/>
              <a:t>statewide.  </a:t>
            </a:r>
            <a:r>
              <a:rPr lang="en-US" sz="2600" b="1" u="sng" dirty="0" smtClean="0"/>
              <a:t>Freeway Landfill entered into program in 2017.</a:t>
            </a:r>
            <a:endParaRPr lang="en-US" sz="2600" b="1" u="sng" dirty="0"/>
          </a:p>
        </p:txBody>
      </p:sp>
    </p:spTree>
    <p:extLst>
      <p:ext uri="{BB962C8B-B14F-4D97-AF65-F5344CB8AC3E}">
        <p14:creationId xmlns:p14="http://schemas.microsoft.com/office/powerpoint/2010/main" val="208490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Landfill </a:t>
            </a:r>
            <a:r>
              <a:rPr lang="en-US" dirty="0"/>
              <a:t>Program </a:t>
            </a:r>
            <a:r>
              <a:rPr lang="en-US" dirty="0" smtClean="0"/>
              <a:t>Priorities</a:t>
            </a:r>
            <a:endParaRPr lang="en-US" dirty="0"/>
          </a:p>
        </p:txBody>
      </p:sp>
      <p:sp>
        <p:nvSpPr>
          <p:cNvPr id="3" name="Content Placeholder 2"/>
          <p:cNvSpPr>
            <a:spLocks noGrp="1"/>
          </p:cNvSpPr>
          <p:nvPr>
            <p:ph idx="1"/>
          </p:nvPr>
        </p:nvSpPr>
        <p:spPr>
          <a:xfrm>
            <a:off x="457201" y="1608082"/>
            <a:ext cx="11382702" cy="5113393"/>
          </a:xfrm>
        </p:spPr>
        <p:txBody>
          <a:bodyPr>
            <a:noAutofit/>
          </a:bodyPr>
          <a:lstStyle/>
          <a:p>
            <a:pPr marL="0" indent="0">
              <a:buNone/>
            </a:pPr>
            <a:r>
              <a:rPr lang="en-US" sz="2400" dirty="0" smtClean="0"/>
              <a:t>Closed landfills </a:t>
            </a:r>
            <a:r>
              <a:rPr lang="en-US" sz="2400" dirty="0"/>
              <a:t>are scored based on:</a:t>
            </a:r>
          </a:p>
          <a:p>
            <a:pPr lvl="1"/>
            <a:r>
              <a:rPr lang="en-US" sz="2400" dirty="0" smtClean="0"/>
              <a:t>presence </a:t>
            </a:r>
            <a:r>
              <a:rPr lang="en-US" sz="2400" dirty="0"/>
              <a:t>and </a:t>
            </a:r>
            <a:r>
              <a:rPr lang="en-US" sz="2400" dirty="0" smtClean="0"/>
              <a:t>degree </a:t>
            </a:r>
            <a:r>
              <a:rPr lang="en-US" sz="2400" dirty="0"/>
              <a:t>of </a:t>
            </a:r>
            <a:r>
              <a:rPr lang="en-US" sz="2400" dirty="0" smtClean="0"/>
              <a:t>hazards at each site - groundwater</a:t>
            </a:r>
            <a:r>
              <a:rPr lang="en-US" sz="2400" dirty="0"/>
              <a:t>, surface water, and methane gas </a:t>
            </a:r>
          </a:p>
          <a:p>
            <a:pPr lvl="1"/>
            <a:r>
              <a:rPr lang="en-US" sz="2400" dirty="0" smtClean="0"/>
              <a:t>conditions </a:t>
            </a:r>
            <a:r>
              <a:rPr lang="en-US" sz="2400" dirty="0"/>
              <a:t>that exacerbate those hazards </a:t>
            </a:r>
            <a:r>
              <a:rPr lang="en-US" sz="2400" dirty="0" smtClean="0"/>
              <a:t>(fractured bedrock, drinking water impact)</a:t>
            </a:r>
          </a:p>
          <a:p>
            <a:pPr lvl="1"/>
            <a:r>
              <a:rPr lang="en-US" sz="2400" dirty="0" smtClean="0"/>
              <a:t>the </a:t>
            </a:r>
            <a:r>
              <a:rPr lang="en-US" sz="2400" dirty="0"/>
              <a:t>likelihood the public will be exposed to those </a:t>
            </a:r>
            <a:r>
              <a:rPr lang="en-US" sz="2400" dirty="0" smtClean="0"/>
              <a:t>hazards (distance to wells, homes) </a:t>
            </a:r>
          </a:p>
          <a:p>
            <a:pPr lvl="1"/>
            <a:r>
              <a:rPr lang="en-US" sz="2400" dirty="0" smtClean="0"/>
              <a:t>other </a:t>
            </a:r>
            <a:r>
              <a:rPr lang="en-US" sz="2400" dirty="0"/>
              <a:t>risk </a:t>
            </a:r>
            <a:r>
              <a:rPr lang="en-US" sz="2400" dirty="0" smtClean="0"/>
              <a:t>factors (volume of waste, history of trespass, etc.)</a:t>
            </a:r>
            <a:r>
              <a:rPr lang="en-US" sz="2000" dirty="0" smtClean="0"/>
              <a:t/>
            </a:r>
            <a:br>
              <a:rPr lang="en-US" sz="2000" dirty="0" smtClean="0"/>
            </a:br>
            <a:endParaRPr lang="en-US" sz="700" dirty="0" smtClean="0"/>
          </a:p>
          <a:p>
            <a:pPr marL="0" indent="0">
              <a:buNone/>
            </a:pPr>
            <a:r>
              <a:rPr lang="en-US" sz="2400" dirty="0" smtClean="0"/>
              <a:t>Numerical </a:t>
            </a:r>
            <a:r>
              <a:rPr lang="en-US" sz="2400" dirty="0"/>
              <a:t>values are assigned to each of these risks and are totaled to calculate a site’s risk priority </a:t>
            </a:r>
            <a:r>
              <a:rPr lang="en-US" sz="2400" dirty="0" smtClean="0"/>
              <a:t>score.</a:t>
            </a:r>
          </a:p>
          <a:p>
            <a:pPr marL="0" indent="0">
              <a:buNone/>
            </a:pPr>
            <a:r>
              <a:rPr lang="en-US" sz="2400" dirty="0" smtClean="0"/>
              <a:t>This ranking process is completed annually.  </a:t>
            </a:r>
            <a:r>
              <a:rPr lang="en-US" sz="2400" b="1" u="sng" dirty="0" smtClean="0"/>
              <a:t>In recent years, Freeway Landfill has been the highest or the 2</a:t>
            </a:r>
            <a:r>
              <a:rPr lang="en-US" sz="2400" b="1" u="sng" baseline="30000" dirty="0" smtClean="0"/>
              <a:t>nd</a:t>
            </a:r>
            <a:r>
              <a:rPr lang="en-US" sz="2400" b="1" u="sng" dirty="0" smtClean="0"/>
              <a:t> highest priority closed landfill in the State.</a:t>
            </a:r>
          </a:p>
        </p:txBody>
      </p:sp>
      <p:sp>
        <p:nvSpPr>
          <p:cNvPr id="4" name="Slide Number Placeholder 3"/>
          <p:cNvSpPr>
            <a:spLocks noGrp="1"/>
          </p:cNvSpPr>
          <p:nvPr>
            <p:ph type="sldNum" sz="quarter" idx="12"/>
          </p:nvPr>
        </p:nvSpPr>
        <p:spPr/>
        <p:txBody>
          <a:bodyPr/>
          <a:lstStyle/>
          <a:p>
            <a:fld id="{027BFFB2-5BA2-4AC9-963A-5046B9CCD5E5}" type="slidenum">
              <a:rPr lang="en-US" smtClean="0"/>
              <a:pPr/>
              <a:t>4</a:t>
            </a:fld>
            <a:endParaRPr lang="en-US" dirty="0"/>
          </a:p>
        </p:txBody>
      </p:sp>
    </p:spTree>
    <p:extLst>
      <p:ext uri="{BB962C8B-B14F-4D97-AF65-F5344CB8AC3E}">
        <p14:creationId xmlns:p14="http://schemas.microsoft.com/office/powerpoint/2010/main" val="1614692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924" t="5114" r="25303" b="25789"/>
          <a:stretch/>
        </p:blipFill>
        <p:spPr>
          <a:xfrm>
            <a:off x="1708388" y="106469"/>
            <a:ext cx="8237170" cy="5523762"/>
          </a:xfrm>
          <a:prstGeom prst="rect">
            <a:avLst/>
          </a:prstGeom>
        </p:spPr>
      </p:pic>
      <p:sp>
        <p:nvSpPr>
          <p:cNvPr id="15" name="Title 14"/>
          <p:cNvSpPr>
            <a:spLocks noGrp="1"/>
          </p:cNvSpPr>
          <p:nvPr>
            <p:ph type="title"/>
          </p:nvPr>
        </p:nvSpPr>
        <p:spPr/>
        <p:txBody>
          <a:bodyPr/>
          <a:lstStyle/>
          <a:p>
            <a:r>
              <a:rPr lang="en-US" dirty="0" smtClean="0"/>
              <a:t>Area Overview</a:t>
            </a:r>
            <a:endParaRPr lang="en-US" dirty="0"/>
          </a:p>
        </p:txBody>
      </p:sp>
      <p:sp>
        <p:nvSpPr>
          <p:cNvPr id="7" name="TextBox 6"/>
          <p:cNvSpPr txBox="1"/>
          <p:nvPr/>
        </p:nvSpPr>
        <p:spPr>
          <a:xfrm>
            <a:off x="2577814" y="357120"/>
            <a:ext cx="1509678"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
        <p:nvSpPr>
          <p:cNvPr id="9" name="TextBox 8"/>
          <p:cNvSpPr txBox="1"/>
          <p:nvPr/>
        </p:nvSpPr>
        <p:spPr>
          <a:xfrm>
            <a:off x="5080000" y="286991"/>
            <a:ext cx="1289165" cy="286006"/>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Dump</a:t>
            </a:r>
          </a:p>
        </p:txBody>
      </p:sp>
      <p:sp>
        <p:nvSpPr>
          <p:cNvPr id="10" name="TextBox 9"/>
          <p:cNvSpPr txBox="1"/>
          <p:nvPr/>
        </p:nvSpPr>
        <p:spPr>
          <a:xfrm>
            <a:off x="998978" y="1269324"/>
            <a:ext cx="1161548" cy="2837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Bloomington</a:t>
            </a:r>
          </a:p>
        </p:txBody>
      </p:sp>
      <p:sp>
        <p:nvSpPr>
          <p:cNvPr id="11" name="TextBox 10"/>
          <p:cNvSpPr txBox="1"/>
          <p:nvPr/>
        </p:nvSpPr>
        <p:spPr>
          <a:xfrm>
            <a:off x="3246673" y="1822132"/>
            <a:ext cx="840819"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a:t>
            </a:r>
          </a:p>
        </p:txBody>
      </p:sp>
      <p:sp>
        <p:nvSpPr>
          <p:cNvPr id="12" name="TextBox 11"/>
          <p:cNvSpPr txBox="1"/>
          <p:nvPr/>
        </p:nvSpPr>
        <p:spPr>
          <a:xfrm>
            <a:off x="6096000" y="1822132"/>
            <a:ext cx="1308174"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Kramer Quarry</a:t>
            </a:r>
          </a:p>
        </p:txBody>
      </p:sp>
      <p:sp>
        <p:nvSpPr>
          <p:cNvPr id="13" name="TextBox 12"/>
          <p:cNvSpPr txBox="1"/>
          <p:nvPr/>
        </p:nvSpPr>
        <p:spPr>
          <a:xfrm>
            <a:off x="5529181" y="3893053"/>
            <a:ext cx="1679968" cy="475748"/>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A2846"/>
                </a:solidFill>
                <a:latin typeface="Segoe UI"/>
              </a:rPr>
              <a:t>(Waste Management)</a:t>
            </a:r>
            <a:endParaRPr kumimoji="0" lang="en-US" sz="1200" b="0" i="0" u="none" strike="noStrike" kern="1200" cap="none" spc="0" normalizeH="0" baseline="0" noProof="0" dirty="0" smtClean="0">
              <a:ln>
                <a:noFill/>
              </a:ln>
              <a:solidFill>
                <a:srgbClr val="5A2846"/>
              </a:solidFill>
              <a:effectLst/>
              <a:uLnTx/>
              <a:uFillTx/>
              <a:latin typeface="Segoe UI"/>
              <a:ea typeface="+mn-ea"/>
              <a:cs typeface="+mn-cs"/>
            </a:endParaRPr>
          </a:p>
        </p:txBody>
      </p:sp>
      <p:cxnSp>
        <p:nvCxnSpPr>
          <p:cNvPr id="16" name="Straight Connector 15"/>
          <p:cNvCxnSpPr/>
          <p:nvPr/>
        </p:nvCxnSpPr>
        <p:spPr>
          <a:xfrm>
            <a:off x="6369165" y="572997"/>
            <a:ext cx="359228" cy="38192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87492" y="634119"/>
            <a:ext cx="451758" cy="63520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888" y="726103"/>
            <a:ext cx="413364" cy="446314"/>
          </a:xfrm>
          <a:prstGeom prst="rect">
            <a:avLst/>
          </a:prstGeom>
        </p:spPr>
      </p:pic>
      <p:sp>
        <p:nvSpPr>
          <p:cNvPr id="19" name="Snip Same Side Corner Rectangle 18"/>
          <p:cNvSpPr/>
          <p:nvPr/>
        </p:nvSpPr>
        <p:spPr>
          <a:xfrm rot="10800000">
            <a:off x="7524241" y="106467"/>
            <a:ext cx="1925106" cy="1683307"/>
          </a:xfrm>
          <a:prstGeom prst="snip2Same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Box 19"/>
          <p:cNvSpPr txBox="1"/>
          <p:nvPr/>
        </p:nvSpPr>
        <p:spPr>
          <a:xfrm>
            <a:off x="7602553" y="425490"/>
            <a:ext cx="1646581" cy="4616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Burnsville Drinking Water Supply Area</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Tree>
    <p:extLst>
      <p:ext uri="{BB962C8B-B14F-4D97-AF65-F5344CB8AC3E}">
        <p14:creationId xmlns:p14="http://schemas.microsoft.com/office/powerpoint/2010/main" val="931944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1117580" cy="914400"/>
          </a:xfrm>
        </p:spPr>
        <p:txBody>
          <a:bodyPr/>
          <a:lstStyle/>
          <a:p>
            <a:r>
              <a:rPr lang="en-US" dirty="0" smtClean="0"/>
              <a:t>Freeway Landfill &amp; Dump</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13447"/>
          <a:stretch/>
        </p:blipFill>
        <p:spPr>
          <a:xfrm>
            <a:off x="192505" y="1371601"/>
            <a:ext cx="6557212" cy="5378114"/>
          </a:xfrm>
          <a:prstGeom prst="rect">
            <a:avLst/>
          </a:prstGeom>
        </p:spPr>
      </p:pic>
      <p:sp>
        <p:nvSpPr>
          <p:cNvPr id="5" name="TextBox 4"/>
          <p:cNvSpPr txBox="1"/>
          <p:nvPr/>
        </p:nvSpPr>
        <p:spPr>
          <a:xfrm>
            <a:off x="7134726" y="1371601"/>
            <a:ext cx="4997640" cy="538609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Freeway Dump </a:t>
            </a:r>
          </a:p>
          <a:p>
            <a:pPr marL="800100" lvl="1" indent="-342900">
              <a:buFont typeface="Arial" panose="020B0604020202020204" pitchFamily="34" charset="0"/>
              <a:buChar char="•"/>
            </a:pPr>
            <a:r>
              <a:rPr lang="en-US" sz="2400" dirty="0" smtClean="0"/>
              <a:t>Operated 1961-69</a:t>
            </a:r>
          </a:p>
          <a:p>
            <a:pPr marL="800100" lvl="1" indent="-342900">
              <a:buFont typeface="Arial" panose="020B0604020202020204" pitchFamily="34" charset="0"/>
              <a:buChar char="•"/>
            </a:pPr>
            <a:r>
              <a:rPr lang="en-US" sz="2400" dirty="0" smtClean="0"/>
              <a:t>28 acres</a:t>
            </a:r>
          </a:p>
          <a:p>
            <a:pPr marL="800100" lvl="1" indent="-342900">
              <a:buFont typeface="Arial" panose="020B0604020202020204" pitchFamily="34" charset="0"/>
              <a:buChar char="•"/>
            </a:pPr>
            <a:r>
              <a:rPr lang="en-US" sz="2400" dirty="0" smtClean="0"/>
              <a:t>760,000 cubic yards</a:t>
            </a:r>
          </a:p>
          <a:p>
            <a:pPr marL="800100" lvl="1"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Freeway Landfill </a:t>
            </a:r>
          </a:p>
          <a:p>
            <a:pPr marL="800100" lvl="1" indent="-342900">
              <a:buFont typeface="Arial" panose="020B0604020202020204" pitchFamily="34" charset="0"/>
              <a:buChar char="•"/>
            </a:pPr>
            <a:r>
              <a:rPr lang="en-US" sz="2400" dirty="0" smtClean="0"/>
              <a:t>Operated </a:t>
            </a:r>
            <a:r>
              <a:rPr lang="en-US" sz="2400" dirty="0"/>
              <a:t>1969-90</a:t>
            </a:r>
          </a:p>
          <a:p>
            <a:pPr marL="800100" lvl="1" indent="-342900">
              <a:buFont typeface="Arial" panose="020B0604020202020204" pitchFamily="34" charset="0"/>
              <a:buChar char="•"/>
            </a:pPr>
            <a:r>
              <a:rPr lang="en-US" sz="2400" dirty="0" smtClean="0"/>
              <a:t>146 acres</a:t>
            </a:r>
          </a:p>
          <a:p>
            <a:pPr marL="800100" lvl="1" indent="-342900">
              <a:buFont typeface="Arial" panose="020B0604020202020204" pitchFamily="34" charset="0"/>
              <a:buChar char="•"/>
            </a:pPr>
            <a:r>
              <a:rPr lang="en-US" sz="2400" dirty="0" smtClean="0"/>
              <a:t>5,310,000 million cubic yards</a:t>
            </a:r>
            <a:endParaRPr lang="en-US" sz="2400" dirty="0"/>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Both are </a:t>
            </a:r>
            <a:r>
              <a:rPr lang="en-US" sz="2400" b="1" dirty="0" smtClean="0"/>
              <a:t>unlined</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Located above drinking water source for Burnsville and Savage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Built on former wetland south of and adjacent to Minnesota River</a:t>
            </a:r>
          </a:p>
        </p:txBody>
      </p:sp>
    </p:spTree>
    <p:extLst>
      <p:ext uri="{BB962C8B-B14F-4D97-AF65-F5344CB8AC3E}">
        <p14:creationId xmlns:p14="http://schemas.microsoft.com/office/powerpoint/2010/main" val="403077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Site Conditions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752" b="5580"/>
          <a:stretch/>
        </p:blipFill>
        <p:spPr>
          <a:xfrm>
            <a:off x="1704815" y="1350335"/>
            <a:ext cx="8782370" cy="5507665"/>
          </a:xfrm>
          <a:prstGeom prst="rect">
            <a:avLst/>
          </a:prstGeom>
        </p:spPr>
      </p:pic>
    </p:spTree>
    <p:extLst>
      <p:ext uri="{BB962C8B-B14F-4D97-AF65-F5344CB8AC3E}">
        <p14:creationId xmlns:p14="http://schemas.microsoft.com/office/powerpoint/2010/main" val="4099831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Flow: FUTURE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753" b="5891"/>
          <a:stretch/>
        </p:blipFill>
        <p:spPr>
          <a:xfrm>
            <a:off x="1679415" y="1335271"/>
            <a:ext cx="8833170" cy="5522729"/>
          </a:xfrm>
          <a:prstGeom prst="rect">
            <a:avLst/>
          </a:prstGeom>
        </p:spPr>
      </p:pic>
    </p:spTree>
    <p:extLst>
      <p:ext uri="{BB962C8B-B14F-4D97-AF65-F5344CB8AC3E}">
        <p14:creationId xmlns:p14="http://schemas.microsoft.com/office/powerpoint/2010/main" val="1191022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Threat to Groundwater</a:t>
            </a:r>
            <a:endParaRPr lang="en-US" dirty="0"/>
          </a:p>
        </p:txBody>
      </p:sp>
      <p:sp>
        <p:nvSpPr>
          <p:cNvPr id="5" name="Rectangle 4"/>
          <p:cNvSpPr/>
          <p:nvPr/>
        </p:nvSpPr>
        <p:spPr>
          <a:xfrm>
            <a:off x="300046" y="1630043"/>
            <a:ext cx="5326054" cy="338554"/>
          </a:xfrm>
          <a:prstGeom prst="rect">
            <a:avLst/>
          </a:prstGeom>
        </p:spPr>
        <p:txBody>
          <a:bodyPr wrap="square">
            <a:spAutoFit/>
          </a:bodyPr>
          <a:lstStyle/>
          <a:p>
            <a:endParaRPr lang="en-US" sz="800" dirty="0"/>
          </a:p>
          <a:p>
            <a:endParaRPr lang="en-US" sz="800" dirty="0"/>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297"/>
          <a:stretch/>
        </p:blipFill>
        <p:spPr>
          <a:xfrm>
            <a:off x="480751" y="2341499"/>
            <a:ext cx="5098248" cy="406664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205" y="1387392"/>
            <a:ext cx="5905339" cy="954107"/>
          </a:xfrm>
          <a:prstGeom prst="rect">
            <a:avLst/>
          </a:prstGeom>
          <a:noFill/>
        </p:spPr>
        <p:txBody>
          <a:bodyPr wrap="square" rtlCol="0">
            <a:spAutoFit/>
          </a:bodyPr>
          <a:lstStyle/>
          <a:p>
            <a:pPr algn="ctr"/>
            <a:r>
              <a:rPr lang="en-US" sz="2800" dirty="0" smtClean="0"/>
              <a:t>Waste in direct contact with groundwater after pumping ceases:</a:t>
            </a:r>
            <a:endParaRPr lang="en-US" sz="2800" dirty="0"/>
          </a:p>
        </p:txBody>
      </p:sp>
      <p:pic>
        <p:nvPicPr>
          <p:cNvPr id="7" name="Content Placeholder 3"/>
          <p:cNvPicPr>
            <a:picLocks noChangeAspect="1" noChangeArrowheads="1"/>
          </p:cNvPicPr>
          <p:nvPr/>
        </p:nvPicPr>
        <p:blipFill rotWithShape="1">
          <a:blip r:embed="rId4">
            <a:extLst>
              <a:ext uri="{28A0092B-C50C-407E-A947-70E740481C1C}">
                <a14:useLocalDpi xmlns:a14="http://schemas.microsoft.com/office/drawing/2010/main" val="0"/>
              </a:ext>
            </a:extLst>
          </a:blip>
          <a:srcRect l="6602"/>
          <a:stretch/>
        </p:blipFill>
        <p:spPr>
          <a:xfrm>
            <a:off x="6548438" y="2341499"/>
            <a:ext cx="5153572" cy="40727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299474" y="1387391"/>
            <a:ext cx="5651500" cy="954107"/>
          </a:xfrm>
          <a:prstGeom prst="rect">
            <a:avLst/>
          </a:prstGeom>
          <a:noFill/>
        </p:spPr>
        <p:txBody>
          <a:bodyPr wrap="square" rtlCol="0">
            <a:spAutoFit/>
          </a:bodyPr>
          <a:lstStyle/>
          <a:p>
            <a:pPr algn="ctr"/>
            <a:r>
              <a:rPr lang="en-US" sz="2800" dirty="0" smtClean="0"/>
              <a:t>Estimated area of groundwater impacts after pumping ceases:</a:t>
            </a:r>
            <a:endParaRPr lang="en-US" sz="2800" dirty="0"/>
          </a:p>
        </p:txBody>
      </p:sp>
    </p:spTree>
    <p:extLst>
      <p:ext uri="{BB962C8B-B14F-4D97-AF65-F5344CB8AC3E}">
        <p14:creationId xmlns:p14="http://schemas.microsoft.com/office/powerpoint/2010/main" val="3781727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MN.them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theme" id="{6DE1F2E3-C782-44F0-8649-8997C281D008}" vid="{2BAFB111-C038-40BB-AACF-D56B897FFE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MN.theme</Template>
  <TotalTime>20155</TotalTime>
  <Words>2252</Words>
  <Application>Microsoft Office PowerPoint</Application>
  <PresentationFormat>Widescreen</PresentationFormat>
  <Paragraphs>324</Paragraphs>
  <Slides>26</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NeueHaasGroteskText Std</vt:lpstr>
      <vt:lpstr>Segoe UI</vt:lpstr>
      <vt:lpstr>Wingdings</vt:lpstr>
      <vt:lpstr>MN.theme</vt:lpstr>
      <vt:lpstr>Freeway Landfill/Dump Summary February 12, 2019   </vt:lpstr>
      <vt:lpstr>Three approaches to handling pollution</vt:lpstr>
      <vt:lpstr>Closed Landfill Program</vt:lpstr>
      <vt:lpstr>Closed Landfill Program Priorities</vt:lpstr>
      <vt:lpstr>Area Overview</vt:lpstr>
      <vt:lpstr>Freeway Landfill &amp; Dump</vt:lpstr>
      <vt:lpstr>Current Site Conditions</vt:lpstr>
      <vt:lpstr>Groundwater Flow: FUTURE</vt:lpstr>
      <vt:lpstr>Future Threat to Groundwater</vt:lpstr>
      <vt:lpstr>Preliminary Results of 2018 Investigation</vt:lpstr>
      <vt:lpstr>Conceptual Design Options</vt:lpstr>
      <vt:lpstr>PowerPoint Presentation</vt:lpstr>
      <vt:lpstr>Estimated Cleanup Costs</vt:lpstr>
      <vt:lpstr>Cost Uncertainties</vt:lpstr>
      <vt:lpstr>Next Steps</vt:lpstr>
      <vt:lpstr>Dig &amp; Line Options</vt:lpstr>
      <vt:lpstr>Financial Challenges</vt:lpstr>
      <vt:lpstr>Financial Challenges</vt:lpstr>
      <vt:lpstr>Financial Challenges</vt:lpstr>
      <vt:lpstr>Process moving forward</vt:lpstr>
      <vt:lpstr>Questions?</vt:lpstr>
      <vt:lpstr>Existing Conditions</vt:lpstr>
      <vt:lpstr>D&amp;L Option 1: Smallest Footprint (Tallest)</vt:lpstr>
      <vt:lpstr>D&amp;L Option 2: Lowest Height (Smallest Development Area)</vt:lpstr>
      <vt:lpstr>D&amp;L Option 3: Balanced (Hybrid of 1 and 2)</vt:lpstr>
      <vt:lpstr>D&amp;L Option 4: Expand West (Largest Development Area)</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Settlement Activities July–December 2018</dc:title>
  <dc:creator>Jennifer Peers</dc:creator>
  <cp:lastModifiedBy>Hanson, Pat (MPCA)</cp:lastModifiedBy>
  <cp:revision>123</cp:revision>
  <cp:lastPrinted>2019-01-16T13:00:30Z</cp:lastPrinted>
  <dcterms:created xsi:type="dcterms:W3CDTF">2019-01-02T16:24:34Z</dcterms:created>
  <dcterms:modified xsi:type="dcterms:W3CDTF">2019-09-03T19:25:56Z</dcterms:modified>
</cp:coreProperties>
</file>