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761" r:id="rId2"/>
  </p:sldMasterIdLst>
  <p:notesMasterIdLst>
    <p:notesMasterId r:id="rId25"/>
  </p:notesMasterIdLst>
  <p:handoutMasterIdLst>
    <p:handoutMasterId r:id="rId26"/>
  </p:handoutMasterIdLst>
  <p:sldIdLst>
    <p:sldId id="330" r:id="rId3"/>
    <p:sldId id="279" r:id="rId4"/>
    <p:sldId id="280" r:id="rId5"/>
    <p:sldId id="282" r:id="rId6"/>
    <p:sldId id="331" r:id="rId7"/>
    <p:sldId id="289" r:id="rId8"/>
    <p:sldId id="288" r:id="rId9"/>
    <p:sldId id="314" r:id="rId10"/>
    <p:sldId id="315" r:id="rId11"/>
    <p:sldId id="327" r:id="rId12"/>
    <p:sldId id="295" r:id="rId13"/>
    <p:sldId id="309" r:id="rId14"/>
    <p:sldId id="332" r:id="rId15"/>
    <p:sldId id="310" r:id="rId16"/>
    <p:sldId id="311" r:id="rId17"/>
    <p:sldId id="329" r:id="rId18"/>
    <p:sldId id="296" r:id="rId19"/>
    <p:sldId id="316" r:id="rId20"/>
    <p:sldId id="320" r:id="rId21"/>
    <p:sldId id="321" r:id="rId22"/>
    <p:sldId id="319" r:id="rId23"/>
    <p:sldId id="318" r:id="rId24"/>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Peers" initials="JP" lastIdx="2" clrIdx="0">
    <p:extLst>
      <p:ext uri="{19B8F6BF-5375-455C-9EA6-DF929625EA0E}">
        <p15:presenceInfo xmlns:p15="http://schemas.microsoft.com/office/powerpoint/2012/main" userId="S-1-5-21-4161449151-3199555679-2224323722-46418" providerId="AD"/>
      </p:ext>
    </p:extLst>
  </p:cmAuthor>
  <p:cmAuthor id="2" name="Shierk, Clifford (MPCA)" initials="SC(" lastIdx="2" clrIdx="1">
    <p:extLst>
      <p:ext uri="{19B8F6BF-5375-455C-9EA6-DF929625EA0E}">
        <p15:presenceInfo xmlns:p15="http://schemas.microsoft.com/office/powerpoint/2012/main" userId="S-1-5-21-883177862-1410090060-1543857936-37228" providerId="AD"/>
      </p:ext>
    </p:extLst>
  </p:cmAuthor>
  <p:cmAuthor id="3" name="Wallerstedt, Jamie (MPCA)" initials="WJ(" lastIdx="1" clrIdx="2">
    <p:extLst>
      <p:ext uri="{19B8F6BF-5375-455C-9EA6-DF929625EA0E}">
        <p15:presenceInfo xmlns:p15="http://schemas.microsoft.com/office/powerpoint/2012/main" userId="S-1-5-21-883177862-1410090060-1543857936-32902" providerId="AD"/>
      </p:ext>
    </p:extLst>
  </p:cmAuthor>
  <p:cmAuthor id="4" name="Koudelka, Kirk (MPCA)" initials="KK(" lastIdx="2" clrIdx="3">
    <p:extLst>
      <p:ext uri="{19B8F6BF-5375-455C-9EA6-DF929625EA0E}">
        <p15:presenceInfo xmlns:p15="http://schemas.microsoft.com/office/powerpoint/2012/main" userId="S-1-5-21-883177862-1410090060-1543857936-174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3" autoAdjust="0"/>
    <p:restoredTop sz="76941" autoAdjust="0"/>
  </p:normalViewPr>
  <p:slideViewPr>
    <p:cSldViewPr snapToGrid="0">
      <p:cViewPr varScale="1">
        <p:scale>
          <a:sx n="73" d="100"/>
          <a:sy n="73" d="100"/>
        </p:scale>
        <p:origin x="1746" y="66"/>
      </p:cViewPr>
      <p:guideLst/>
    </p:cSldViewPr>
  </p:slideViewPr>
  <p:notesTextViewPr>
    <p:cViewPr>
      <p:scale>
        <a:sx n="1" d="1"/>
        <a:sy n="1" d="1"/>
      </p:scale>
      <p:origin x="0" y="0"/>
    </p:cViewPr>
  </p:notesTextViewPr>
  <p:notesViewPr>
    <p:cSldViewPr snapToGrid="0">
      <p:cViewPr varScale="1">
        <p:scale>
          <a:sx n="62" d="100"/>
          <a:sy n="62" d="100"/>
        </p:scale>
        <p:origin x="3660"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Height From Average </a:t>
            </a:r>
            <a:r>
              <a:rPr lang="en-US" dirty="0" smtClean="0"/>
              <a:t>Grade in Surrounding Area (feet) </a:t>
            </a:r>
            <a:endParaRPr lang="en-US" dirty="0"/>
          </a:p>
        </c:rich>
      </c:tx>
      <c:overlay val="0"/>
    </c:title>
    <c:autoTitleDeleted val="0"/>
    <c:plotArea>
      <c:layout/>
      <c:barChart>
        <c:barDir val="col"/>
        <c:grouping val="stacked"/>
        <c:varyColors val="0"/>
        <c:ser>
          <c:idx val="2"/>
          <c:order val="0"/>
          <c:tx>
            <c:strRef>
              <c:f>Sheet1!$D$28</c:f>
              <c:strCache>
                <c:ptCount val="1"/>
                <c:pt idx="0">
                  <c:v>Height From Average Ground Level </c:v>
                </c:pt>
              </c:strCache>
            </c:strRef>
          </c:tx>
          <c:invertIfNegative val="0"/>
          <c:dPt>
            <c:idx val="0"/>
            <c:invertIfNegative val="0"/>
            <c:bubble3D val="0"/>
            <c:spPr>
              <a:solidFill>
                <a:schemeClr val="bg2">
                  <a:lumMod val="75000"/>
                </a:schemeClr>
              </a:solidFill>
            </c:spPr>
            <c:extLst>
              <c:ext xmlns:c16="http://schemas.microsoft.com/office/drawing/2014/chart" uri="{C3380CC4-5D6E-409C-BE32-E72D297353CC}">
                <c16:uniqueId val="{00000001-25C3-4B3C-9D85-BC31ADBE0A15}"/>
              </c:ext>
            </c:extLst>
          </c:dPt>
          <c:dPt>
            <c:idx val="1"/>
            <c:invertIfNegative val="0"/>
            <c:bubble3D val="0"/>
            <c:spPr>
              <a:solidFill>
                <a:schemeClr val="bg2">
                  <a:lumMod val="50000"/>
                </a:schemeClr>
              </a:solidFill>
            </c:spPr>
            <c:extLst>
              <c:ext xmlns:c16="http://schemas.microsoft.com/office/drawing/2014/chart" uri="{C3380CC4-5D6E-409C-BE32-E72D297353CC}">
                <c16:uniqueId val="{00000003-25C3-4B3C-9D85-BC31ADBE0A15}"/>
              </c:ext>
            </c:extLst>
          </c:dPt>
          <c:dPt>
            <c:idx val="2"/>
            <c:invertIfNegative val="0"/>
            <c:bubble3D val="0"/>
            <c:spPr>
              <a:solidFill>
                <a:schemeClr val="accent2">
                  <a:lumMod val="60000"/>
                  <a:lumOff val="40000"/>
                </a:schemeClr>
              </a:solidFill>
            </c:spPr>
            <c:extLst>
              <c:ext xmlns:c16="http://schemas.microsoft.com/office/drawing/2014/chart" uri="{C3380CC4-5D6E-409C-BE32-E72D297353CC}">
                <c16:uniqueId val="{00000005-25C3-4B3C-9D85-BC31ADBE0A15}"/>
              </c:ext>
            </c:extLst>
          </c:dPt>
          <c:dPt>
            <c:idx val="3"/>
            <c:invertIfNegative val="0"/>
            <c:bubble3D val="0"/>
            <c:spPr>
              <a:solidFill>
                <a:schemeClr val="accent1">
                  <a:lumMod val="50000"/>
                  <a:lumOff val="50000"/>
                </a:schemeClr>
              </a:solidFill>
            </c:spPr>
            <c:extLst>
              <c:ext xmlns:c16="http://schemas.microsoft.com/office/drawing/2014/chart" uri="{C3380CC4-5D6E-409C-BE32-E72D297353CC}">
                <c16:uniqueId val="{00000007-25C3-4B3C-9D85-BC31ADBE0A15}"/>
              </c:ext>
            </c:extLst>
          </c:dPt>
          <c:dPt>
            <c:idx val="4"/>
            <c:invertIfNegative val="0"/>
            <c:bubble3D val="0"/>
            <c:spPr>
              <a:solidFill>
                <a:schemeClr val="tx1">
                  <a:lumMod val="50000"/>
                  <a:lumOff val="50000"/>
                </a:schemeClr>
              </a:solidFill>
            </c:spPr>
            <c:extLst>
              <c:ext xmlns:c16="http://schemas.microsoft.com/office/drawing/2014/chart" uri="{C3380CC4-5D6E-409C-BE32-E72D297353CC}">
                <c16:uniqueId val="{00000009-25C3-4B3C-9D85-BC31ADBE0A15}"/>
              </c:ext>
            </c:extLst>
          </c:dPt>
          <c:dPt>
            <c:idx val="5"/>
            <c:invertIfNegative val="0"/>
            <c:bubble3D val="0"/>
            <c:spPr>
              <a:solidFill>
                <a:schemeClr val="tx1">
                  <a:lumMod val="50000"/>
                  <a:lumOff val="50000"/>
                </a:schemeClr>
              </a:solidFill>
            </c:spPr>
            <c:extLst>
              <c:ext xmlns:c16="http://schemas.microsoft.com/office/drawing/2014/chart" uri="{C3380CC4-5D6E-409C-BE32-E72D297353CC}">
                <c16:uniqueId val="{0000000B-25C3-4B3C-9D85-BC31ADBE0A15}"/>
              </c:ext>
            </c:extLst>
          </c:dPt>
          <c:dPt>
            <c:idx val="6"/>
            <c:invertIfNegative val="0"/>
            <c:bubble3D val="0"/>
            <c:spPr>
              <a:solidFill>
                <a:schemeClr val="accent6">
                  <a:lumMod val="40000"/>
                  <a:lumOff val="60000"/>
                </a:schemeClr>
              </a:solidFill>
            </c:spPr>
            <c:extLst>
              <c:ext xmlns:c16="http://schemas.microsoft.com/office/drawing/2014/chart" uri="{C3380CC4-5D6E-409C-BE32-E72D297353CC}">
                <c16:uniqueId val="{0000000D-25C3-4B3C-9D85-BC31ADBE0A15}"/>
              </c:ext>
            </c:extLst>
          </c:dPt>
          <c:dPt>
            <c:idx val="7"/>
            <c:invertIfNegative val="0"/>
            <c:bubble3D val="0"/>
            <c:spPr>
              <a:solidFill>
                <a:schemeClr val="accent6">
                  <a:lumMod val="40000"/>
                  <a:lumOff val="60000"/>
                </a:schemeClr>
              </a:solidFill>
            </c:spPr>
            <c:extLst>
              <c:ext xmlns:c16="http://schemas.microsoft.com/office/drawing/2014/chart" uri="{C3380CC4-5D6E-409C-BE32-E72D297353CC}">
                <c16:uniqueId val="{0000000E-3535-43BD-9DA4-A58B39CABB23}"/>
              </c:ext>
            </c:extLst>
          </c:dPt>
          <c:dLbls>
            <c:dLbl>
              <c:idx val="4"/>
              <c:tx>
                <c:rich>
                  <a:bodyPr/>
                  <a:lstStyle/>
                  <a:p>
                    <a:r>
                      <a:rPr lang="en-US" smtClean="0"/>
                      <a:t>58</a:t>
                    </a:r>
                    <a:endParaRPr lang="en-US"/>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5C3-4B3C-9D85-BC31ADBE0A15}"/>
                </c:ext>
              </c:extLst>
            </c:dLbl>
            <c:spPr>
              <a:noFill/>
              <a:ln>
                <a:noFill/>
              </a:ln>
              <a:effectLst/>
            </c:spPr>
            <c:txPr>
              <a:bodyPr wrap="square" lIns="38100" tIns="19050" rIns="38100" bIns="19050" anchor="ctr">
                <a:spAutoFit/>
              </a:bodyPr>
              <a:lstStyle/>
              <a:p>
                <a:pPr>
                  <a:defRPr b="1">
                    <a:solidFill>
                      <a:schemeClr val="bg2">
                        <a:lumMod val="10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Sheet1!$A$29:$A$36</c:f>
              <c:strCache>
                <c:ptCount val="8"/>
                <c:pt idx="0">
                  <c:v>10 story Building</c:v>
                </c:pt>
                <c:pt idx="1">
                  <c:v>Buck Hill</c:v>
                </c:pt>
                <c:pt idx="2">
                  <c:v>Freeway Landfill (existing)</c:v>
                </c:pt>
                <c:pt idx="3">
                  <c:v>MPCA Option 1:  Minimal Footprint</c:v>
                </c:pt>
                <c:pt idx="4">
                  <c:v>MPCA Option 2:  Minimal Height</c:v>
                </c:pt>
                <c:pt idx="5">
                  <c:v>MPCA Option 3: Hybrid</c:v>
                </c:pt>
                <c:pt idx="6">
                  <c:v>Burnsville Landfill (Current Permit)</c:v>
                </c:pt>
                <c:pt idx="7">
                  <c:v>Burnsville Landfill Expansion Request</c:v>
                </c:pt>
              </c:strCache>
            </c:strRef>
          </c:cat>
          <c:val>
            <c:numRef>
              <c:f>Sheet1!$D$29:$D$36</c:f>
              <c:numCache>
                <c:formatCode>General</c:formatCode>
                <c:ptCount val="8"/>
                <c:pt idx="0">
                  <c:v>100</c:v>
                </c:pt>
                <c:pt idx="1">
                  <c:v>220</c:v>
                </c:pt>
                <c:pt idx="2">
                  <c:v>30</c:v>
                </c:pt>
                <c:pt idx="3">
                  <c:v>130</c:v>
                </c:pt>
                <c:pt idx="4">
                  <c:v>56</c:v>
                </c:pt>
                <c:pt idx="5">
                  <c:v>65</c:v>
                </c:pt>
                <c:pt idx="6">
                  <c:v>94</c:v>
                </c:pt>
                <c:pt idx="7">
                  <c:v>372</c:v>
                </c:pt>
              </c:numCache>
            </c:numRef>
          </c:val>
          <c:extLst>
            <c:ext xmlns:c16="http://schemas.microsoft.com/office/drawing/2014/chart" uri="{C3380CC4-5D6E-409C-BE32-E72D297353CC}">
              <c16:uniqueId val="{0000000E-25C3-4B3C-9D85-BC31ADBE0A15}"/>
            </c:ext>
          </c:extLst>
        </c:ser>
        <c:dLbls>
          <c:showLegendKey val="0"/>
          <c:showVal val="0"/>
          <c:showCatName val="0"/>
          <c:showSerName val="0"/>
          <c:showPercent val="0"/>
          <c:showBubbleSize val="0"/>
        </c:dLbls>
        <c:gapWidth val="150"/>
        <c:overlap val="100"/>
        <c:axId val="596274176"/>
        <c:axId val="596275968"/>
      </c:barChart>
      <c:catAx>
        <c:axId val="596274176"/>
        <c:scaling>
          <c:orientation val="minMax"/>
        </c:scaling>
        <c:delete val="0"/>
        <c:axPos val="b"/>
        <c:numFmt formatCode="General" sourceLinked="0"/>
        <c:majorTickMark val="out"/>
        <c:minorTickMark val="none"/>
        <c:tickLblPos val="nextTo"/>
        <c:crossAx val="596275968"/>
        <c:crosses val="autoZero"/>
        <c:auto val="1"/>
        <c:lblAlgn val="ctr"/>
        <c:lblOffset val="100"/>
        <c:noMultiLvlLbl val="0"/>
      </c:catAx>
      <c:valAx>
        <c:axId val="596275968"/>
        <c:scaling>
          <c:orientation val="minMax"/>
        </c:scaling>
        <c:delete val="0"/>
        <c:axPos val="l"/>
        <c:majorGridlines/>
        <c:numFmt formatCode="General" sourceLinked="1"/>
        <c:majorTickMark val="out"/>
        <c:minorTickMark val="none"/>
        <c:tickLblPos val="nextTo"/>
        <c:crossAx val="596274176"/>
        <c:crosses val="autoZero"/>
        <c:crossBetween val="between"/>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F79483-EC45-48A2-AA35-EF5A89E17C19}" type="doc">
      <dgm:prSet loTypeId="urn:microsoft.com/office/officeart/2005/8/layout/hProcess9" loCatId="process" qsTypeId="urn:microsoft.com/office/officeart/2005/8/quickstyle/simple1" qsCatId="simple" csTypeId="urn:microsoft.com/office/officeart/2005/8/colors/colorful1" csCatId="colorful" phldr="1"/>
      <dgm:spPr/>
    </dgm:pt>
    <dgm:pt modelId="{CDD705C1-82F6-4244-AB1A-7A54E1CB4380}">
      <dgm:prSet phldrT="[Text]" custT="1"/>
      <dgm:spPr/>
      <dgm:t>
        <a:bodyPr/>
        <a:lstStyle/>
        <a:p>
          <a:r>
            <a:rPr lang="en-US" sz="2000" b="1" dirty="0" smtClean="0"/>
            <a:t>Superfund Feasibility Study</a:t>
          </a:r>
          <a:endParaRPr lang="en-US" sz="2000" b="1" dirty="0"/>
        </a:p>
      </dgm:t>
    </dgm:pt>
    <dgm:pt modelId="{EE0C0227-F894-4FAF-A7EF-E8BE03A92DC9}" type="parTrans" cxnId="{8BB809EA-5EB0-4F80-9EB9-5FEE485AE69D}">
      <dgm:prSet/>
      <dgm:spPr/>
      <dgm:t>
        <a:bodyPr/>
        <a:lstStyle/>
        <a:p>
          <a:endParaRPr lang="en-US"/>
        </a:p>
      </dgm:t>
    </dgm:pt>
    <dgm:pt modelId="{DB100076-0D11-4777-9164-030C14CD683A}" type="sibTrans" cxnId="{8BB809EA-5EB0-4F80-9EB9-5FEE485AE69D}">
      <dgm:prSet/>
      <dgm:spPr/>
      <dgm:t>
        <a:bodyPr/>
        <a:lstStyle/>
        <a:p>
          <a:endParaRPr lang="en-US"/>
        </a:p>
      </dgm:t>
    </dgm:pt>
    <dgm:pt modelId="{D87E2591-4E29-4FB5-9F1F-080403D6DF47}">
      <dgm:prSet phldrT="[Text]" custT="1"/>
      <dgm:spPr/>
      <dgm:t>
        <a:bodyPr/>
        <a:lstStyle/>
        <a:p>
          <a:r>
            <a:rPr lang="en-US" sz="2000" b="1" dirty="0" smtClean="0"/>
            <a:t>Bottom Liner Designs</a:t>
          </a:r>
          <a:endParaRPr lang="en-US" sz="2000" b="1" dirty="0"/>
        </a:p>
      </dgm:t>
    </dgm:pt>
    <dgm:pt modelId="{B901F012-2812-4491-B944-6CA600E37B1D}" type="parTrans" cxnId="{43A03975-FEC3-412C-A3C9-85120DB19092}">
      <dgm:prSet/>
      <dgm:spPr/>
      <dgm:t>
        <a:bodyPr/>
        <a:lstStyle/>
        <a:p>
          <a:endParaRPr lang="en-US"/>
        </a:p>
      </dgm:t>
    </dgm:pt>
    <dgm:pt modelId="{6787A137-22C7-4FD5-9D19-F13562961B4D}" type="sibTrans" cxnId="{43A03975-FEC3-412C-A3C9-85120DB19092}">
      <dgm:prSet/>
      <dgm:spPr/>
      <dgm:t>
        <a:bodyPr/>
        <a:lstStyle/>
        <a:p>
          <a:endParaRPr lang="en-US"/>
        </a:p>
      </dgm:t>
    </dgm:pt>
    <dgm:pt modelId="{10FEDD98-4C5C-45F3-80B3-09DE32B227B2}">
      <dgm:prSet phldrT="[Text]" custT="1"/>
      <dgm:spPr/>
      <dgm:t>
        <a:bodyPr/>
        <a:lstStyle/>
        <a:p>
          <a:r>
            <a:rPr lang="en-US" sz="1400" dirty="0" smtClean="0"/>
            <a:t>Three Dig and Line designs</a:t>
          </a:r>
          <a:endParaRPr lang="en-US" sz="1400" dirty="0"/>
        </a:p>
      </dgm:t>
    </dgm:pt>
    <dgm:pt modelId="{0F729EDD-9B3A-44E8-95F8-32CE592A06E5}" type="parTrans" cxnId="{AAF78696-D557-46FA-A169-8B32B3457934}">
      <dgm:prSet/>
      <dgm:spPr/>
      <dgm:t>
        <a:bodyPr/>
        <a:lstStyle/>
        <a:p>
          <a:endParaRPr lang="en-US"/>
        </a:p>
      </dgm:t>
    </dgm:pt>
    <dgm:pt modelId="{E6FE1B36-2F14-4EE0-A830-EBCC24A81775}" type="sibTrans" cxnId="{AAF78696-D557-46FA-A169-8B32B3457934}">
      <dgm:prSet/>
      <dgm:spPr/>
      <dgm:t>
        <a:bodyPr/>
        <a:lstStyle/>
        <a:p>
          <a:endParaRPr lang="en-US"/>
        </a:p>
      </dgm:t>
    </dgm:pt>
    <dgm:pt modelId="{C84611A4-1A4B-4DCA-AEC9-F7D66ADE7428}">
      <dgm:prSet phldrT="[Text]" custT="1"/>
      <dgm:spPr/>
      <dgm:t>
        <a:bodyPr/>
        <a:lstStyle/>
        <a:p>
          <a:r>
            <a:rPr lang="en-US" sz="1400" dirty="0" smtClean="0"/>
            <a:t>Dig and Haul to an existing landfill</a:t>
          </a:r>
          <a:endParaRPr lang="en-US" sz="1400" dirty="0"/>
        </a:p>
      </dgm:t>
    </dgm:pt>
    <dgm:pt modelId="{7A771B61-1C80-4EC1-9E6E-26DC805AC7EE}" type="parTrans" cxnId="{A1ACE4BF-3D36-4F69-9ECC-1B522C19B8B9}">
      <dgm:prSet/>
      <dgm:spPr/>
      <dgm:t>
        <a:bodyPr/>
        <a:lstStyle/>
        <a:p>
          <a:endParaRPr lang="en-US"/>
        </a:p>
      </dgm:t>
    </dgm:pt>
    <dgm:pt modelId="{3AC10F10-B0AD-4E48-AD42-C0F50728911B}" type="sibTrans" cxnId="{A1ACE4BF-3D36-4F69-9ECC-1B522C19B8B9}">
      <dgm:prSet/>
      <dgm:spPr/>
      <dgm:t>
        <a:bodyPr/>
        <a:lstStyle/>
        <a:p>
          <a:endParaRPr lang="en-US"/>
        </a:p>
      </dgm:t>
    </dgm:pt>
    <dgm:pt modelId="{83D8CACD-B66C-4CB6-93CF-AC49A96A478F}">
      <dgm:prSet phldrT="[Text]" custT="1"/>
      <dgm:spPr/>
      <dgm:t>
        <a:bodyPr/>
        <a:lstStyle/>
        <a:p>
          <a:r>
            <a:rPr lang="en-US" sz="2000" b="1" dirty="0" smtClean="0"/>
            <a:t>Access</a:t>
          </a:r>
          <a:endParaRPr lang="en-US" sz="2000" b="1" dirty="0"/>
        </a:p>
      </dgm:t>
    </dgm:pt>
    <dgm:pt modelId="{575B6233-633C-4E0E-B4CA-C99AB1CDDF32}" type="parTrans" cxnId="{B8AA725E-D0F9-44B2-94E4-FA5D54F7E1B5}">
      <dgm:prSet/>
      <dgm:spPr/>
      <dgm:t>
        <a:bodyPr/>
        <a:lstStyle/>
        <a:p>
          <a:endParaRPr lang="en-US"/>
        </a:p>
      </dgm:t>
    </dgm:pt>
    <dgm:pt modelId="{0E1E2FC2-7A67-41A4-A6D7-B3A90EDBFB19}" type="sibTrans" cxnId="{B8AA725E-D0F9-44B2-94E4-FA5D54F7E1B5}">
      <dgm:prSet/>
      <dgm:spPr/>
      <dgm:t>
        <a:bodyPr/>
        <a:lstStyle/>
        <a:p>
          <a:endParaRPr lang="en-US"/>
        </a:p>
      </dgm:t>
    </dgm:pt>
    <dgm:pt modelId="{F1EBDE56-B349-43E9-B16A-107D3A764855}">
      <dgm:prSet phldrT="[Text]" custT="1"/>
      <dgm:spPr/>
      <dgm:t>
        <a:bodyPr/>
        <a:lstStyle/>
        <a:p>
          <a:r>
            <a:rPr lang="en-US" sz="2000" b="1" dirty="0" smtClean="0"/>
            <a:t>Bid Two Cleanup Plans</a:t>
          </a:r>
        </a:p>
      </dgm:t>
    </dgm:pt>
    <dgm:pt modelId="{25E3B9EB-DF9F-4AC9-8A10-0598C95140CF}" type="parTrans" cxnId="{0D57ECF9-125B-4DB2-A9FA-F068733A437A}">
      <dgm:prSet/>
      <dgm:spPr/>
      <dgm:t>
        <a:bodyPr/>
        <a:lstStyle/>
        <a:p>
          <a:endParaRPr lang="en-US"/>
        </a:p>
      </dgm:t>
    </dgm:pt>
    <dgm:pt modelId="{C27DE2E0-A704-4113-9AEE-DEDC222DDBDB}" type="sibTrans" cxnId="{0D57ECF9-125B-4DB2-A9FA-F068733A437A}">
      <dgm:prSet/>
      <dgm:spPr/>
      <dgm:t>
        <a:bodyPr/>
        <a:lstStyle/>
        <a:p>
          <a:endParaRPr lang="en-US"/>
        </a:p>
      </dgm:t>
    </dgm:pt>
    <dgm:pt modelId="{BD167841-7753-491F-B43F-FA17DEF71DBC}">
      <dgm:prSet phldrT="[Text]" custT="1"/>
      <dgm:spPr/>
      <dgm:t>
        <a:bodyPr/>
        <a:lstStyle/>
        <a:p>
          <a:r>
            <a:rPr lang="en-US" sz="1400" dirty="0" smtClean="0"/>
            <a:t>Bid Dig and Haul</a:t>
          </a:r>
          <a:endParaRPr lang="en-US" sz="1400" dirty="0"/>
        </a:p>
      </dgm:t>
    </dgm:pt>
    <dgm:pt modelId="{84018915-CFDE-4494-B13E-3178462A6641}" type="parTrans" cxnId="{6B44C860-0FA9-4A0B-B0AB-A2F89BD4CB40}">
      <dgm:prSet/>
      <dgm:spPr/>
      <dgm:t>
        <a:bodyPr/>
        <a:lstStyle/>
        <a:p>
          <a:endParaRPr lang="en-US"/>
        </a:p>
      </dgm:t>
    </dgm:pt>
    <dgm:pt modelId="{23A8807D-9F1A-4F17-B782-A1FA836C20A9}" type="sibTrans" cxnId="{6B44C860-0FA9-4A0B-B0AB-A2F89BD4CB40}">
      <dgm:prSet/>
      <dgm:spPr/>
      <dgm:t>
        <a:bodyPr/>
        <a:lstStyle/>
        <a:p>
          <a:endParaRPr lang="en-US"/>
        </a:p>
      </dgm:t>
    </dgm:pt>
    <dgm:pt modelId="{2346E289-89C6-46F1-A0B5-2892487F2561}">
      <dgm:prSet phldrT="[Text]" custT="1"/>
      <dgm:spPr/>
      <dgm:t>
        <a:bodyPr/>
        <a:lstStyle/>
        <a:p>
          <a:r>
            <a:rPr lang="en-US" sz="1400" dirty="0" smtClean="0"/>
            <a:t>Bid Dig and Line</a:t>
          </a:r>
          <a:endParaRPr lang="en-US" sz="1400" dirty="0"/>
        </a:p>
      </dgm:t>
    </dgm:pt>
    <dgm:pt modelId="{26D72F51-3872-4CF1-90CA-5F2BEB98E490}" type="parTrans" cxnId="{CBF6EE5A-E844-4C38-B963-0DF1C912E467}">
      <dgm:prSet/>
      <dgm:spPr/>
      <dgm:t>
        <a:bodyPr/>
        <a:lstStyle/>
        <a:p>
          <a:endParaRPr lang="en-US"/>
        </a:p>
      </dgm:t>
    </dgm:pt>
    <dgm:pt modelId="{A1BC4BF0-AAA5-4917-87DA-E39F10396E0E}" type="sibTrans" cxnId="{CBF6EE5A-E844-4C38-B963-0DF1C912E467}">
      <dgm:prSet/>
      <dgm:spPr/>
      <dgm:t>
        <a:bodyPr/>
        <a:lstStyle/>
        <a:p>
          <a:endParaRPr lang="en-US"/>
        </a:p>
      </dgm:t>
    </dgm:pt>
    <dgm:pt modelId="{14A29217-5600-44B2-B704-41FDD9CAFF8A}">
      <dgm:prSet phldrT="[Text]" custT="1"/>
      <dgm:spPr/>
      <dgm:t>
        <a:bodyPr/>
        <a:lstStyle/>
        <a:p>
          <a:r>
            <a:rPr lang="en-US" sz="2000" b="1" dirty="0" smtClean="0"/>
            <a:t>Funding Bill</a:t>
          </a:r>
          <a:endParaRPr lang="en-US" sz="2000" b="1" dirty="0"/>
        </a:p>
      </dgm:t>
    </dgm:pt>
    <dgm:pt modelId="{FEFFE9AF-5356-4799-8DD1-29264F2945F9}" type="parTrans" cxnId="{11A6E909-BA6E-49C2-9236-D4B9E1C29C0A}">
      <dgm:prSet/>
      <dgm:spPr/>
      <dgm:t>
        <a:bodyPr/>
        <a:lstStyle/>
        <a:p>
          <a:endParaRPr lang="en-US"/>
        </a:p>
      </dgm:t>
    </dgm:pt>
    <dgm:pt modelId="{76EC01DB-5DFB-4261-A978-8E36400B0B48}" type="sibTrans" cxnId="{11A6E909-BA6E-49C2-9236-D4B9E1C29C0A}">
      <dgm:prSet/>
      <dgm:spPr/>
      <dgm:t>
        <a:bodyPr/>
        <a:lstStyle/>
        <a:p>
          <a:endParaRPr lang="en-US"/>
        </a:p>
      </dgm:t>
    </dgm:pt>
    <dgm:pt modelId="{D2BBCE6B-9FA5-458C-A8EF-B5EC28EB08ED}">
      <dgm:prSet phldrT="[Text]"/>
      <dgm:spPr/>
      <dgm:t>
        <a:bodyPr anchor="t" anchorCtr="0"/>
        <a:lstStyle/>
        <a:p>
          <a:r>
            <a:rPr lang="en-US" b="1" dirty="0" smtClean="0"/>
            <a:t>Construction</a:t>
          </a:r>
          <a:endParaRPr lang="en-US" b="1" dirty="0"/>
        </a:p>
      </dgm:t>
    </dgm:pt>
    <dgm:pt modelId="{DC01E41C-66FB-4866-B554-4258E3A3A4DB}" type="parTrans" cxnId="{66CDD188-36DA-4C66-BB8F-7073309A51C0}">
      <dgm:prSet/>
      <dgm:spPr/>
      <dgm:t>
        <a:bodyPr/>
        <a:lstStyle/>
        <a:p>
          <a:endParaRPr lang="en-US"/>
        </a:p>
      </dgm:t>
    </dgm:pt>
    <dgm:pt modelId="{D5258778-A82A-49C7-A04E-DFCFC0616836}" type="sibTrans" cxnId="{66CDD188-36DA-4C66-BB8F-7073309A51C0}">
      <dgm:prSet/>
      <dgm:spPr/>
      <dgm:t>
        <a:bodyPr/>
        <a:lstStyle/>
        <a:p>
          <a:endParaRPr lang="en-US"/>
        </a:p>
      </dgm:t>
    </dgm:pt>
    <dgm:pt modelId="{4F8C8092-8CED-49A1-9428-EF32A8A6C79B}">
      <dgm:prSet phldrT="[Text]" custT="1"/>
      <dgm:spPr/>
      <dgm:t>
        <a:bodyPr/>
        <a:lstStyle/>
        <a:p>
          <a:r>
            <a:rPr lang="en-US" sz="1400" dirty="0" smtClean="0"/>
            <a:t>Standard liner option</a:t>
          </a:r>
        </a:p>
      </dgm:t>
    </dgm:pt>
    <dgm:pt modelId="{491A6DA3-77DC-4580-8414-BFFF68AC32FD}" type="parTrans" cxnId="{F36DE604-2C65-4658-A27E-E31AE7E40C24}">
      <dgm:prSet/>
      <dgm:spPr/>
      <dgm:t>
        <a:bodyPr/>
        <a:lstStyle/>
        <a:p>
          <a:endParaRPr lang="en-US"/>
        </a:p>
      </dgm:t>
    </dgm:pt>
    <dgm:pt modelId="{538BECF8-DD0E-429F-98E2-887DFCA4CA50}" type="sibTrans" cxnId="{F36DE604-2C65-4658-A27E-E31AE7E40C24}">
      <dgm:prSet/>
      <dgm:spPr/>
      <dgm:t>
        <a:bodyPr/>
        <a:lstStyle/>
        <a:p>
          <a:endParaRPr lang="en-US"/>
        </a:p>
      </dgm:t>
    </dgm:pt>
    <dgm:pt modelId="{7D8C5E8C-8DE9-461B-BCC7-59E6C54C085E}">
      <dgm:prSet phldrT="[Text]" custT="1"/>
      <dgm:spPr/>
      <dgm:t>
        <a:bodyPr/>
        <a:lstStyle/>
        <a:p>
          <a:r>
            <a:rPr lang="en-US" sz="1400" dirty="0" smtClean="0"/>
            <a:t>Enhanced liner option</a:t>
          </a:r>
        </a:p>
      </dgm:t>
    </dgm:pt>
    <dgm:pt modelId="{83B14448-5843-4BD3-B7D0-532896188F90}" type="parTrans" cxnId="{3C2792C1-2105-4ED6-BDE8-DBB82478240D}">
      <dgm:prSet/>
      <dgm:spPr/>
      <dgm:t>
        <a:bodyPr/>
        <a:lstStyle/>
        <a:p>
          <a:endParaRPr lang="en-US"/>
        </a:p>
      </dgm:t>
    </dgm:pt>
    <dgm:pt modelId="{5146C3A2-B092-4BD2-AF18-25970CFBDC9D}" type="sibTrans" cxnId="{3C2792C1-2105-4ED6-BDE8-DBB82478240D}">
      <dgm:prSet/>
      <dgm:spPr/>
      <dgm:t>
        <a:bodyPr/>
        <a:lstStyle/>
        <a:p>
          <a:endParaRPr lang="en-US"/>
        </a:p>
      </dgm:t>
    </dgm:pt>
    <dgm:pt modelId="{1F7ED8C5-227B-441D-95C2-010D60EC2E1B}">
      <dgm:prSet phldrT="[Text]" custT="1"/>
      <dgm:spPr/>
      <dgm:t>
        <a:bodyPr/>
        <a:lstStyle/>
        <a:p>
          <a:r>
            <a:rPr lang="en-US" sz="1400" b="0" dirty="0" smtClean="0"/>
            <a:t>Obtain access to property for cleanup</a:t>
          </a:r>
          <a:endParaRPr lang="en-US" sz="1400" b="0" dirty="0"/>
        </a:p>
      </dgm:t>
    </dgm:pt>
    <dgm:pt modelId="{43896F8F-DCAA-40DD-8606-046B17F14B43}" type="parTrans" cxnId="{8BE0B97A-09BF-482B-BBF1-46174D29E0E9}">
      <dgm:prSet/>
      <dgm:spPr/>
      <dgm:t>
        <a:bodyPr/>
        <a:lstStyle/>
        <a:p>
          <a:endParaRPr lang="en-US"/>
        </a:p>
      </dgm:t>
    </dgm:pt>
    <dgm:pt modelId="{CEB6F45E-CB1B-47B8-8C05-24F88B50F9CA}" type="sibTrans" cxnId="{8BE0B97A-09BF-482B-BBF1-46174D29E0E9}">
      <dgm:prSet/>
      <dgm:spPr/>
      <dgm:t>
        <a:bodyPr/>
        <a:lstStyle/>
        <a:p>
          <a:endParaRPr lang="en-US"/>
        </a:p>
      </dgm:t>
    </dgm:pt>
    <dgm:pt modelId="{40BFCF6A-5C6E-481B-9777-D8B69F9355FF}">
      <dgm:prSet phldrT="[Text]" custT="1"/>
      <dgm:spPr/>
      <dgm:t>
        <a:bodyPr/>
        <a:lstStyle/>
        <a:p>
          <a:r>
            <a:rPr lang="en-US" sz="1400" dirty="0" smtClean="0"/>
            <a:t>Legislation funds one cleanup plan</a:t>
          </a:r>
          <a:endParaRPr lang="en-US" sz="1400" dirty="0"/>
        </a:p>
      </dgm:t>
    </dgm:pt>
    <dgm:pt modelId="{07B94BA9-4F8A-426C-A435-A00C5A2DF4EE}" type="parTrans" cxnId="{8501670E-0A6C-480D-AB17-F709783C7E96}">
      <dgm:prSet/>
      <dgm:spPr/>
      <dgm:t>
        <a:bodyPr/>
        <a:lstStyle/>
        <a:p>
          <a:endParaRPr lang="en-US"/>
        </a:p>
      </dgm:t>
    </dgm:pt>
    <dgm:pt modelId="{C23D1B33-6A26-43D3-8D84-8CC14125DFE4}" type="sibTrans" cxnId="{8501670E-0A6C-480D-AB17-F709783C7E96}">
      <dgm:prSet/>
      <dgm:spPr/>
      <dgm:t>
        <a:bodyPr/>
        <a:lstStyle/>
        <a:p>
          <a:endParaRPr lang="en-US"/>
        </a:p>
      </dgm:t>
    </dgm:pt>
    <dgm:pt modelId="{1ED2F7F8-89AA-4682-91C9-89B71DF344A1}">
      <dgm:prSet phldrT="[Text]" custT="1"/>
      <dgm:spPr/>
      <dgm:t>
        <a:bodyPr/>
        <a:lstStyle/>
        <a:p>
          <a:r>
            <a:rPr lang="en-US" sz="1400" dirty="0" smtClean="0"/>
            <a:t>Bid bottom liner enhancement  for Dig and Line</a:t>
          </a:r>
          <a:endParaRPr lang="en-US" sz="1400" dirty="0"/>
        </a:p>
      </dgm:t>
    </dgm:pt>
    <dgm:pt modelId="{67EDF57D-87E8-450B-9B33-CAF18AD007DB}" type="parTrans" cxnId="{6A0F83D2-C9F0-4354-AB30-5538505A46A1}">
      <dgm:prSet/>
      <dgm:spPr/>
      <dgm:t>
        <a:bodyPr/>
        <a:lstStyle/>
        <a:p>
          <a:endParaRPr lang="en-US"/>
        </a:p>
      </dgm:t>
    </dgm:pt>
    <dgm:pt modelId="{8A24574B-9C8C-4D98-A1E0-D7F84E37A1F4}" type="sibTrans" cxnId="{6A0F83D2-C9F0-4354-AB30-5538505A46A1}">
      <dgm:prSet/>
      <dgm:spPr/>
      <dgm:t>
        <a:bodyPr/>
        <a:lstStyle/>
        <a:p>
          <a:endParaRPr lang="en-US"/>
        </a:p>
      </dgm:t>
    </dgm:pt>
    <dgm:pt modelId="{4D8D8A8F-BC90-457D-8C51-BFF7B48DB7AB}">
      <dgm:prSet phldrT="[Text]" custT="1"/>
      <dgm:spPr/>
      <dgm:t>
        <a:bodyPr/>
        <a:lstStyle/>
        <a:p>
          <a:endParaRPr lang="en-US" sz="1400" dirty="0"/>
        </a:p>
      </dgm:t>
    </dgm:pt>
    <dgm:pt modelId="{6B21F2E8-70CA-4A57-B47E-46AAFDCB6A76}" type="parTrans" cxnId="{810D7ED3-4CE2-487C-A502-EB74CE626DA2}">
      <dgm:prSet/>
      <dgm:spPr/>
      <dgm:t>
        <a:bodyPr/>
        <a:lstStyle/>
        <a:p>
          <a:endParaRPr lang="en-US"/>
        </a:p>
      </dgm:t>
    </dgm:pt>
    <dgm:pt modelId="{E238FE63-AFD7-47A1-B790-29659D951A43}" type="sibTrans" cxnId="{810D7ED3-4CE2-487C-A502-EB74CE626DA2}">
      <dgm:prSet/>
      <dgm:spPr/>
      <dgm:t>
        <a:bodyPr/>
        <a:lstStyle/>
        <a:p>
          <a:endParaRPr lang="en-US"/>
        </a:p>
      </dgm:t>
    </dgm:pt>
    <dgm:pt modelId="{DBFBB3B5-52C8-4421-A467-9EC20B414810}">
      <dgm:prSet phldrT="[Text]" custT="1"/>
      <dgm:spPr/>
      <dgm:t>
        <a:bodyPr/>
        <a:lstStyle/>
        <a:p>
          <a:endParaRPr lang="en-US" sz="1400" dirty="0" smtClean="0"/>
        </a:p>
      </dgm:t>
    </dgm:pt>
    <dgm:pt modelId="{5CA1BE8F-B5C6-4F37-8DA7-F5F4DC1C5153}" type="parTrans" cxnId="{FB3866C0-F944-4872-8322-365F1E2ADEF5}">
      <dgm:prSet/>
      <dgm:spPr/>
      <dgm:t>
        <a:bodyPr/>
        <a:lstStyle/>
        <a:p>
          <a:endParaRPr lang="en-US"/>
        </a:p>
      </dgm:t>
    </dgm:pt>
    <dgm:pt modelId="{E3021E9F-5603-4AE1-B883-77BB42C178B4}" type="sibTrans" cxnId="{FB3866C0-F944-4872-8322-365F1E2ADEF5}">
      <dgm:prSet/>
      <dgm:spPr/>
      <dgm:t>
        <a:bodyPr/>
        <a:lstStyle/>
        <a:p>
          <a:endParaRPr lang="en-US"/>
        </a:p>
      </dgm:t>
    </dgm:pt>
    <dgm:pt modelId="{4B94FF05-CE17-4B3A-A966-BADFD943C62E}">
      <dgm:prSet phldrT="[Text]"/>
      <dgm:spPr/>
      <dgm:t>
        <a:bodyPr anchor="t" anchorCtr="0"/>
        <a:lstStyle/>
        <a:p>
          <a:r>
            <a:rPr lang="en-US" b="0" dirty="0" smtClean="0"/>
            <a:t>3 or 4 year construction project depending on bottom liner design</a:t>
          </a:r>
          <a:endParaRPr lang="en-US" b="1" dirty="0"/>
        </a:p>
      </dgm:t>
    </dgm:pt>
    <dgm:pt modelId="{ACE5F24C-2C12-46B5-94FE-00B73538DFC7}" type="parTrans" cxnId="{D48E56C8-FE74-4316-B31D-1863BAE02DD4}">
      <dgm:prSet/>
      <dgm:spPr/>
      <dgm:t>
        <a:bodyPr/>
        <a:lstStyle/>
        <a:p>
          <a:endParaRPr lang="en-US"/>
        </a:p>
      </dgm:t>
    </dgm:pt>
    <dgm:pt modelId="{5FA8191C-4640-4F5B-8C4A-A23D085629CD}" type="sibTrans" cxnId="{D48E56C8-FE74-4316-B31D-1863BAE02DD4}">
      <dgm:prSet/>
      <dgm:spPr/>
      <dgm:t>
        <a:bodyPr/>
        <a:lstStyle/>
        <a:p>
          <a:endParaRPr lang="en-US"/>
        </a:p>
      </dgm:t>
    </dgm:pt>
    <dgm:pt modelId="{0CC0F6B8-7014-42E3-924A-53CD9E66FCC2}">
      <dgm:prSet phldrT="[Text]" custT="1"/>
      <dgm:spPr/>
      <dgm:t>
        <a:bodyPr/>
        <a:lstStyle/>
        <a:p>
          <a:r>
            <a:rPr lang="en-US" sz="2000" b="1" dirty="0" smtClean="0"/>
            <a:t>Public Meeting</a:t>
          </a:r>
          <a:endParaRPr lang="en-US" sz="2000" b="1" dirty="0"/>
        </a:p>
      </dgm:t>
    </dgm:pt>
    <dgm:pt modelId="{2F855B4F-51E7-477B-9BA0-EF0E9ACF377A}" type="parTrans" cxnId="{C6A4516C-1FE8-4997-AC91-16F6B6FF34E8}">
      <dgm:prSet/>
      <dgm:spPr/>
      <dgm:t>
        <a:bodyPr/>
        <a:lstStyle/>
        <a:p>
          <a:endParaRPr lang="en-US"/>
        </a:p>
      </dgm:t>
    </dgm:pt>
    <dgm:pt modelId="{63ACA673-800B-48B6-87C9-FBD253751E99}" type="sibTrans" cxnId="{C6A4516C-1FE8-4997-AC91-16F6B6FF34E8}">
      <dgm:prSet/>
      <dgm:spPr/>
      <dgm:t>
        <a:bodyPr/>
        <a:lstStyle/>
        <a:p>
          <a:endParaRPr lang="en-US"/>
        </a:p>
      </dgm:t>
    </dgm:pt>
    <dgm:pt modelId="{4C55D684-501A-47CA-BF05-88F170C7A126}">
      <dgm:prSet custT="1"/>
      <dgm:spPr/>
      <dgm:t>
        <a:bodyPr/>
        <a:lstStyle/>
        <a:p>
          <a:r>
            <a:rPr lang="en-US" sz="1400" dirty="0" smtClean="0"/>
            <a:t>Arrive at one Dig and Line design</a:t>
          </a:r>
          <a:endParaRPr lang="en-US" sz="1400" dirty="0"/>
        </a:p>
      </dgm:t>
    </dgm:pt>
    <dgm:pt modelId="{F86ABBAC-B476-44FB-ABCA-721E5DE80D85}" type="parTrans" cxnId="{1DB68311-A5FD-4437-A669-23F4C1495E4F}">
      <dgm:prSet/>
      <dgm:spPr/>
      <dgm:t>
        <a:bodyPr/>
        <a:lstStyle/>
        <a:p>
          <a:endParaRPr lang="en-US"/>
        </a:p>
      </dgm:t>
    </dgm:pt>
    <dgm:pt modelId="{A9E25566-79AB-47B0-97A4-C4051C3DD7FD}" type="sibTrans" cxnId="{1DB68311-A5FD-4437-A669-23F4C1495E4F}">
      <dgm:prSet/>
      <dgm:spPr/>
      <dgm:t>
        <a:bodyPr/>
        <a:lstStyle/>
        <a:p>
          <a:endParaRPr lang="en-US"/>
        </a:p>
      </dgm:t>
    </dgm:pt>
    <dgm:pt modelId="{C15C0DAC-E48F-413C-A999-DE192C9E36E6}">
      <dgm:prSet custT="1"/>
      <dgm:spPr/>
      <dgm:t>
        <a:bodyPr/>
        <a:lstStyle/>
        <a:p>
          <a:endParaRPr lang="en-US" sz="1400" dirty="0"/>
        </a:p>
      </dgm:t>
    </dgm:pt>
    <dgm:pt modelId="{EFC5231A-73F7-45DF-AE47-70525BC3F21F}" type="parTrans" cxnId="{7681EBD5-4596-476B-9B08-44F7595995F0}">
      <dgm:prSet/>
      <dgm:spPr/>
      <dgm:t>
        <a:bodyPr/>
        <a:lstStyle/>
        <a:p>
          <a:endParaRPr lang="en-US"/>
        </a:p>
      </dgm:t>
    </dgm:pt>
    <dgm:pt modelId="{929F48C5-8C5D-4932-9394-903029803CDA}" type="sibTrans" cxnId="{7681EBD5-4596-476B-9B08-44F7595995F0}">
      <dgm:prSet/>
      <dgm:spPr/>
      <dgm:t>
        <a:bodyPr/>
        <a:lstStyle/>
        <a:p>
          <a:endParaRPr lang="en-US"/>
        </a:p>
      </dgm:t>
    </dgm:pt>
    <dgm:pt modelId="{676E5451-A341-4B7A-84EF-FFCAD2CCCB8A}">
      <dgm:prSet custT="1"/>
      <dgm:spPr/>
      <dgm:t>
        <a:bodyPr/>
        <a:lstStyle/>
        <a:p>
          <a:r>
            <a:rPr lang="en-US" sz="1400" dirty="0" smtClean="0"/>
            <a:t>Keep Dig and Haul option</a:t>
          </a:r>
          <a:endParaRPr lang="en-US" sz="1400" dirty="0"/>
        </a:p>
      </dgm:t>
    </dgm:pt>
    <dgm:pt modelId="{10D3E985-4A1A-4047-9DA6-C01A51FFB9B4}" type="parTrans" cxnId="{158BCDDE-BF98-43CF-AA6D-618F92DC08DA}">
      <dgm:prSet/>
      <dgm:spPr/>
      <dgm:t>
        <a:bodyPr/>
        <a:lstStyle/>
        <a:p>
          <a:endParaRPr lang="en-US"/>
        </a:p>
      </dgm:t>
    </dgm:pt>
    <dgm:pt modelId="{9209AF91-F218-47F7-9B23-543990C61EBF}" type="sibTrans" cxnId="{158BCDDE-BF98-43CF-AA6D-618F92DC08DA}">
      <dgm:prSet/>
      <dgm:spPr/>
      <dgm:t>
        <a:bodyPr/>
        <a:lstStyle/>
        <a:p>
          <a:endParaRPr lang="en-US"/>
        </a:p>
      </dgm:t>
    </dgm:pt>
    <dgm:pt modelId="{14CF557C-1D3D-4561-96BD-16647C14E616}" type="pres">
      <dgm:prSet presAssocID="{2CF79483-EC45-48A2-AA35-EF5A89E17C19}" presName="CompostProcess" presStyleCnt="0">
        <dgm:presLayoutVars>
          <dgm:dir/>
          <dgm:resizeHandles val="exact"/>
        </dgm:presLayoutVars>
      </dgm:prSet>
      <dgm:spPr/>
    </dgm:pt>
    <dgm:pt modelId="{A580A64B-D92D-4506-99FC-6DDCB03C3856}" type="pres">
      <dgm:prSet presAssocID="{2CF79483-EC45-48A2-AA35-EF5A89E17C19}" presName="arrow" presStyleLbl="bgShp" presStyleIdx="0" presStyleCnt="1" custScaleX="117647"/>
      <dgm:spPr/>
    </dgm:pt>
    <dgm:pt modelId="{8144F3B9-2CD8-41CB-BD65-4B43736966AD}" type="pres">
      <dgm:prSet presAssocID="{2CF79483-EC45-48A2-AA35-EF5A89E17C19}" presName="linearProcess" presStyleCnt="0"/>
      <dgm:spPr/>
    </dgm:pt>
    <dgm:pt modelId="{940874A0-C230-4F3A-8490-C49C8E23B00E}" type="pres">
      <dgm:prSet presAssocID="{CDD705C1-82F6-4244-AB1A-7A54E1CB4380}" presName="textNode" presStyleLbl="node1" presStyleIdx="0" presStyleCnt="7" custScaleY="115689" custLinFactNeighborX="-1579">
        <dgm:presLayoutVars>
          <dgm:bulletEnabled val="1"/>
        </dgm:presLayoutVars>
      </dgm:prSet>
      <dgm:spPr/>
      <dgm:t>
        <a:bodyPr/>
        <a:lstStyle/>
        <a:p>
          <a:endParaRPr lang="en-US"/>
        </a:p>
      </dgm:t>
    </dgm:pt>
    <dgm:pt modelId="{050DA03D-9C22-461C-8521-4C1ADAB2CBF3}" type="pres">
      <dgm:prSet presAssocID="{DB100076-0D11-4777-9164-030C14CD683A}" presName="sibTrans" presStyleCnt="0"/>
      <dgm:spPr/>
    </dgm:pt>
    <dgm:pt modelId="{E98817E5-61DC-4761-BCB6-173C5975EE3D}" type="pres">
      <dgm:prSet presAssocID="{D87E2591-4E29-4FB5-9F1F-080403D6DF47}" presName="textNode" presStyleLbl="node1" presStyleIdx="1" presStyleCnt="7" custScaleY="115689">
        <dgm:presLayoutVars>
          <dgm:bulletEnabled val="1"/>
        </dgm:presLayoutVars>
      </dgm:prSet>
      <dgm:spPr/>
      <dgm:t>
        <a:bodyPr/>
        <a:lstStyle/>
        <a:p>
          <a:endParaRPr lang="en-US"/>
        </a:p>
      </dgm:t>
    </dgm:pt>
    <dgm:pt modelId="{C2EF0221-A456-4054-B625-257B4459B61F}" type="pres">
      <dgm:prSet presAssocID="{6787A137-22C7-4FD5-9D19-F13562961B4D}" presName="sibTrans" presStyleCnt="0"/>
      <dgm:spPr/>
    </dgm:pt>
    <dgm:pt modelId="{97D81B87-08E6-45C3-9C5C-49D1DCCB4F55}" type="pres">
      <dgm:prSet presAssocID="{0CC0F6B8-7014-42E3-924A-53CD9E66FCC2}" presName="textNode" presStyleLbl="node1" presStyleIdx="2" presStyleCnt="7" custScaleY="115689">
        <dgm:presLayoutVars>
          <dgm:bulletEnabled val="1"/>
        </dgm:presLayoutVars>
      </dgm:prSet>
      <dgm:spPr/>
      <dgm:t>
        <a:bodyPr/>
        <a:lstStyle/>
        <a:p>
          <a:endParaRPr lang="en-US"/>
        </a:p>
      </dgm:t>
    </dgm:pt>
    <dgm:pt modelId="{59C5380A-9DA2-454D-A90B-9DD942FBB073}" type="pres">
      <dgm:prSet presAssocID="{63ACA673-800B-48B6-87C9-FBD253751E99}" presName="sibTrans" presStyleCnt="0"/>
      <dgm:spPr/>
    </dgm:pt>
    <dgm:pt modelId="{FFEF331C-9773-4271-BD65-E86BD9F7E932}" type="pres">
      <dgm:prSet presAssocID="{83D8CACD-B66C-4CB6-93CF-AC49A96A478F}" presName="textNode" presStyleLbl="node1" presStyleIdx="3" presStyleCnt="7" custScaleY="115689">
        <dgm:presLayoutVars>
          <dgm:bulletEnabled val="1"/>
        </dgm:presLayoutVars>
      </dgm:prSet>
      <dgm:spPr/>
      <dgm:t>
        <a:bodyPr/>
        <a:lstStyle/>
        <a:p>
          <a:endParaRPr lang="en-US"/>
        </a:p>
      </dgm:t>
    </dgm:pt>
    <dgm:pt modelId="{7D7A6749-7230-4BC3-8A71-217C5E966FD6}" type="pres">
      <dgm:prSet presAssocID="{0E1E2FC2-7A67-41A4-A6D7-B3A90EDBFB19}" presName="sibTrans" presStyleCnt="0"/>
      <dgm:spPr/>
    </dgm:pt>
    <dgm:pt modelId="{4EBEF4DA-9EB6-44EE-B2D3-1D8C27A04C10}" type="pres">
      <dgm:prSet presAssocID="{F1EBDE56-B349-43E9-B16A-107D3A764855}" presName="textNode" presStyleLbl="node1" presStyleIdx="4" presStyleCnt="7" custScaleX="109170" custScaleY="115689">
        <dgm:presLayoutVars>
          <dgm:bulletEnabled val="1"/>
        </dgm:presLayoutVars>
      </dgm:prSet>
      <dgm:spPr/>
      <dgm:t>
        <a:bodyPr/>
        <a:lstStyle/>
        <a:p>
          <a:endParaRPr lang="en-US"/>
        </a:p>
      </dgm:t>
    </dgm:pt>
    <dgm:pt modelId="{B86D2FD3-B7D8-4440-B88B-257BF039F16E}" type="pres">
      <dgm:prSet presAssocID="{C27DE2E0-A704-4113-9AEE-DEDC222DDBDB}" presName="sibTrans" presStyleCnt="0"/>
      <dgm:spPr/>
    </dgm:pt>
    <dgm:pt modelId="{FFA53C26-1818-4EF5-9F13-8921258BA568}" type="pres">
      <dgm:prSet presAssocID="{14A29217-5600-44B2-B704-41FDD9CAFF8A}" presName="textNode" presStyleLbl="node1" presStyleIdx="5" presStyleCnt="7" custScaleY="115689">
        <dgm:presLayoutVars>
          <dgm:bulletEnabled val="1"/>
        </dgm:presLayoutVars>
      </dgm:prSet>
      <dgm:spPr/>
      <dgm:t>
        <a:bodyPr/>
        <a:lstStyle/>
        <a:p>
          <a:endParaRPr lang="en-US"/>
        </a:p>
      </dgm:t>
    </dgm:pt>
    <dgm:pt modelId="{5AB11EFB-05E8-447D-9630-EA08F30ABED4}" type="pres">
      <dgm:prSet presAssocID="{76EC01DB-5DFB-4261-A978-8E36400B0B48}" presName="sibTrans" presStyleCnt="0"/>
      <dgm:spPr/>
    </dgm:pt>
    <dgm:pt modelId="{8C71120B-F1CF-4523-89AF-4B1E059F25FC}" type="pres">
      <dgm:prSet presAssocID="{D2BBCE6B-9FA5-458C-A8EF-B5EC28EB08ED}" presName="textNode" presStyleLbl="node1" presStyleIdx="6" presStyleCnt="7" custScaleY="115689">
        <dgm:presLayoutVars>
          <dgm:bulletEnabled val="1"/>
        </dgm:presLayoutVars>
      </dgm:prSet>
      <dgm:spPr/>
      <dgm:t>
        <a:bodyPr/>
        <a:lstStyle/>
        <a:p>
          <a:endParaRPr lang="en-US"/>
        </a:p>
      </dgm:t>
    </dgm:pt>
  </dgm:ptLst>
  <dgm:cxnLst>
    <dgm:cxn modelId="{EE04799B-7222-49D1-B54C-6EE8EACA8123}" type="presOf" srcId="{4F8C8092-8CED-49A1-9428-EF32A8A6C79B}" destId="{E98817E5-61DC-4761-BCB6-173C5975EE3D}" srcOrd="0" destOrd="1" presId="urn:microsoft.com/office/officeart/2005/8/layout/hProcess9"/>
    <dgm:cxn modelId="{FCC3BC07-7082-4D73-B6CC-45FF5FCF7785}" type="presOf" srcId="{CDD705C1-82F6-4244-AB1A-7A54E1CB4380}" destId="{940874A0-C230-4F3A-8490-C49C8E23B00E}" srcOrd="0" destOrd="0" presId="urn:microsoft.com/office/officeart/2005/8/layout/hProcess9"/>
    <dgm:cxn modelId="{8BB809EA-5EB0-4F80-9EB9-5FEE485AE69D}" srcId="{2CF79483-EC45-48A2-AA35-EF5A89E17C19}" destId="{CDD705C1-82F6-4244-AB1A-7A54E1CB4380}" srcOrd="0" destOrd="0" parTransId="{EE0C0227-F894-4FAF-A7EF-E8BE03A92DC9}" sibTransId="{DB100076-0D11-4777-9164-030C14CD683A}"/>
    <dgm:cxn modelId="{D48E56C8-FE74-4316-B31D-1863BAE02DD4}" srcId="{D2BBCE6B-9FA5-458C-A8EF-B5EC28EB08ED}" destId="{4B94FF05-CE17-4B3A-A966-BADFD943C62E}" srcOrd="0" destOrd="0" parTransId="{ACE5F24C-2C12-46B5-94FE-00B73538DFC7}" sibTransId="{5FA8191C-4640-4F5B-8C4A-A23D085629CD}"/>
    <dgm:cxn modelId="{C8A2ADDC-BA66-4CCD-BB77-0C22BD5C9FC0}" type="presOf" srcId="{14A29217-5600-44B2-B704-41FDD9CAFF8A}" destId="{FFA53C26-1818-4EF5-9F13-8921258BA568}" srcOrd="0" destOrd="0" presId="urn:microsoft.com/office/officeart/2005/8/layout/hProcess9"/>
    <dgm:cxn modelId="{6BE036B4-A9FF-4CE3-8518-474E4239564E}" type="presOf" srcId="{4D8D8A8F-BC90-457D-8C51-BFF7B48DB7AB}" destId="{940874A0-C230-4F3A-8490-C49C8E23B00E}" srcOrd="0" destOrd="2" presId="urn:microsoft.com/office/officeart/2005/8/layout/hProcess9"/>
    <dgm:cxn modelId="{B38AA28C-C853-4659-BEFC-63F5A4ABE993}" type="presOf" srcId="{DBFBB3B5-52C8-4421-A467-9EC20B414810}" destId="{E98817E5-61DC-4761-BCB6-173C5975EE3D}" srcOrd="0" destOrd="2" presId="urn:microsoft.com/office/officeart/2005/8/layout/hProcess9"/>
    <dgm:cxn modelId="{11A6E909-BA6E-49C2-9236-D4B9E1C29C0A}" srcId="{2CF79483-EC45-48A2-AA35-EF5A89E17C19}" destId="{14A29217-5600-44B2-B704-41FDD9CAFF8A}" srcOrd="5" destOrd="0" parTransId="{FEFFE9AF-5356-4799-8DD1-29264F2945F9}" sibTransId="{76EC01DB-5DFB-4261-A978-8E36400B0B48}"/>
    <dgm:cxn modelId="{43FB57DF-F8FF-4851-8CBD-A0A9E5B36EF8}" type="presOf" srcId="{C84611A4-1A4B-4DCA-AEC9-F7D66ADE7428}" destId="{940874A0-C230-4F3A-8490-C49C8E23B00E}" srcOrd="0" destOrd="3" presId="urn:microsoft.com/office/officeart/2005/8/layout/hProcess9"/>
    <dgm:cxn modelId="{7681EBD5-4596-476B-9B08-44F7595995F0}" srcId="{0CC0F6B8-7014-42E3-924A-53CD9E66FCC2}" destId="{C15C0DAC-E48F-413C-A999-DE192C9E36E6}" srcOrd="1" destOrd="0" parTransId="{EFC5231A-73F7-45DF-AE47-70525BC3F21F}" sibTransId="{929F48C5-8C5D-4932-9394-903029803CDA}"/>
    <dgm:cxn modelId="{423F9FA4-3E7E-402E-8F76-B83A50B2B503}" type="presOf" srcId="{10FEDD98-4C5C-45F3-80B3-09DE32B227B2}" destId="{940874A0-C230-4F3A-8490-C49C8E23B00E}" srcOrd="0" destOrd="1" presId="urn:microsoft.com/office/officeart/2005/8/layout/hProcess9"/>
    <dgm:cxn modelId="{810D7ED3-4CE2-487C-A502-EB74CE626DA2}" srcId="{CDD705C1-82F6-4244-AB1A-7A54E1CB4380}" destId="{4D8D8A8F-BC90-457D-8C51-BFF7B48DB7AB}" srcOrd="1" destOrd="0" parTransId="{6B21F2E8-70CA-4A57-B47E-46AAFDCB6A76}" sibTransId="{E238FE63-AFD7-47A1-B790-29659D951A43}"/>
    <dgm:cxn modelId="{C6A4516C-1FE8-4997-AC91-16F6B6FF34E8}" srcId="{2CF79483-EC45-48A2-AA35-EF5A89E17C19}" destId="{0CC0F6B8-7014-42E3-924A-53CD9E66FCC2}" srcOrd="2" destOrd="0" parTransId="{2F855B4F-51E7-477B-9BA0-EF0E9ACF377A}" sibTransId="{63ACA673-800B-48B6-87C9-FBD253751E99}"/>
    <dgm:cxn modelId="{8501670E-0A6C-480D-AB17-F709783C7E96}" srcId="{14A29217-5600-44B2-B704-41FDD9CAFF8A}" destId="{40BFCF6A-5C6E-481B-9777-D8B69F9355FF}" srcOrd="0" destOrd="0" parTransId="{07B94BA9-4F8A-426C-A435-A00C5A2DF4EE}" sibTransId="{C23D1B33-6A26-43D3-8D84-8CC14125DFE4}"/>
    <dgm:cxn modelId="{EEC233C6-FE17-46C4-BA0F-36B176C72861}" type="presOf" srcId="{2CF79483-EC45-48A2-AA35-EF5A89E17C19}" destId="{14CF557C-1D3D-4561-96BD-16647C14E616}" srcOrd="0" destOrd="0" presId="urn:microsoft.com/office/officeart/2005/8/layout/hProcess9"/>
    <dgm:cxn modelId="{158BCDDE-BF98-43CF-AA6D-618F92DC08DA}" srcId="{0CC0F6B8-7014-42E3-924A-53CD9E66FCC2}" destId="{676E5451-A341-4B7A-84EF-FFCAD2CCCB8A}" srcOrd="2" destOrd="0" parTransId="{10D3E985-4A1A-4047-9DA6-C01A51FFB9B4}" sibTransId="{9209AF91-F218-47F7-9B23-543990C61EBF}"/>
    <dgm:cxn modelId="{849C27F1-0682-43BF-A294-24E0FDC2FD89}" type="presOf" srcId="{4C55D684-501A-47CA-BF05-88F170C7A126}" destId="{97D81B87-08E6-45C3-9C5C-49D1DCCB4F55}" srcOrd="0" destOrd="1" presId="urn:microsoft.com/office/officeart/2005/8/layout/hProcess9"/>
    <dgm:cxn modelId="{F36DE604-2C65-4658-A27E-E31AE7E40C24}" srcId="{D87E2591-4E29-4FB5-9F1F-080403D6DF47}" destId="{4F8C8092-8CED-49A1-9428-EF32A8A6C79B}" srcOrd="0" destOrd="0" parTransId="{491A6DA3-77DC-4580-8414-BFFF68AC32FD}" sibTransId="{538BECF8-DD0E-429F-98E2-887DFCA4CA50}"/>
    <dgm:cxn modelId="{44E316D5-2A5E-4200-B0A9-0011758F2B59}" type="presOf" srcId="{40BFCF6A-5C6E-481B-9777-D8B69F9355FF}" destId="{FFA53C26-1818-4EF5-9F13-8921258BA568}" srcOrd="0" destOrd="1" presId="urn:microsoft.com/office/officeart/2005/8/layout/hProcess9"/>
    <dgm:cxn modelId="{66CDD188-36DA-4C66-BB8F-7073309A51C0}" srcId="{2CF79483-EC45-48A2-AA35-EF5A89E17C19}" destId="{D2BBCE6B-9FA5-458C-A8EF-B5EC28EB08ED}" srcOrd="6" destOrd="0" parTransId="{DC01E41C-66FB-4866-B554-4258E3A3A4DB}" sibTransId="{D5258778-A82A-49C7-A04E-DFCFC0616836}"/>
    <dgm:cxn modelId="{57638B91-4ED3-49FE-9407-F0473591A723}" type="presOf" srcId="{F1EBDE56-B349-43E9-B16A-107D3A764855}" destId="{4EBEF4DA-9EB6-44EE-B2D3-1D8C27A04C10}" srcOrd="0" destOrd="0" presId="urn:microsoft.com/office/officeart/2005/8/layout/hProcess9"/>
    <dgm:cxn modelId="{6A0F83D2-C9F0-4354-AB30-5538505A46A1}" srcId="{F1EBDE56-B349-43E9-B16A-107D3A764855}" destId="{1ED2F7F8-89AA-4682-91C9-89B71DF344A1}" srcOrd="2" destOrd="0" parTransId="{67EDF57D-87E8-450B-9B33-CAF18AD007DB}" sibTransId="{8A24574B-9C8C-4D98-A1E0-D7F84E37A1F4}"/>
    <dgm:cxn modelId="{2425C8AF-E853-49A9-8E4D-EB010833C222}" type="presOf" srcId="{BD167841-7753-491F-B43F-FA17DEF71DBC}" destId="{4EBEF4DA-9EB6-44EE-B2D3-1D8C27A04C10}" srcOrd="0" destOrd="1" presId="urn:microsoft.com/office/officeart/2005/8/layout/hProcess9"/>
    <dgm:cxn modelId="{A1ACE4BF-3D36-4F69-9ECC-1B522C19B8B9}" srcId="{CDD705C1-82F6-4244-AB1A-7A54E1CB4380}" destId="{C84611A4-1A4B-4DCA-AEC9-F7D66ADE7428}" srcOrd="2" destOrd="0" parTransId="{7A771B61-1C80-4EC1-9E6E-26DC805AC7EE}" sibTransId="{3AC10F10-B0AD-4E48-AD42-C0F50728911B}"/>
    <dgm:cxn modelId="{E7313415-B11C-4FAE-B559-BD1755EB5313}" type="presOf" srcId="{C15C0DAC-E48F-413C-A999-DE192C9E36E6}" destId="{97D81B87-08E6-45C3-9C5C-49D1DCCB4F55}" srcOrd="0" destOrd="2" presId="urn:microsoft.com/office/officeart/2005/8/layout/hProcess9"/>
    <dgm:cxn modelId="{AAF78696-D557-46FA-A169-8B32B3457934}" srcId="{CDD705C1-82F6-4244-AB1A-7A54E1CB4380}" destId="{10FEDD98-4C5C-45F3-80B3-09DE32B227B2}" srcOrd="0" destOrd="0" parTransId="{0F729EDD-9B3A-44E8-95F8-32CE592A06E5}" sibTransId="{E6FE1B36-2F14-4EE0-A830-EBCC24A81775}"/>
    <dgm:cxn modelId="{CBF6EE5A-E844-4C38-B963-0DF1C912E467}" srcId="{F1EBDE56-B349-43E9-B16A-107D3A764855}" destId="{2346E289-89C6-46F1-A0B5-2892487F2561}" srcOrd="1" destOrd="0" parTransId="{26D72F51-3872-4CF1-90CA-5F2BEB98E490}" sibTransId="{A1BC4BF0-AAA5-4917-87DA-E39F10396E0E}"/>
    <dgm:cxn modelId="{43A03975-FEC3-412C-A3C9-85120DB19092}" srcId="{2CF79483-EC45-48A2-AA35-EF5A89E17C19}" destId="{D87E2591-4E29-4FB5-9F1F-080403D6DF47}" srcOrd="1" destOrd="0" parTransId="{B901F012-2812-4491-B944-6CA600E37B1D}" sibTransId="{6787A137-22C7-4FD5-9D19-F13562961B4D}"/>
    <dgm:cxn modelId="{79CF0A92-9972-4758-9801-430A51E2B463}" type="presOf" srcId="{1F7ED8C5-227B-441D-95C2-010D60EC2E1B}" destId="{FFEF331C-9773-4271-BD65-E86BD9F7E932}" srcOrd="0" destOrd="1" presId="urn:microsoft.com/office/officeart/2005/8/layout/hProcess9"/>
    <dgm:cxn modelId="{0D57ECF9-125B-4DB2-A9FA-F068733A437A}" srcId="{2CF79483-EC45-48A2-AA35-EF5A89E17C19}" destId="{F1EBDE56-B349-43E9-B16A-107D3A764855}" srcOrd="4" destOrd="0" parTransId="{25E3B9EB-DF9F-4AC9-8A10-0598C95140CF}" sibTransId="{C27DE2E0-A704-4113-9AEE-DEDC222DDBDB}"/>
    <dgm:cxn modelId="{6B44C860-0FA9-4A0B-B0AB-A2F89BD4CB40}" srcId="{F1EBDE56-B349-43E9-B16A-107D3A764855}" destId="{BD167841-7753-491F-B43F-FA17DEF71DBC}" srcOrd="0" destOrd="0" parTransId="{84018915-CFDE-4494-B13E-3178462A6641}" sibTransId="{23A8807D-9F1A-4F17-B782-A1FA836C20A9}"/>
    <dgm:cxn modelId="{8BE0B97A-09BF-482B-BBF1-46174D29E0E9}" srcId="{83D8CACD-B66C-4CB6-93CF-AC49A96A478F}" destId="{1F7ED8C5-227B-441D-95C2-010D60EC2E1B}" srcOrd="0" destOrd="0" parTransId="{43896F8F-DCAA-40DD-8606-046B17F14B43}" sibTransId="{CEB6F45E-CB1B-47B8-8C05-24F88B50F9CA}"/>
    <dgm:cxn modelId="{3C2792C1-2105-4ED6-BDE8-DBB82478240D}" srcId="{D87E2591-4E29-4FB5-9F1F-080403D6DF47}" destId="{7D8C5E8C-8DE9-461B-BCC7-59E6C54C085E}" srcOrd="2" destOrd="0" parTransId="{83B14448-5843-4BD3-B7D0-532896188F90}" sibTransId="{5146C3A2-B092-4BD2-AF18-25970CFBDC9D}"/>
    <dgm:cxn modelId="{062B7E37-CDE5-4A03-B617-2892483DAA7D}" type="presOf" srcId="{7D8C5E8C-8DE9-461B-BCC7-59E6C54C085E}" destId="{E98817E5-61DC-4761-BCB6-173C5975EE3D}" srcOrd="0" destOrd="3" presId="urn:microsoft.com/office/officeart/2005/8/layout/hProcess9"/>
    <dgm:cxn modelId="{C0C90378-98DA-46A2-B4FD-B49DDDA526CD}" type="presOf" srcId="{2346E289-89C6-46F1-A0B5-2892487F2561}" destId="{4EBEF4DA-9EB6-44EE-B2D3-1D8C27A04C10}" srcOrd="0" destOrd="2" presId="urn:microsoft.com/office/officeart/2005/8/layout/hProcess9"/>
    <dgm:cxn modelId="{B8AA725E-D0F9-44B2-94E4-FA5D54F7E1B5}" srcId="{2CF79483-EC45-48A2-AA35-EF5A89E17C19}" destId="{83D8CACD-B66C-4CB6-93CF-AC49A96A478F}" srcOrd="3" destOrd="0" parTransId="{575B6233-633C-4E0E-B4CA-C99AB1CDDF32}" sibTransId="{0E1E2FC2-7A67-41A4-A6D7-B3A90EDBFB19}"/>
    <dgm:cxn modelId="{47C07B13-7737-4152-9E0C-0530CF38F3C2}" type="presOf" srcId="{D87E2591-4E29-4FB5-9F1F-080403D6DF47}" destId="{E98817E5-61DC-4761-BCB6-173C5975EE3D}" srcOrd="0" destOrd="0" presId="urn:microsoft.com/office/officeart/2005/8/layout/hProcess9"/>
    <dgm:cxn modelId="{7CF1D13A-6D17-4733-B67D-2CF692C6C8BA}" type="presOf" srcId="{1ED2F7F8-89AA-4682-91C9-89B71DF344A1}" destId="{4EBEF4DA-9EB6-44EE-B2D3-1D8C27A04C10}" srcOrd="0" destOrd="3" presId="urn:microsoft.com/office/officeart/2005/8/layout/hProcess9"/>
    <dgm:cxn modelId="{AC7FFAB8-686D-49BB-ABFA-0874B3AA54D0}" type="presOf" srcId="{676E5451-A341-4B7A-84EF-FFCAD2CCCB8A}" destId="{97D81B87-08E6-45C3-9C5C-49D1DCCB4F55}" srcOrd="0" destOrd="3" presId="urn:microsoft.com/office/officeart/2005/8/layout/hProcess9"/>
    <dgm:cxn modelId="{FB3866C0-F944-4872-8322-365F1E2ADEF5}" srcId="{D87E2591-4E29-4FB5-9F1F-080403D6DF47}" destId="{DBFBB3B5-52C8-4421-A467-9EC20B414810}" srcOrd="1" destOrd="0" parTransId="{5CA1BE8F-B5C6-4F37-8DA7-F5F4DC1C5153}" sibTransId="{E3021E9F-5603-4AE1-B883-77BB42C178B4}"/>
    <dgm:cxn modelId="{874E4F68-A96B-4B59-9CE3-4AFCD906AF16}" type="presOf" srcId="{83D8CACD-B66C-4CB6-93CF-AC49A96A478F}" destId="{FFEF331C-9773-4271-BD65-E86BD9F7E932}" srcOrd="0" destOrd="0" presId="urn:microsoft.com/office/officeart/2005/8/layout/hProcess9"/>
    <dgm:cxn modelId="{98A92BFB-7633-4220-84E8-1A0AED7D459A}" type="presOf" srcId="{0CC0F6B8-7014-42E3-924A-53CD9E66FCC2}" destId="{97D81B87-08E6-45C3-9C5C-49D1DCCB4F55}" srcOrd="0" destOrd="0" presId="urn:microsoft.com/office/officeart/2005/8/layout/hProcess9"/>
    <dgm:cxn modelId="{09264E32-0D1C-499D-BF0E-6BE7CA7A46B1}" type="presOf" srcId="{4B94FF05-CE17-4B3A-A966-BADFD943C62E}" destId="{8C71120B-F1CF-4523-89AF-4B1E059F25FC}" srcOrd="0" destOrd="1" presId="urn:microsoft.com/office/officeart/2005/8/layout/hProcess9"/>
    <dgm:cxn modelId="{1DB68311-A5FD-4437-A669-23F4C1495E4F}" srcId="{0CC0F6B8-7014-42E3-924A-53CD9E66FCC2}" destId="{4C55D684-501A-47CA-BF05-88F170C7A126}" srcOrd="0" destOrd="0" parTransId="{F86ABBAC-B476-44FB-ABCA-721E5DE80D85}" sibTransId="{A9E25566-79AB-47B0-97A4-C4051C3DD7FD}"/>
    <dgm:cxn modelId="{C437C176-1843-4398-9B30-112094E0BA09}" type="presOf" srcId="{D2BBCE6B-9FA5-458C-A8EF-B5EC28EB08ED}" destId="{8C71120B-F1CF-4523-89AF-4B1E059F25FC}" srcOrd="0" destOrd="0" presId="urn:microsoft.com/office/officeart/2005/8/layout/hProcess9"/>
    <dgm:cxn modelId="{6C9F6134-0991-4172-99F7-4F77BCE2B35D}" type="presParOf" srcId="{14CF557C-1D3D-4561-96BD-16647C14E616}" destId="{A580A64B-D92D-4506-99FC-6DDCB03C3856}" srcOrd="0" destOrd="0" presId="urn:microsoft.com/office/officeart/2005/8/layout/hProcess9"/>
    <dgm:cxn modelId="{C4EB9BE4-7D73-49DA-8E90-11A06BF96CEE}" type="presParOf" srcId="{14CF557C-1D3D-4561-96BD-16647C14E616}" destId="{8144F3B9-2CD8-41CB-BD65-4B43736966AD}" srcOrd="1" destOrd="0" presId="urn:microsoft.com/office/officeart/2005/8/layout/hProcess9"/>
    <dgm:cxn modelId="{45BFB8B1-8AE3-45A1-9263-1292A25B8CE1}" type="presParOf" srcId="{8144F3B9-2CD8-41CB-BD65-4B43736966AD}" destId="{940874A0-C230-4F3A-8490-C49C8E23B00E}" srcOrd="0" destOrd="0" presId="urn:microsoft.com/office/officeart/2005/8/layout/hProcess9"/>
    <dgm:cxn modelId="{F56F14C4-EE50-4942-A138-AA51300C04E2}" type="presParOf" srcId="{8144F3B9-2CD8-41CB-BD65-4B43736966AD}" destId="{050DA03D-9C22-461C-8521-4C1ADAB2CBF3}" srcOrd="1" destOrd="0" presId="urn:microsoft.com/office/officeart/2005/8/layout/hProcess9"/>
    <dgm:cxn modelId="{814DD6FC-83E9-4937-A9AB-91510A2369CB}" type="presParOf" srcId="{8144F3B9-2CD8-41CB-BD65-4B43736966AD}" destId="{E98817E5-61DC-4761-BCB6-173C5975EE3D}" srcOrd="2" destOrd="0" presId="urn:microsoft.com/office/officeart/2005/8/layout/hProcess9"/>
    <dgm:cxn modelId="{FBE8F600-33F7-4782-9CB3-74F236EB9A94}" type="presParOf" srcId="{8144F3B9-2CD8-41CB-BD65-4B43736966AD}" destId="{C2EF0221-A456-4054-B625-257B4459B61F}" srcOrd="3" destOrd="0" presId="urn:microsoft.com/office/officeart/2005/8/layout/hProcess9"/>
    <dgm:cxn modelId="{BAA6F628-9FF3-4B09-8337-FBB117C8EE99}" type="presParOf" srcId="{8144F3B9-2CD8-41CB-BD65-4B43736966AD}" destId="{97D81B87-08E6-45C3-9C5C-49D1DCCB4F55}" srcOrd="4" destOrd="0" presId="urn:microsoft.com/office/officeart/2005/8/layout/hProcess9"/>
    <dgm:cxn modelId="{BA3B8565-7269-41EE-B399-D8EB396F23BD}" type="presParOf" srcId="{8144F3B9-2CD8-41CB-BD65-4B43736966AD}" destId="{59C5380A-9DA2-454D-A90B-9DD942FBB073}" srcOrd="5" destOrd="0" presId="urn:microsoft.com/office/officeart/2005/8/layout/hProcess9"/>
    <dgm:cxn modelId="{55101B45-7131-4C3A-8DDA-7BC3A522A11B}" type="presParOf" srcId="{8144F3B9-2CD8-41CB-BD65-4B43736966AD}" destId="{FFEF331C-9773-4271-BD65-E86BD9F7E932}" srcOrd="6" destOrd="0" presId="urn:microsoft.com/office/officeart/2005/8/layout/hProcess9"/>
    <dgm:cxn modelId="{FFF05C71-0FDB-4BBB-8B3C-3B94D6080C5F}" type="presParOf" srcId="{8144F3B9-2CD8-41CB-BD65-4B43736966AD}" destId="{7D7A6749-7230-4BC3-8A71-217C5E966FD6}" srcOrd="7" destOrd="0" presId="urn:microsoft.com/office/officeart/2005/8/layout/hProcess9"/>
    <dgm:cxn modelId="{75AB8FC7-A0CE-4798-95C4-B17298DF7614}" type="presParOf" srcId="{8144F3B9-2CD8-41CB-BD65-4B43736966AD}" destId="{4EBEF4DA-9EB6-44EE-B2D3-1D8C27A04C10}" srcOrd="8" destOrd="0" presId="urn:microsoft.com/office/officeart/2005/8/layout/hProcess9"/>
    <dgm:cxn modelId="{76094287-2F30-4C94-BA27-7929E7F4041E}" type="presParOf" srcId="{8144F3B9-2CD8-41CB-BD65-4B43736966AD}" destId="{B86D2FD3-B7D8-4440-B88B-257BF039F16E}" srcOrd="9" destOrd="0" presId="urn:microsoft.com/office/officeart/2005/8/layout/hProcess9"/>
    <dgm:cxn modelId="{D3270575-06C7-4306-8200-1DB2E4B3F3B0}" type="presParOf" srcId="{8144F3B9-2CD8-41CB-BD65-4B43736966AD}" destId="{FFA53C26-1818-4EF5-9F13-8921258BA568}" srcOrd="10" destOrd="0" presId="urn:microsoft.com/office/officeart/2005/8/layout/hProcess9"/>
    <dgm:cxn modelId="{E12A2F02-17CF-4F65-892A-B327DFAEB0A7}" type="presParOf" srcId="{8144F3B9-2CD8-41CB-BD65-4B43736966AD}" destId="{5AB11EFB-05E8-447D-9630-EA08F30ABED4}" srcOrd="11" destOrd="0" presId="urn:microsoft.com/office/officeart/2005/8/layout/hProcess9"/>
    <dgm:cxn modelId="{047D0649-6A56-4F90-A0B3-5E581F47DB4A}" type="presParOf" srcId="{8144F3B9-2CD8-41CB-BD65-4B43736966AD}" destId="{8C71120B-F1CF-4523-89AF-4B1E059F25FC}" srcOrd="1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80A64B-D92D-4506-99FC-6DDCB03C3856}">
      <dsp:nvSpPr>
        <dsp:cNvPr id="0" name=""/>
        <dsp:cNvSpPr/>
      </dsp:nvSpPr>
      <dsp:spPr>
        <a:xfrm>
          <a:off x="2" y="0"/>
          <a:ext cx="11485094" cy="5296485"/>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0874A0-C230-4F3A-8490-C49C8E23B00E}">
      <dsp:nvSpPr>
        <dsp:cNvPr id="0" name=""/>
        <dsp:cNvSpPr/>
      </dsp:nvSpPr>
      <dsp:spPr>
        <a:xfrm>
          <a:off x="173" y="1422752"/>
          <a:ext cx="1553404" cy="2450980"/>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smtClean="0"/>
            <a:t>Superfund Feasibility Study</a:t>
          </a:r>
          <a:endParaRPr lang="en-US" sz="2000" b="1" kern="1200" dirty="0"/>
        </a:p>
        <a:p>
          <a:pPr marL="114300" lvl="1" indent="-114300" algn="l" defTabSz="622300">
            <a:lnSpc>
              <a:spcPct val="90000"/>
            </a:lnSpc>
            <a:spcBef>
              <a:spcPct val="0"/>
            </a:spcBef>
            <a:spcAft>
              <a:spcPct val="15000"/>
            </a:spcAft>
            <a:buChar char="••"/>
          </a:pPr>
          <a:r>
            <a:rPr lang="en-US" sz="1400" kern="1200" dirty="0" smtClean="0"/>
            <a:t>Three Dig and Line designs</a:t>
          </a: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smtClean="0"/>
            <a:t>Dig and Haul to an existing landfill</a:t>
          </a:r>
          <a:endParaRPr lang="en-US" sz="1400" kern="1200" dirty="0"/>
        </a:p>
      </dsp:txBody>
      <dsp:txXfrm>
        <a:off x="76004" y="1498583"/>
        <a:ext cx="1401742" cy="2299318"/>
      </dsp:txXfrm>
    </dsp:sp>
    <dsp:sp modelId="{E98817E5-61DC-4761-BCB6-173C5975EE3D}">
      <dsp:nvSpPr>
        <dsp:cNvPr id="0" name=""/>
        <dsp:cNvSpPr/>
      </dsp:nvSpPr>
      <dsp:spPr>
        <a:xfrm>
          <a:off x="1632474" y="1422752"/>
          <a:ext cx="1553404" cy="2450980"/>
        </a:xfrm>
        <a:prstGeom prst="round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smtClean="0"/>
            <a:t>Bottom Liner Designs</a:t>
          </a:r>
          <a:endParaRPr lang="en-US" sz="2000" b="1" kern="1200" dirty="0"/>
        </a:p>
        <a:p>
          <a:pPr marL="114300" lvl="1" indent="-114300" algn="l" defTabSz="622300">
            <a:lnSpc>
              <a:spcPct val="90000"/>
            </a:lnSpc>
            <a:spcBef>
              <a:spcPct val="0"/>
            </a:spcBef>
            <a:spcAft>
              <a:spcPct val="15000"/>
            </a:spcAft>
            <a:buChar char="••"/>
          </a:pPr>
          <a:r>
            <a:rPr lang="en-US" sz="1400" kern="1200" dirty="0" smtClean="0"/>
            <a:t>Standard liner option</a:t>
          </a:r>
        </a:p>
        <a:p>
          <a:pPr marL="114300" lvl="1" indent="-114300" algn="l" defTabSz="622300">
            <a:lnSpc>
              <a:spcPct val="90000"/>
            </a:lnSpc>
            <a:spcBef>
              <a:spcPct val="0"/>
            </a:spcBef>
            <a:spcAft>
              <a:spcPct val="15000"/>
            </a:spcAft>
            <a:buChar char="••"/>
          </a:pPr>
          <a:endParaRPr lang="en-US" sz="1400" kern="1200" dirty="0" smtClean="0"/>
        </a:p>
        <a:p>
          <a:pPr marL="114300" lvl="1" indent="-114300" algn="l" defTabSz="622300">
            <a:lnSpc>
              <a:spcPct val="90000"/>
            </a:lnSpc>
            <a:spcBef>
              <a:spcPct val="0"/>
            </a:spcBef>
            <a:spcAft>
              <a:spcPct val="15000"/>
            </a:spcAft>
            <a:buChar char="••"/>
          </a:pPr>
          <a:r>
            <a:rPr lang="en-US" sz="1400" kern="1200" dirty="0" smtClean="0"/>
            <a:t>Enhanced liner option</a:t>
          </a:r>
        </a:p>
      </dsp:txBody>
      <dsp:txXfrm>
        <a:off x="1708305" y="1498583"/>
        <a:ext cx="1401742" cy="2299318"/>
      </dsp:txXfrm>
    </dsp:sp>
    <dsp:sp modelId="{97D81B87-08E6-45C3-9C5C-49D1DCCB4F55}">
      <dsp:nvSpPr>
        <dsp:cNvPr id="0" name=""/>
        <dsp:cNvSpPr/>
      </dsp:nvSpPr>
      <dsp:spPr>
        <a:xfrm>
          <a:off x="3263549" y="1422752"/>
          <a:ext cx="1553404" cy="2450980"/>
        </a:xfrm>
        <a:prstGeom prst="round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smtClean="0"/>
            <a:t>Public Meeting</a:t>
          </a:r>
          <a:endParaRPr lang="en-US" sz="2000" b="1" kern="1200" dirty="0"/>
        </a:p>
        <a:p>
          <a:pPr marL="114300" lvl="1" indent="-114300" algn="l" defTabSz="622300">
            <a:lnSpc>
              <a:spcPct val="90000"/>
            </a:lnSpc>
            <a:spcBef>
              <a:spcPct val="0"/>
            </a:spcBef>
            <a:spcAft>
              <a:spcPct val="15000"/>
            </a:spcAft>
            <a:buChar char="••"/>
          </a:pPr>
          <a:r>
            <a:rPr lang="en-US" sz="1400" kern="1200" dirty="0" smtClean="0"/>
            <a:t>Arrive at one Dig and Line design</a:t>
          </a: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smtClean="0"/>
            <a:t>Keep Dig and Haul option</a:t>
          </a:r>
          <a:endParaRPr lang="en-US" sz="1400" kern="1200" dirty="0"/>
        </a:p>
      </dsp:txBody>
      <dsp:txXfrm>
        <a:off x="3339380" y="1498583"/>
        <a:ext cx="1401742" cy="2299318"/>
      </dsp:txXfrm>
    </dsp:sp>
    <dsp:sp modelId="{FFEF331C-9773-4271-BD65-E86BD9F7E932}">
      <dsp:nvSpPr>
        <dsp:cNvPr id="0" name=""/>
        <dsp:cNvSpPr/>
      </dsp:nvSpPr>
      <dsp:spPr>
        <a:xfrm>
          <a:off x="4894624" y="1422752"/>
          <a:ext cx="1553404" cy="2450980"/>
        </a:xfrm>
        <a:prstGeom prst="round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smtClean="0"/>
            <a:t>Access</a:t>
          </a:r>
          <a:endParaRPr lang="en-US" sz="2000" b="1" kern="1200" dirty="0"/>
        </a:p>
        <a:p>
          <a:pPr marL="114300" lvl="1" indent="-114300" algn="l" defTabSz="622300">
            <a:lnSpc>
              <a:spcPct val="90000"/>
            </a:lnSpc>
            <a:spcBef>
              <a:spcPct val="0"/>
            </a:spcBef>
            <a:spcAft>
              <a:spcPct val="15000"/>
            </a:spcAft>
            <a:buChar char="••"/>
          </a:pPr>
          <a:r>
            <a:rPr lang="en-US" sz="1400" b="0" kern="1200" dirty="0" smtClean="0"/>
            <a:t>Obtain access to property for cleanup</a:t>
          </a:r>
          <a:endParaRPr lang="en-US" sz="1400" b="0" kern="1200" dirty="0"/>
        </a:p>
      </dsp:txBody>
      <dsp:txXfrm>
        <a:off x="4970455" y="1498583"/>
        <a:ext cx="1401742" cy="2299318"/>
      </dsp:txXfrm>
    </dsp:sp>
    <dsp:sp modelId="{4EBEF4DA-9EB6-44EE-B2D3-1D8C27A04C10}">
      <dsp:nvSpPr>
        <dsp:cNvPr id="0" name=""/>
        <dsp:cNvSpPr/>
      </dsp:nvSpPr>
      <dsp:spPr>
        <a:xfrm>
          <a:off x="6525698" y="1422752"/>
          <a:ext cx="1695851" cy="2450980"/>
        </a:xfrm>
        <a:prstGeom prst="roundRect">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smtClean="0"/>
            <a:t>Bid Two Cleanup Plans</a:t>
          </a:r>
        </a:p>
        <a:p>
          <a:pPr marL="114300" lvl="1" indent="-114300" algn="l" defTabSz="622300">
            <a:lnSpc>
              <a:spcPct val="90000"/>
            </a:lnSpc>
            <a:spcBef>
              <a:spcPct val="0"/>
            </a:spcBef>
            <a:spcAft>
              <a:spcPct val="15000"/>
            </a:spcAft>
            <a:buChar char="••"/>
          </a:pPr>
          <a:r>
            <a:rPr lang="en-US" sz="1400" kern="1200" dirty="0" smtClean="0"/>
            <a:t>Bid Dig and Haul</a:t>
          </a:r>
          <a:endParaRPr lang="en-US" sz="1400" kern="1200" dirty="0"/>
        </a:p>
        <a:p>
          <a:pPr marL="114300" lvl="1" indent="-114300" algn="l" defTabSz="622300">
            <a:lnSpc>
              <a:spcPct val="90000"/>
            </a:lnSpc>
            <a:spcBef>
              <a:spcPct val="0"/>
            </a:spcBef>
            <a:spcAft>
              <a:spcPct val="15000"/>
            </a:spcAft>
            <a:buChar char="••"/>
          </a:pPr>
          <a:r>
            <a:rPr lang="en-US" sz="1400" kern="1200" dirty="0" smtClean="0"/>
            <a:t>Bid Dig and Line</a:t>
          </a:r>
          <a:endParaRPr lang="en-US" sz="1400" kern="1200" dirty="0"/>
        </a:p>
        <a:p>
          <a:pPr marL="114300" lvl="1" indent="-114300" algn="l" defTabSz="622300">
            <a:lnSpc>
              <a:spcPct val="90000"/>
            </a:lnSpc>
            <a:spcBef>
              <a:spcPct val="0"/>
            </a:spcBef>
            <a:spcAft>
              <a:spcPct val="15000"/>
            </a:spcAft>
            <a:buChar char="••"/>
          </a:pPr>
          <a:r>
            <a:rPr lang="en-US" sz="1400" kern="1200" dirty="0" smtClean="0"/>
            <a:t>Bid bottom liner enhancement  for Dig and Line</a:t>
          </a:r>
          <a:endParaRPr lang="en-US" sz="1400" kern="1200" dirty="0"/>
        </a:p>
      </dsp:txBody>
      <dsp:txXfrm>
        <a:off x="6608483" y="1505537"/>
        <a:ext cx="1530281" cy="2285410"/>
      </dsp:txXfrm>
    </dsp:sp>
    <dsp:sp modelId="{FFA53C26-1818-4EF5-9F13-8921258BA568}">
      <dsp:nvSpPr>
        <dsp:cNvPr id="0" name=""/>
        <dsp:cNvSpPr/>
      </dsp:nvSpPr>
      <dsp:spPr>
        <a:xfrm>
          <a:off x="8299221" y="1422752"/>
          <a:ext cx="1553404" cy="2450980"/>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smtClean="0"/>
            <a:t>Funding Bill</a:t>
          </a:r>
          <a:endParaRPr lang="en-US" sz="2000" b="1" kern="1200" dirty="0"/>
        </a:p>
        <a:p>
          <a:pPr marL="114300" lvl="1" indent="-114300" algn="l" defTabSz="622300">
            <a:lnSpc>
              <a:spcPct val="90000"/>
            </a:lnSpc>
            <a:spcBef>
              <a:spcPct val="0"/>
            </a:spcBef>
            <a:spcAft>
              <a:spcPct val="15000"/>
            </a:spcAft>
            <a:buChar char="••"/>
          </a:pPr>
          <a:r>
            <a:rPr lang="en-US" sz="1400" kern="1200" dirty="0" smtClean="0"/>
            <a:t>Legislation funds one cleanup plan</a:t>
          </a:r>
          <a:endParaRPr lang="en-US" sz="1400" kern="1200" dirty="0"/>
        </a:p>
      </dsp:txBody>
      <dsp:txXfrm>
        <a:off x="8375052" y="1498583"/>
        <a:ext cx="1401742" cy="2299318"/>
      </dsp:txXfrm>
    </dsp:sp>
    <dsp:sp modelId="{8C71120B-F1CF-4523-89AF-4B1E059F25FC}">
      <dsp:nvSpPr>
        <dsp:cNvPr id="0" name=""/>
        <dsp:cNvSpPr/>
      </dsp:nvSpPr>
      <dsp:spPr>
        <a:xfrm>
          <a:off x="9930295" y="1422752"/>
          <a:ext cx="1553404" cy="2450980"/>
        </a:xfrm>
        <a:prstGeom prst="round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dirty="0" smtClean="0"/>
            <a:t>Construction</a:t>
          </a:r>
          <a:endParaRPr lang="en-US" sz="1800" b="1" kern="1200" dirty="0"/>
        </a:p>
        <a:p>
          <a:pPr marL="114300" lvl="1" indent="-114300" algn="l" defTabSz="622300">
            <a:lnSpc>
              <a:spcPct val="90000"/>
            </a:lnSpc>
            <a:spcBef>
              <a:spcPct val="0"/>
            </a:spcBef>
            <a:spcAft>
              <a:spcPct val="15000"/>
            </a:spcAft>
            <a:buChar char="••"/>
          </a:pPr>
          <a:r>
            <a:rPr lang="en-US" sz="1400" b="0" kern="1200" dirty="0" smtClean="0"/>
            <a:t>3 or 4 year construction project depending on bottom liner design</a:t>
          </a:r>
          <a:endParaRPr lang="en-US" sz="1400" b="1" kern="1200" dirty="0"/>
        </a:p>
      </dsp:txBody>
      <dsp:txXfrm>
        <a:off x="10006126" y="1498583"/>
        <a:ext cx="1401742" cy="229931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627"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1172" y="0"/>
            <a:ext cx="3037627" cy="463550"/>
          </a:xfrm>
          <a:prstGeom prst="rect">
            <a:avLst/>
          </a:prstGeom>
        </p:spPr>
        <p:txBody>
          <a:bodyPr vert="horz" lIns="91440" tIns="45720" rIns="91440" bIns="45720" rtlCol="0"/>
          <a:lstStyle>
            <a:lvl1pPr algn="r">
              <a:defRPr sz="1200"/>
            </a:lvl1pPr>
          </a:lstStyle>
          <a:p>
            <a:fld id="{4CF6FCC2-CE2A-4B30-87BF-59CE531D33F5}" type="datetimeFigureOut">
              <a:rPr lang="en-US" smtClean="0"/>
              <a:t>2/6/2020</a:t>
            </a:fld>
            <a:endParaRPr lang="en-US"/>
          </a:p>
        </p:txBody>
      </p:sp>
      <p:sp>
        <p:nvSpPr>
          <p:cNvPr id="4" name="Footer Placeholder 3"/>
          <p:cNvSpPr>
            <a:spLocks noGrp="1"/>
          </p:cNvSpPr>
          <p:nvPr>
            <p:ph type="ftr" sz="quarter" idx="2"/>
          </p:nvPr>
        </p:nvSpPr>
        <p:spPr>
          <a:xfrm>
            <a:off x="0" y="8772525"/>
            <a:ext cx="3037627"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1172" y="8772525"/>
            <a:ext cx="3037627" cy="463550"/>
          </a:xfrm>
          <a:prstGeom prst="rect">
            <a:avLst/>
          </a:prstGeom>
        </p:spPr>
        <p:txBody>
          <a:bodyPr vert="horz" lIns="91440" tIns="45720" rIns="91440" bIns="45720" rtlCol="0" anchor="b"/>
          <a:lstStyle>
            <a:lvl1pPr algn="r">
              <a:defRPr sz="1200"/>
            </a:lvl1pPr>
          </a:lstStyle>
          <a:p>
            <a:fld id="{486441E9-C681-4AF2-8F7C-16EC34DD6B87}" type="slidenum">
              <a:rPr lang="en-US" smtClean="0"/>
              <a:t>‹#›</a:t>
            </a:fld>
            <a:endParaRPr lang="en-US"/>
          </a:p>
        </p:txBody>
      </p:sp>
    </p:spTree>
    <p:extLst>
      <p:ext uri="{BB962C8B-B14F-4D97-AF65-F5344CB8AC3E}">
        <p14:creationId xmlns:p14="http://schemas.microsoft.com/office/powerpoint/2010/main" val="16567859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70941" y="1"/>
            <a:ext cx="3037840" cy="463408"/>
          </a:xfrm>
          <a:prstGeom prst="rect">
            <a:avLst/>
          </a:prstGeom>
        </p:spPr>
        <p:txBody>
          <a:bodyPr vert="horz" lIns="92492" tIns="46246" rIns="92492" bIns="46246" rtlCol="0"/>
          <a:lstStyle>
            <a:lvl1pPr algn="r">
              <a:defRPr sz="1200"/>
            </a:lvl1pPr>
          </a:lstStyle>
          <a:p>
            <a:fld id="{C3915F9E-F126-4096-A7E6-A746B0296745}" type="datetimeFigureOut">
              <a:rPr lang="en-US" smtClean="0"/>
              <a:t>2/6/2020</a:t>
            </a:fld>
            <a:endParaRPr lang="en-US"/>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701041" y="4444865"/>
            <a:ext cx="5608320" cy="3636705"/>
          </a:xfrm>
          <a:prstGeom prst="rect">
            <a:avLst/>
          </a:prstGeom>
        </p:spPr>
        <p:txBody>
          <a:bodyPr vert="horz" lIns="92492" tIns="46246" rIns="92492" bIns="46246"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73"/>
            <a:ext cx="3037840"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70941" y="8772673"/>
            <a:ext cx="3037840" cy="463407"/>
          </a:xfrm>
          <a:prstGeom prst="rect">
            <a:avLst/>
          </a:prstGeom>
        </p:spPr>
        <p:txBody>
          <a:bodyPr vert="horz" lIns="92492" tIns="46246" rIns="92492" bIns="46246" rtlCol="0" anchor="b"/>
          <a:lstStyle>
            <a:lvl1pPr algn="r">
              <a:defRPr sz="1200"/>
            </a:lvl1pPr>
          </a:lstStyle>
          <a:p>
            <a:fld id="{9AB8F2BD-78E6-4A3E-8BF8-5413F67344B3}" type="slidenum">
              <a:rPr lang="en-US" smtClean="0"/>
              <a:t>‹#›</a:t>
            </a:fld>
            <a:endParaRPr lang="en-US"/>
          </a:p>
        </p:txBody>
      </p:sp>
    </p:spTree>
    <p:extLst>
      <p:ext uri="{BB962C8B-B14F-4D97-AF65-F5344CB8AC3E}">
        <p14:creationId xmlns:p14="http://schemas.microsoft.com/office/powerpoint/2010/main" val="2171777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Font typeface="Arial" panose="020B0604020202020204" pitchFamily="34" charset="0"/>
              <a:buNone/>
              <a:defRPr/>
            </a:pPr>
            <a:r>
              <a:rPr lang="en-US" sz="1100" b="0" kern="1200" baseline="0" dirty="0" smtClean="0">
                <a:solidFill>
                  <a:schemeClr val="tx1"/>
                </a:solidFill>
                <a:latin typeface="NeueHaasGroteskText Std" panose="020B0504020202020204" pitchFamily="34" charset="0"/>
                <a:ea typeface="+mn-ea"/>
                <a:cs typeface="+mn-cs"/>
              </a:rPr>
              <a:t>We address our mission from three different perspectives:</a:t>
            </a:r>
          </a:p>
          <a:p>
            <a:pPr marL="0" indent="0" defTabSz="931774">
              <a:buFont typeface="Arial" panose="020B0604020202020204" pitchFamily="34" charset="0"/>
              <a:buNone/>
              <a:defRPr/>
            </a:pPr>
            <a:endParaRPr lang="en-US" sz="1100" b="0" kern="1200" baseline="0" dirty="0" smtClean="0">
              <a:solidFill>
                <a:schemeClr val="tx1"/>
              </a:solidFill>
              <a:latin typeface="NeueHaasGroteskText Std" panose="020B0504020202020204" pitchFamily="34" charset="0"/>
              <a:ea typeface="+mn-ea"/>
              <a:cs typeface="+mn-cs"/>
            </a:endParaRPr>
          </a:p>
          <a:p>
            <a:pPr marL="0" indent="0" defTabSz="931774">
              <a:buFont typeface="Arial" panose="020B0604020202020204" pitchFamily="34" charset="0"/>
              <a:buNone/>
              <a:defRPr/>
            </a:pPr>
            <a:r>
              <a:rPr lang="en-US" sz="1100" b="1" kern="1200" baseline="0" dirty="0" smtClean="0">
                <a:solidFill>
                  <a:schemeClr val="tx1"/>
                </a:solidFill>
                <a:latin typeface="NeueHaasGroteskText Std" panose="020B0504020202020204" pitchFamily="34" charset="0"/>
                <a:ea typeface="+mn-ea"/>
                <a:cs typeface="+mn-cs"/>
              </a:rPr>
              <a:t>Pollution prevention </a:t>
            </a:r>
            <a:r>
              <a:rPr lang="en-US" sz="1100" kern="1200" baseline="0" dirty="0" smtClean="0">
                <a:solidFill>
                  <a:schemeClr val="tx1"/>
                </a:solidFill>
                <a:latin typeface="NeueHaasGroteskText Std" panose="020B0504020202020204" pitchFamily="34" charset="0"/>
                <a:ea typeface="+mn-ea"/>
                <a:cs typeface="+mn-cs"/>
              </a:rPr>
              <a:t>means eliminating waste and pollution at its source. For example, our small business environmental assistance program helps companies reduce costs and increase efficiency.  Another example is training road salt applicators to help prevent chloride pollution.</a:t>
            </a:r>
          </a:p>
          <a:p>
            <a:pPr marL="0" indent="0" defTabSz="931774">
              <a:buFont typeface="Arial" panose="020B0604020202020204" pitchFamily="34" charset="0"/>
              <a:buNone/>
              <a:defRPr/>
            </a:pPr>
            <a:endParaRPr lang="en-US" sz="1100" kern="1200" baseline="0" dirty="0" smtClean="0">
              <a:solidFill>
                <a:schemeClr val="tx1"/>
              </a:solidFill>
              <a:latin typeface="NeueHaasGroteskText Std" panose="020B0504020202020204" pitchFamily="34" charset="0"/>
              <a:ea typeface="+mn-ea"/>
              <a:cs typeface="+mn-cs"/>
            </a:endParaRPr>
          </a:p>
          <a:p>
            <a:pPr marL="0" indent="0" defTabSz="931774">
              <a:buFont typeface="Arial" panose="020B0604020202020204" pitchFamily="34" charset="0"/>
              <a:buNone/>
              <a:defRPr/>
            </a:pPr>
            <a:r>
              <a:rPr lang="en-US" sz="1100" b="1" kern="1200" baseline="0" dirty="0" smtClean="0">
                <a:solidFill>
                  <a:schemeClr val="tx1"/>
                </a:solidFill>
                <a:latin typeface="NeueHaasGroteskText Std" panose="020B0504020202020204" pitchFamily="34" charset="0"/>
                <a:ea typeface="+mn-ea"/>
                <a:cs typeface="+mn-cs"/>
              </a:rPr>
              <a:t>Managing pollution </a:t>
            </a:r>
            <a:r>
              <a:rPr lang="en-US" sz="1100" kern="1200" baseline="0" dirty="0" smtClean="0">
                <a:solidFill>
                  <a:schemeClr val="tx1"/>
                </a:solidFill>
                <a:latin typeface="NeueHaasGroteskText Std" panose="020B0504020202020204" pitchFamily="34" charset="0"/>
                <a:ea typeface="+mn-ea"/>
                <a:cs typeface="+mn-cs"/>
              </a:rPr>
              <a:t>is the bulk of our work – which we accomplish through our water and air permits and the traditional regulation framework.   But we also help manage pollution through efforts such as: </a:t>
            </a:r>
          </a:p>
          <a:p>
            <a:pPr marL="171450" indent="-171450" defTabSz="931774">
              <a:buFont typeface="Arial" panose="020B0604020202020204" pitchFamily="34" charset="0"/>
              <a:buChar char="•"/>
              <a:defRPr/>
            </a:pPr>
            <a:r>
              <a:rPr lang="en-US" sz="1100" u="sng" kern="1200" baseline="0" dirty="0" smtClean="0">
                <a:solidFill>
                  <a:schemeClr val="tx1"/>
                </a:solidFill>
                <a:latin typeface="NeueHaasGroteskText Std" panose="020B0504020202020204" pitchFamily="34" charset="0"/>
                <a:ea typeface="+mn-ea"/>
                <a:cs typeface="+mn-cs"/>
              </a:rPr>
              <a:t>Capital Assistance Program </a:t>
            </a:r>
            <a:r>
              <a:rPr lang="en-US" sz="1100" kern="1200" baseline="0" dirty="0" smtClean="0">
                <a:solidFill>
                  <a:schemeClr val="tx1"/>
                </a:solidFill>
                <a:latin typeface="NeueHaasGroteskText Std" panose="020B0504020202020204" pitchFamily="34" charset="0"/>
                <a:ea typeface="+mn-ea"/>
                <a:cs typeface="+mn-cs"/>
              </a:rPr>
              <a:t>projects and grants to local government for setting up infrastructure for recycling and waste reduction</a:t>
            </a:r>
          </a:p>
          <a:p>
            <a:pPr marL="171450" indent="-171450" defTabSz="931774">
              <a:buFont typeface="Arial" panose="020B0604020202020204" pitchFamily="34" charset="0"/>
              <a:buChar char="•"/>
              <a:defRPr/>
            </a:pPr>
            <a:r>
              <a:rPr lang="en-US" sz="1100" kern="1200" baseline="0" dirty="0" smtClean="0">
                <a:solidFill>
                  <a:schemeClr val="tx1"/>
                </a:solidFill>
                <a:latin typeface="NeueHaasGroteskText Std" panose="020B0504020202020204" pitchFamily="34" charset="0"/>
                <a:ea typeface="+mn-ea"/>
                <a:cs typeface="+mn-cs"/>
              </a:rPr>
              <a:t>Training for wastewater treatment plant operators to ensure proper management of municipal wastewater.</a:t>
            </a:r>
          </a:p>
          <a:p>
            <a:pPr marL="171450" indent="-171450" defTabSz="931774">
              <a:buFont typeface="Arial" panose="020B0604020202020204" pitchFamily="34" charset="0"/>
              <a:buChar char="•"/>
              <a:defRPr/>
            </a:pPr>
            <a:endParaRPr lang="en-US" sz="1100" kern="1200" baseline="0" dirty="0" smtClean="0">
              <a:solidFill>
                <a:schemeClr val="tx1"/>
              </a:solidFill>
              <a:latin typeface="NeueHaasGroteskText Std" panose="020B0504020202020204" pitchFamily="34" charset="0"/>
              <a:ea typeface="+mn-ea"/>
              <a:cs typeface="+mn-cs"/>
            </a:endParaRPr>
          </a:p>
          <a:p>
            <a:pPr marL="0" indent="0" defTabSz="931774">
              <a:buFont typeface="Arial" panose="020B0604020202020204" pitchFamily="34" charset="0"/>
              <a:buNone/>
              <a:defRPr/>
            </a:pPr>
            <a:r>
              <a:rPr lang="en-US" sz="1100" b="1" kern="1200" baseline="0" dirty="0" smtClean="0">
                <a:solidFill>
                  <a:schemeClr val="tx1"/>
                </a:solidFill>
                <a:latin typeface="NeueHaasGroteskText Std" panose="020B0504020202020204" pitchFamily="34" charset="0"/>
                <a:ea typeface="+mn-ea"/>
                <a:cs typeface="+mn-cs"/>
              </a:rPr>
              <a:t>Cleaning up Past Pollution </a:t>
            </a:r>
            <a:r>
              <a:rPr lang="en-US" sz="1100" kern="1200" baseline="0" dirty="0" smtClean="0">
                <a:solidFill>
                  <a:schemeClr val="tx1"/>
                </a:solidFill>
                <a:latin typeface="NeueHaasGroteskText Std" panose="020B0504020202020204" pitchFamily="34" charset="0"/>
                <a:ea typeface="+mn-ea"/>
                <a:cs typeface="+mn-cs"/>
              </a:rPr>
              <a:t>is key to protecting and enhancing human health.  We do this in may ways, most visibly:</a:t>
            </a:r>
          </a:p>
          <a:p>
            <a:pPr marL="171450" indent="-171450" defTabSz="931774">
              <a:buFont typeface="Arial" panose="020B0604020202020204" pitchFamily="34" charset="0"/>
              <a:buChar char="•"/>
              <a:defRPr/>
            </a:pPr>
            <a:r>
              <a:rPr lang="en-US" sz="1100" u="sng" kern="1200" baseline="0" dirty="0" smtClean="0">
                <a:solidFill>
                  <a:schemeClr val="tx1"/>
                </a:solidFill>
                <a:latin typeface="NeueHaasGroteskText Std" panose="020B0504020202020204" pitchFamily="34" charset="0"/>
                <a:ea typeface="+mn-ea"/>
                <a:cs typeface="+mn-cs"/>
              </a:rPr>
              <a:t>Closed Landfill Program</a:t>
            </a:r>
          </a:p>
          <a:p>
            <a:pPr marL="171450" indent="-171450" defTabSz="931774">
              <a:buFont typeface="Arial" panose="020B0604020202020204" pitchFamily="34" charset="0"/>
              <a:buChar char="•"/>
              <a:defRPr/>
            </a:pPr>
            <a:r>
              <a:rPr lang="en-US" sz="1100" u="sng" kern="1200" baseline="0" dirty="0" smtClean="0">
                <a:solidFill>
                  <a:schemeClr val="tx1"/>
                </a:solidFill>
                <a:latin typeface="NeueHaasGroteskText Std" panose="020B0504020202020204" pitchFamily="34" charset="0"/>
                <a:ea typeface="+mn-ea"/>
                <a:cs typeface="+mn-cs"/>
              </a:rPr>
              <a:t>Superfund Program</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1239100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B8F2BD-78E6-4A3E-8BF8-5413F6734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559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190">
              <a:defRPr/>
            </a:pPr>
            <a:endParaRPr lang="en-US" dirty="0"/>
          </a:p>
        </p:txBody>
      </p:sp>
      <p:sp>
        <p:nvSpPr>
          <p:cNvPr id="4" name="Slide Number Placeholder 3"/>
          <p:cNvSpPr>
            <a:spLocks noGrp="1"/>
          </p:cNvSpPr>
          <p:nvPr>
            <p:ph type="sldNum" sz="quarter" idx="10"/>
          </p:nvPr>
        </p:nvSpPr>
        <p:spPr/>
        <p:txBody>
          <a:bodyPr/>
          <a:lstStyle/>
          <a:p>
            <a:pPr marL="0" marR="0" lvl="0" indent="0" algn="r" defTabSz="925190" rtl="0" eaLnBrk="1" fontAlgn="auto" latinLnBrk="0" hangingPunct="1">
              <a:lnSpc>
                <a:spcPct val="100000"/>
              </a:lnSpc>
              <a:spcBef>
                <a:spcPts val="0"/>
              </a:spcBef>
              <a:spcAft>
                <a:spcPts val="0"/>
              </a:spcAft>
              <a:buClrTx/>
              <a:buSzTx/>
              <a:buFontTx/>
              <a:buNone/>
              <a:tabLst/>
              <a:defRPr/>
            </a:pPr>
            <a:fld id="{9AB8F2BD-78E6-4A3E-8BF8-5413F67344B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519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776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There may be some ways to partially offset expenses</a:t>
            </a:r>
          </a:p>
          <a:p>
            <a:pPr lvl="2"/>
            <a:r>
              <a:rPr lang="en-US" dirty="0" smtClean="0"/>
              <a:t>Cover</a:t>
            </a:r>
            <a:r>
              <a:rPr lang="en-US" baseline="0" dirty="0" smtClean="0"/>
              <a:t> the cleanup costs</a:t>
            </a:r>
            <a:endParaRPr lang="en-US" dirty="0" smtClean="0"/>
          </a:p>
          <a:p>
            <a:pPr lvl="2"/>
            <a:r>
              <a:rPr lang="en-US" dirty="0" smtClean="0"/>
              <a:t>Tax increment financing</a:t>
            </a:r>
          </a:p>
          <a:p>
            <a:pPr lvl="2"/>
            <a:r>
              <a:rPr lang="en-US" dirty="0" smtClean="0"/>
              <a:t>Use fees (e.g. aggregate fees)</a:t>
            </a:r>
          </a:p>
          <a:p>
            <a:pPr lvl="2"/>
            <a:r>
              <a:rPr lang="en-US" dirty="0" smtClean="0"/>
              <a:t>Windfall lien</a:t>
            </a:r>
          </a:p>
          <a:p>
            <a:endParaRPr lang="en-US" dirty="0"/>
          </a:p>
        </p:txBody>
      </p:sp>
      <p:sp>
        <p:nvSpPr>
          <p:cNvPr id="4" name="Slide Number Placeholder 3"/>
          <p:cNvSpPr>
            <a:spLocks noGrp="1"/>
          </p:cNvSpPr>
          <p:nvPr>
            <p:ph type="sldNum" sz="quarter" idx="10"/>
          </p:nvPr>
        </p:nvSpPr>
        <p:spPr/>
        <p:txBody>
          <a:bodyPr/>
          <a:lstStyle/>
          <a:p>
            <a:fld id="{9AB8F2BD-78E6-4A3E-8BF8-5413F67344B3}" type="slidenum">
              <a:rPr lang="en-US" smtClean="0"/>
              <a:t>16</a:t>
            </a:fld>
            <a:endParaRPr lang="en-US"/>
          </a:p>
        </p:txBody>
      </p:sp>
    </p:spTree>
    <p:extLst>
      <p:ext uri="{BB962C8B-B14F-4D97-AF65-F5344CB8AC3E}">
        <p14:creationId xmlns:p14="http://schemas.microsoft.com/office/powerpoint/2010/main" val="2355638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B8F2BD-78E6-4A3E-8BF8-5413F6734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839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B8F2BD-78E6-4A3E-8BF8-5413F6734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411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B8F2BD-78E6-4A3E-8BF8-5413F6734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039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B8F2BD-78E6-4A3E-8BF8-5413F6734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863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B8F2BD-78E6-4A3E-8BF8-5413F6734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49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All current options allow for</a:t>
            </a:r>
            <a:r>
              <a:rPr lang="en-US" baseline="0" dirty="0" smtClean="0"/>
              <a:t> transfer station to remain.</a:t>
            </a:r>
          </a:p>
          <a:p>
            <a:pPr marL="171450" indent="-171450">
              <a:buFont typeface="Arial" panose="020B0604020202020204" pitchFamily="34" charset="0"/>
              <a:buChar char="•"/>
            </a:pPr>
            <a:r>
              <a:rPr lang="en-US" baseline="0" dirty="0" smtClean="0"/>
              <a:t>Height listed includes Freeway Dump.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Waste Management Burnsville Landfill Height = 814’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B8F2BD-78E6-4A3E-8BF8-5413F6734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255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GRETA</a:t>
            </a:r>
          </a:p>
          <a:p>
            <a:r>
              <a:rPr lang="en-US" sz="1200" dirty="0" smtClean="0"/>
              <a:t>Please see handout titled “Closed Landfill Site Ownership”</a:t>
            </a:r>
          </a:p>
          <a:p>
            <a:endParaRPr lang="en-US" sz="1200" dirty="0" smtClean="0"/>
          </a:p>
          <a:p>
            <a:r>
              <a:rPr lang="en-US" sz="1200" kern="1200" dirty="0" smtClean="0">
                <a:solidFill>
                  <a:schemeClr val="tx1"/>
                </a:solidFill>
                <a:effectLst/>
                <a:latin typeface="NeueHaasGroteskText Std" panose="020B0504020202020204" pitchFamily="34" charset="0"/>
                <a:ea typeface="+mn-ea"/>
                <a:cs typeface="+mn-cs"/>
              </a:rPr>
              <a:t>We</a:t>
            </a:r>
            <a:r>
              <a:rPr lang="en-US" sz="1200" kern="1200" baseline="0" dirty="0" smtClean="0">
                <a:solidFill>
                  <a:schemeClr val="tx1"/>
                </a:solidFill>
                <a:effectLst/>
                <a:latin typeface="NeueHaasGroteskText Std" panose="020B0504020202020204" pitchFamily="34" charset="0"/>
                <a:ea typeface="+mn-ea"/>
                <a:cs typeface="+mn-cs"/>
              </a:rPr>
              <a:t> manage each of these 110 </a:t>
            </a:r>
            <a:r>
              <a:rPr lang="en-US" sz="1200" kern="1200" baseline="0" dirty="0" err="1" smtClean="0">
                <a:solidFill>
                  <a:schemeClr val="tx1"/>
                </a:solidFill>
                <a:effectLst/>
                <a:latin typeface="NeueHaasGroteskText Std" panose="020B0504020202020204" pitchFamily="34" charset="0"/>
                <a:ea typeface="+mn-ea"/>
                <a:cs typeface="+mn-cs"/>
              </a:rPr>
              <a:t>landiflls</a:t>
            </a:r>
            <a:r>
              <a:rPr lang="en-US" sz="1200" kern="1200" baseline="0" dirty="0" smtClean="0">
                <a:solidFill>
                  <a:schemeClr val="tx1"/>
                </a:solidFill>
                <a:effectLst/>
                <a:latin typeface="NeueHaasGroteskText Std" panose="020B0504020202020204" pitchFamily="34" charset="0"/>
                <a:ea typeface="+mn-ea"/>
                <a:cs typeface="+mn-cs"/>
              </a:rPr>
              <a:t> by: (114 eligible)</a:t>
            </a:r>
          </a:p>
          <a:p>
            <a:pPr marL="17145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monitoring environmental impacts and site conditions</a:t>
            </a:r>
            <a:r>
              <a:rPr lang="en-US" sz="1200" kern="1200" baseline="0" dirty="0" smtClean="0">
                <a:solidFill>
                  <a:schemeClr val="tx1"/>
                </a:solidFill>
                <a:effectLst/>
                <a:latin typeface="NeueHaasGroteskText Std" panose="020B0504020202020204" pitchFamily="34" charset="0"/>
                <a:ea typeface="+mn-ea"/>
                <a:cs typeface="+mn-cs"/>
              </a:rPr>
              <a:t> at each landfill</a:t>
            </a:r>
            <a:endParaRPr lang="en-US" sz="1200" kern="1200" dirty="0" smtClean="0">
              <a:solidFill>
                <a:schemeClr val="tx1"/>
              </a:solidFill>
              <a:effectLst/>
              <a:latin typeface="NeueHaasGroteskText Std" panose="020B0504020202020204" pitchFamily="34" charset="0"/>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determining the risk each landfill poses to public health, safety and the environment</a:t>
            </a:r>
          </a:p>
          <a:p>
            <a:pPr marL="171450" lvl="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implementing cleanups</a:t>
            </a:r>
            <a:r>
              <a:rPr lang="en-US" sz="1200" kern="1200" baseline="0" dirty="0" smtClean="0">
                <a:solidFill>
                  <a:schemeClr val="tx1"/>
                </a:solidFill>
                <a:effectLst/>
                <a:latin typeface="NeueHaasGroteskText Std" panose="020B0504020202020204" pitchFamily="34" charset="0"/>
                <a:ea typeface="+mn-ea"/>
                <a:cs typeface="+mn-cs"/>
              </a:rPr>
              <a:t> and maintaining landfill covers, caps and property</a:t>
            </a:r>
          </a:p>
          <a:p>
            <a:pPr marL="171450" lvl="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working with local governments to incorporate land-use controls at and near the landfills to protect human health and safety, </a:t>
            </a:r>
          </a:p>
          <a:p>
            <a:pPr marL="171450" lvl="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measuring how well the CLP is managing the risk at the landfills</a:t>
            </a:r>
          </a:p>
          <a:p>
            <a:pPr marL="171450" indent="-171450">
              <a:buFont typeface="Arial" panose="020B0604020202020204" pitchFamily="34" charset="0"/>
              <a:buChar char="•"/>
            </a:pPr>
            <a:endParaRPr lang="en-US" sz="1200" baseline="0" dirty="0" smtClean="0"/>
          </a:p>
          <a:p>
            <a:pPr marL="0" indent="0">
              <a:buFont typeface="Arial" panose="020B0604020202020204" pitchFamily="34" charset="0"/>
              <a:buNone/>
            </a:pPr>
            <a:r>
              <a:rPr lang="en-US" sz="1200" dirty="0" smtClean="0"/>
              <a:t>The MPCA is responsible for these</a:t>
            </a:r>
            <a:r>
              <a:rPr lang="en-US" sz="1200" baseline="0" dirty="0" smtClean="0"/>
              <a:t> Closed Landfills in perpetuity.</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733587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None/>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Landfills are scored based on:</a:t>
            </a:r>
          </a:p>
          <a:p>
            <a:pPr marL="171450" marR="0" lvl="0" indent="-17145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presence and degree of groundwater, surface water, and methane gas hazards at each site (based on monitoring data and field observations)</a:t>
            </a:r>
          </a:p>
          <a:p>
            <a:pPr marL="171450" marR="0" lvl="0" indent="-17145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conditions that exacerbate those hazards (ex: fractured bedrock, aquifer used for drinking water, ability for methane to migrate)</a:t>
            </a:r>
          </a:p>
          <a:p>
            <a:pPr marL="171450" marR="0" lvl="0" indent="-17145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the likelihood the public will be exposed to those hazards (number of and distance to wells and buildings)</a:t>
            </a:r>
          </a:p>
          <a:p>
            <a:pPr marL="171450" marR="0" lvl="0" indent="-17145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other risk factors (ex. volume of waste, history of trespass, control of land uses)</a:t>
            </a:r>
          </a:p>
          <a:p>
            <a:pPr marL="0" marR="0" lvl="0" indent="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None/>
              <a:tabLst/>
              <a:defRPr/>
            </a:pPr>
            <a:endPar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endParaRPr>
          </a:p>
          <a:p>
            <a:pPr marL="0" marR="0" lvl="0" indent="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None/>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Numerical values are assigned to each of these risks and are totaled to calculate a site’s risk priority score – landfills with high risk scores receive a high ranking or priority. (done annually)</a:t>
            </a:r>
          </a:p>
          <a:p>
            <a:pPr marL="171450" marR="0" lvl="0" indent="-17145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In January 2017, risk scores ranged from 1 (lowest risk) to 50,605 (highest risk).</a:t>
            </a:r>
          </a:p>
        </p:txBody>
      </p:sp>
      <p:sp>
        <p:nvSpPr>
          <p:cNvPr id="4" name="Slide Number Placeholder 3"/>
          <p:cNvSpPr>
            <a:spLocks noGrp="1"/>
          </p:cNvSpPr>
          <p:nvPr>
            <p:ph type="sldNum" sz="quarter" idx="10"/>
          </p:nvPr>
        </p:nvSpPr>
        <p:spPr/>
        <p:txBody>
          <a:bodyPr/>
          <a:lstStyle/>
          <a:p>
            <a:fld id="{F9F08466-AEA7-4FC0-9459-6A32F61DA297}" type="slidenum">
              <a:rPr lang="en-US" smtClean="0"/>
              <a:pPr/>
              <a:t>4</a:t>
            </a:fld>
            <a:endParaRPr lang="en-US" dirty="0"/>
          </a:p>
        </p:txBody>
      </p:sp>
    </p:spTree>
    <p:extLst>
      <p:ext uri="{BB962C8B-B14F-4D97-AF65-F5344CB8AC3E}">
        <p14:creationId xmlns:p14="http://schemas.microsoft.com/office/powerpoint/2010/main" val="1487785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None/>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Landfills are scored based on:</a:t>
            </a:r>
          </a:p>
          <a:p>
            <a:pPr marL="171450" marR="0" lvl="0" indent="-17145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presence and degree of groundwater, surface water, and methane gas hazards at each site (based on monitoring data and field observations)</a:t>
            </a:r>
          </a:p>
          <a:p>
            <a:pPr marL="171450" marR="0" lvl="0" indent="-17145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conditions that exacerbate those hazards (ex: fractured bedrock, aquifer used for drinking water, ability for methane to migrate)</a:t>
            </a:r>
          </a:p>
          <a:p>
            <a:pPr marL="171450" marR="0" lvl="0" indent="-17145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the likelihood the public will be exposed to those hazards (number of and distance to wells and buildings)</a:t>
            </a:r>
          </a:p>
          <a:p>
            <a:pPr marL="171450" marR="0" lvl="0" indent="-17145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other risk factors (ex. volume of waste, history of trespass, control of land uses)</a:t>
            </a:r>
          </a:p>
          <a:p>
            <a:pPr marL="0" marR="0" lvl="0" indent="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None/>
              <a:tabLst/>
              <a:defRPr/>
            </a:pPr>
            <a:endPar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endParaRPr>
          </a:p>
          <a:p>
            <a:pPr marL="0" marR="0" lvl="0" indent="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None/>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Numerical values are assigned to each of these risks and are totaled to calculate a site’s risk priority score – landfills with high risk scores receive a high ranking or priority. (done annually)</a:t>
            </a:r>
          </a:p>
          <a:p>
            <a:pPr marL="171450" marR="0" lvl="0" indent="-17145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In January 2017, risk scores ranged from 1 (lowest risk) to 50,605 (highest risk).</a:t>
            </a:r>
          </a:p>
        </p:txBody>
      </p:sp>
      <p:sp>
        <p:nvSpPr>
          <p:cNvPr id="4" name="Slide Number Placeholder 3"/>
          <p:cNvSpPr>
            <a:spLocks noGrp="1"/>
          </p:cNvSpPr>
          <p:nvPr>
            <p:ph type="sldNum" sz="quarter" idx="10"/>
          </p:nvPr>
        </p:nvSpPr>
        <p:spPr/>
        <p:txBody>
          <a:bodyPr/>
          <a:lstStyle/>
          <a:p>
            <a:fld id="{F9F08466-AEA7-4FC0-9459-6A32F61DA297}" type="slidenum">
              <a:rPr lang="en-US" smtClean="0"/>
              <a:pPr/>
              <a:t>5</a:t>
            </a:fld>
            <a:endParaRPr lang="en-US" dirty="0"/>
          </a:p>
        </p:txBody>
      </p:sp>
    </p:spTree>
    <p:extLst>
      <p:ext uri="{BB962C8B-B14F-4D97-AF65-F5344CB8AC3E}">
        <p14:creationId xmlns:p14="http://schemas.microsoft.com/office/powerpoint/2010/main" val="3975026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smtClean="0"/>
              <a:t>This</a:t>
            </a:r>
            <a:r>
              <a:rPr lang="en-US" sz="1400" baseline="0" dirty="0" smtClean="0"/>
              <a:t> is  the timeline history for the Freeway Landfill.</a:t>
            </a:r>
          </a:p>
          <a:p>
            <a:pPr marL="171450" indent="-171450">
              <a:buFont typeface="Arial" panose="020B0604020202020204" pitchFamily="34" charset="0"/>
              <a:buChar char="•"/>
            </a:pPr>
            <a:endParaRPr lang="en-US" sz="1400" dirty="0"/>
          </a:p>
        </p:txBody>
      </p:sp>
      <p:sp>
        <p:nvSpPr>
          <p:cNvPr id="4" name="Slide Number Placeholder 3"/>
          <p:cNvSpPr>
            <a:spLocks noGrp="1"/>
          </p:cNvSpPr>
          <p:nvPr>
            <p:ph type="sldNum" sz="quarter" idx="10"/>
          </p:nvPr>
        </p:nvSpPr>
        <p:spPr/>
        <p:txBody>
          <a:bodyPr/>
          <a:lstStyle/>
          <a:p>
            <a:fld id="{5B97547C-8228-4E26-985D-D48F01DEC8BB}" type="slidenum">
              <a:rPr lang="en-US" smtClean="0"/>
              <a:pPr/>
              <a:t>6</a:t>
            </a:fld>
            <a:endParaRPr lang="en-US" dirty="0"/>
          </a:p>
        </p:txBody>
      </p:sp>
    </p:spTree>
    <p:extLst>
      <p:ext uri="{BB962C8B-B14F-4D97-AF65-F5344CB8AC3E}">
        <p14:creationId xmlns:p14="http://schemas.microsoft.com/office/powerpoint/2010/main" val="842314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Burnsville City Well Field and Kramer Quarry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Burnsville water is drawn from a wellfield and is also from Kramer Quarry dewatering.  Testing of these sources of water found low levels of two chemicals. The two chemicals belong to a class of PFAS chemicals. The two PFAS chemicals were found in both the well field and water from the quarry.  These are low level detections, they are well below drinking water guidance values and are considered background concentrations.  It is also important to note that the water was tested at the wells,  not at a drinking water tap after going through the distribution system. </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Contamination in Groundwater under Freeway Landfill and Freeway Dump</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list of chemicals comprising the chemical contamination found in groundwater below the Freeway Landfill and Dump is a much longer list.  As we would expect for contamination in groundwater beneath an unlined landfill, the list of contaminants includes a wide range of different chemicals including PFAS chemicals, volatile organic compounds and metals. Some of the chemicals are present in amounts 100 to 1000 times what would be acceptable for drinking water.   </a:t>
            </a:r>
          </a:p>
          <a:p>
            <a:endParaRPr lang="en-US" dirty="0"/>
          </a:p>
        </p:txBody>
      </p:sp>
      <p:sp>
        <p:nvSpPr>
          <p:cNvPr id="4" name="Slide Number Placeholder 3"/>
          <p:cNvSpPr>
            <a:spLocks noGrp="1"/>
          </p:cNvSpPr>
          <p:nvPr>
            <p:ph type="sldNum" sz="quarter" idx="10"/>
          </p:nvPr>
        </p:nvSpPr>
        <p:spPr/>
        <p:txBody>
          <a:bodyPr/>
          <a:lstStyle/>
          <a:p>
            <a:fld id="{9AB8F2BD-78E6-4A3E-8BF8-5413F67344B3}" type="slidenum">
              <a:rPr lang="en-US" smtClean="0"/>
              <a:t>7</a:t>
            </a:fld>
            <a:endParaRPr lang="en-US"/>
          </a:p>
        </p:txBody>
      </p:sp>
    </p:spTree>
    <p:extLst>
      <p:ext uri="{BB962C8B-B14F-4D97-AF65-F5344CB8AC3E}">
        <p14:creationId xmlns:p14="http://schemas.microsoft.com/office/powerpoint/2010/main" val="2088910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next few slides will talk about the groundwater flow at the landfill 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Slide is current conditions with Kraemer Quarry pumping for their dewatering actions.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Again, north is to the top left.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Currently the waste is not in groundwater - Kraemer’s dewatering operations between what is discharged to the river and what is used by the Cities of Burnsville and Savage lower the groundwater to prevent the waste from being in the water.</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However, as rain infiltrates the ground and during seasonal flooding, water runs through the waste and it is suspected that the groundwater directly in the vicinity of the landfill and dump is contaminated from the waste.  We are currently completing an investigation to confirm this.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We have sampled the City’s water intake at Kraemer’s Quarry and the nearby municipal wells and there was no contamination found at this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B8F2BD-78E6-4A3E-8BF8-5413F6734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422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second slide shows the future condition based on modeling.  Once </a:t>
            </a:r>
            <a:r>
              <a:rPr lang="en-US" baseline="0" dirty="0" err="1" smtClean="0"/>
              <a:t>Kreamer</a:t>
            </a:r>
            <a:r>
              <a:rPr lang="en-US" baseline="0" dirty="0" smtClean="0"/>
              <a:t> Quarry stops pumping, the water table will rise to form the Quarry Lake.  </a:t>
            </a:r>
          </a:p>
          <a:p>
            <a:r>
              <a:rPr lang="en-US" baseline="0" dirty="0" smtClean="0"/>
              <a:t>Burnsville and Savage will still be getting their water from the quarry lake with Burnsville supplementing their drinking water source with municipal wells south of the Dump. </a:t>
            </a:r>
          </a:p>
          <a:p>
            <a:r>
              <a:rPr lang="en-US" dirty="0" smtClean="0"/>
              <a:t>The waste and BOTH the landfill and Dump will be in direct contact with the groundwater at this time.  </a:t>
            </a:r>
          </a:p>
          <a:p>
            <a:r>
              <a:rPr lang="en-US" dirty="0" smtClean="0"/>
              <a:t>There will continue to be rain water infiltration</a:t>
            </a:r>
            <a:r>
              <a:rPr lang="en-US" baseline="0" dirty="0" smtClean="0"/>
              <a:t> and seasonal flooding as well that will create more movement in the contamination during certain times of the year.</a:t>
            </a:r>
          </a:p>
          <a:p>
            <a:endParaRPr lang="en-US" baseline="0" dirty="0" smtClean="0"/>
          </a:p>
          <a:p>
            <a:r>
              <a:rPr lang="en-US" baseline="0" dirty="0" smtClean="0"/>
              <a:t>As such, the contamination at the Freeway Dump and Landfill will move towards:</a:t>
            </a:r>
          </a:p>
          <a:p>
            <a:pPr marL="228600" indent="-228600">
              <a:buFont typeface="+mj-lt"/>
              <a:buAutoNum type="arabicPeriod"/>
            </a:pPr>
            <a:r>
              <a:rPr lang="en-US" baseline="0" dirty="0" smtClean="0"/>
              <a:t>The Minnesota River</a:t>
            </a:r>
          </a:p>
          <a:p>
            <a:pPr marL="228600" indent="-228600">
              <a:buFont typeface="+mj-lt"/>
              <a:buAutoNum type="arabicPeriod"/>
            </a:pPr>
            <a:r>
              <a:rPr lang="en-US" baseline="0" dirty="0" smtClean="0"/>
              <a:t>The Quarry Lake and the Burnsville and Savage drinking water intake; and</a:t>
            </a:r>
          </a:p>
          <a:p>
            <a:pPr marL="228600" indent="-228600">
              <a:buFont typeface="+mj-lt"/>
              <a:buAutoNum type="arabicPeriod"/>
            </a:pPr>
            <a:r>
              <a:rPr lang="en-US" baseline="0" dirty="0" smtClean="0"/>
              <a:t>The Burnsville municipal wells south of the Freeway Dump.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B8F2BD-78E6-4A3E-8BF8-5413F6734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908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kern="1200" dirty="0" smtClean="0">
                <a:solidFill>
                  <a:schemeClr val="tx1"/>
                </a:solidFill>
                <a:effectLst/>
                <a:latin typeface="+mn-lt"/>
                <a:ea typeface="+mn-ea"/>
                <a:cs typeface="+mn-cs"/>
              </a:rPr>
              <a:t>Burnsville City Well Field and Kramer Quarry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Burnsville water is drawn from a wellfield and is also from Kramer Quarry dewatering.  Testing of these sources of water found low levels of two chemicals. The two chemicals belong to a class of PFAS chemicals. The two PFAS chemicals were found in both the well field and water from the quarry.  These are low level detections, they are well below drinking water guidance values and are considered background concentrations.  It is also important to note that the water was tested at the wells,  not at a drinking water tap after going through the distribution system. </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Contamination in Groundwater under Freeway Landfill and Freeway Dump</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list of chemicals comprising the chemical contamination found in groundwater below the Freeway Landfill and Dump is a much longer list.  As we would expect for contamination in groundwater beneath an unlined landfill, the list of contaminants includes a wide range of different chemicals including PFAS chemicals, volatile organic compounds and metals. Some of the chemicals are present in amounts 100 to 1000 times what would be acceptable for drinking water.   </a:t>
            </a:r>
            <a:endParaRPr lang="en-US" sz="1400" dirty="0"/>
          </a:p>
        </p:txBody>
      </p:sp>
      <p:sp>
        <p:nvSpPr>
          <p:cNvPr id="4" name="Slide Number Placeholder 3"/>
          <p:cNvSpPr>
            <a:spLocks noGrp="1"/>
          </p:cNvSpPr>
          <p:nvPr>
            <p:ph type="sldNum" sz="quarter" idx="10"/>
          </p:nvPr>
        </p:nvSpPr>
        <p:spPr/>
        <p:txBody>
          <a:bodyPr/>
          <a:lstStyle/>
          <a:p>
            <a:fld id="{5B97547C-8228-4E26-985D-D48F01DEC8BB}" type="slidenum">
              <a:rPr lang="en-US" smtClean="0"/>
              <a:pPr/>
              <a:t>11</a:t>
            </a:fld>
            <a:endParaRPr lang="en-US" dirty="0"/>
          </a:p>
        </p:txBody>
      </p:sp>
    </p:spTree>
    <p:extLst>
      <p:ext uri="{BB962C8B-B14F-4D97-AF65-F5344CB8AC3E}">
        <p14:creationId xmlns:p14="http://schemas.microsoft.com/office/powerpoint/2010/main" val="3282278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0CC8798A-8C16-459C-A1E5-F2E958E6695E}" type="datetime1">
              <a:rPr lang="en-US" smtClean="0"/>
              <a:t>2/6/2020</a:t>
            </a:fld>
            <a:endParaRPr lang="en-US"/>
          </a:p>
        </p:txBody>
      </p:sp>
      <p:sp>
        <p:nvSpPr>
          <p:cNvPr id="19" name="Slide Number Placeholder 18"/>
          <p:cNvSpPr>
            <a:spLocks noGrp="1"/>
          </p:cNvSpPr>
          <p:nvPr>
            <p:ph type="sldNum" sz="quarter" idx="16"/>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3685391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ck Overlay, Gray Title">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B861BA6-1E28-42FA-BEC0-B0E3516918B5}" type="datetime1">
              <a:rPr lang="en-US" smtClean="0"/>
              <a:t>2/6/2020</a:t>
            </a:fld>
            <a:endParaRPr lang="en-US"/>
          </a:p>
        </p:txBody>
      </p:sp>
      <p:sp>
        <p:nvSpPr>
          <p:cNvPr id="6" name="Slide Number Placeholder 5"/>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963513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351CB98-2273-4FC0-A201-3368543A62AF}" type="datetime1">
              <a:rPr lang="en-US" smtClean="0"/>
              <a:t>2/6/2020</a:t>
            </a:fld>
            <a:endParaRPr lang="en-US"/>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3672082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p>
            <a:fld id="{7F0DFF1A-C8F0-41B1-A8A9-10CBCC262907}" type="datetime1">
              <a:rPr lang="en-US" smtClean="0"/>
              <a:t>2/6/2020</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164930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6C3E44D-ECE9-4DBB-97FA-BF3A7A2F1F3A}" type="datetime1">
              <a:rPr lang="en-US" smtClean="0"/>
              <a:t>2/6/2020</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2562361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96EE8865-E664-49D7-9997-781A3D3B4EB4}" type="datetime1">
              <a:rPr lang="en-US" smtClean="0"/>
              <a:t>2/6/2020</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597324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EA01FB-3FCB-418F-BFF4-3805BBDDAE6F}" type="datetime1">
              <a:rPr lang="en-US" smtClean="0"/>
              <a:t>2/6/2020</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3940537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50FC2AA2-CCEE-464F-B45D-908853CF0050}" type="datetime1">
              <a:rPr lang="en-US" smtClean="0"/>
              <a:t>2/6/2020</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48437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89654674-044E-4F1C-8584-68F7C60ABAB8}" type="datetime1">
              <a:rPr lang="en-US" smtClean="0"/>
              <a:t>2/6/2020</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2248469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r>
              <a:rPr lang="en-US" smtClean="0"/>
              <a:t>Click icon to add picture</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D3197761-741A-44CE-BDE6-5C2FFFF8992E}" type="datetime1">
              <a:rPr lang="en-US" smtClean="0"/>
              <a:t>2/6/2020</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193626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am Page (4 Up)">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287CE8E1-476C-4423-BA6B-A224F1133516}" type="datetime1">
              <a:rPr lang="en-US" smtClean="0"/>
              <a:t>2/6/2020</a:t>
            </a:fld>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5" name="Slide Number Placeholder 4"/>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4014040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sp>
        <p:nvSpPr>
          <p:cNvPr id="3" name="Rectangle 2"/>
          <p:cNvSpPr/>
          <p:nvPr/>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75D47318-3574-4661-8D57-6B65480C8CD0}" type="datetime1">
              <a:rPr lang="en-US" smtClean="0"/>
              <a:t>2/6/2020</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19" name="Slide Number Placeholder 18"/>
          <p:cNvSpPr>
            <a:spLocks noGrp="1"/>
          </p:cNvSpPr>
          <p:nvPr>
            <p:ph type="sldNum" sz="quarter" idx="16"/>
          </p:nvPr>
        </p:nvSpPr>
        <p:spPr/>
        <p:txBody>
          <a:bodyPr/>
          <a:lstStyle/>
          <a:p>
            <a:fld id="{F95FB0D1-489D-47B5-AD42-DDC993C4E34D}" type="slidenum">
              <a:rPr lang="en-US" smtClean="0"/>
              <a:t>‹#›</a:t>
            </a:fld>
            <a:endParaRPr lang="en-US"/>
          </a:p>
        </p:txBody>
      </p:sp>
      <p:pic>
        <p:nvPicPr>
          <p:cNvPr id="11" name="Picture Placeholder 4" descr="Minnesota logo"/>
          <p:cNvPicPr>
            <a:picLocks noChangeAspect="1"/>
          </p:cNvPicPr>
          <p:nvPr/>
        </p:nvPicPr>
        <p:blipFill>
          <a:blip r:embed="rId2">
            <a:extLst>
              <a:ext uri="{28A0092B-C50C-407E-A947-70E740481C1C}">
                <a14:useLocalDpi xmlns:a14="http://schemas.microsoft.com/office/drawing/2010/main" val="0"/>
              </a:ext>
            </a:extLst>
          </a:blip>
          <a:srcRect t="7200" b="7200"/>
          <a:stretch>
            <a:fillRect/>
          </a:stretch>
        </p:blipFill>
        <p:spPr>
          <a:xfrm>
            <a:off x="3036685" y="1315550"/>
            <a:ext cx="6118629" cy="1696642"/>
          </a:xfrm>
          <a:prstGeom prst="rect">
            <a:avLst/>
          </a:prstGeom>
        </p:spPr>
      </p:pic>
    </p:spTree>
    <p:extLst>
      <p:ext uri="{BB962C8B-B14F-4D97-AF65-F5344CB8AC3E}">
        <p14:creationId xmlns:p14="http://schemas.microsoft.com/office/powerpoint/2010/main" val="16897008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eam Page (3 Up)">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B49B997-9E16-47BF-82E3-15FCC0622CB2}" type="datetime1">
              <a:rPr lang="en-US" smtClean="0"/>
              <a:t>2/6/2020</a:t>
            </a:fld>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5" name="Slide Number Placeholder 4"/>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38888175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eam Page 4-Up White Vertical">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5113607-2DE0-4342-8CB6-FADCC8F18B4A}" type="datetime1">
              <a:rPr lang="en-US" smtClean="0"/>
              <a:t>2/6/2020</a:t>
            </a:fld>
            <a:endParaRPr lang="en-US"/>
          </a:p>
        </p:txBody>
      </p:sp>
      <p:sp>
        <p:nvSpPr>
          <p:cNvPr id="5" name="Slide Number Placeholder 4"/>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3269598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am Page 4-Up Gray BG Horizontal">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16" name="Rectangle 15"/>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056A44F5-3D2B-486C-9FB9-C15424F87553}" type="datetime1">
              <a:rPr lang="en-US" smtClean="0"/>
              <a:t>2/6/2020</a:t>
            </a:fld>
            <a:endParaRPr lang="en-US"/>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5" name="Slide Number Placeholder 4"/>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39429702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am Page 4 Up White BG Horizontal">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8" name="Rectangle 7"/>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21294D60-4F95-4DC3-A421-641076B79B70}" type="datetime1">
              <a:rPr lang="en-US" smtClean="0"/>
              <a:t>2/6/2020</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4196237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am Page Duo Gray Horizontal">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16" name="Rectangle 15"/>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23E6E6CA-6F17-4ECE-805F-91926995ACC3}" type="datetime1">
              <a:rPr lang="en-US" smtClean="0"/>
              <a:t>2/6/2020</a:t>
            </a:fld>
            <a:endParaRPr lang="en-US"/>
          </a:p>
        </p:txBody>
      </p:sp>
      <p:sp>
        <p:nvSpPr>
          <p:cNvPr id="5" name="Slide Number Placeholder 4"/>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1855710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am Page 2 Up White BG Horizontal">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8" name="Rectangle 7"/>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4" name="Date Placeholder 3"/>
          <p:cNvSpPr>
            <a:spLocks noGrp="1"/>
          </p:cNvSpPr>
          <p:nvPr>
            <p:ph type="dt" sz="half" idx="10"/>
          </p:nvPr>
        </p:nvSpPr>
        <p:spPr/>
        <p:txBody>
          <a:bodyPr/>
          <a:lstStyle/>
          <a:p>
            <a:fld id="{29C2AF1D-3057-40E6-ACDE-BA0F1B2D960F}" type="datetime1">
              <a:rPr lang="en-US" smtClean="0"/>
              <a:t>2/6/2020</a:t>
            </a:fld>
            <a:endParaRPr lang="en-US"/>
          </a:p>
        </p:txBody>
      </p:sp>
      <p:sp>
        <p:nvSpPr>
          <p:cNvPr id="6" name="Slide Number Placeholder 5"/>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28189499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CE5BB29D-291C-4F50-A675-92F965AB59E5}" type="datetime1">
              <a:rPr lang="en-US" smtClean="0"/>
              <a:t>2/6/2020</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7" name="Slide Number Placeholder 5"/>
          <p:cNvSpPr>
            <a:spLocks noGrp="1"/>
          </p:cNvSpPr>
          <p:nvPr>
            <p:ph type="sldNum" sz="quarter" idx="12"/>
          </p:nvPr>
        </p:nvSpPr>
        <p:spPr>
          <a:xfrm>
            <a:off x="9891132" y="6356350"/>
            <a:ext cx="1462668" cy="365125"/>
          </a:xfrm>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21858910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D7390AF8-8B39-44AA-9566-5273B82E528D}" type="datetime1">
              <a:rPr lang="en-US" smtClean="0"/>
              <a:t>2/6/2020</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11061424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8E13F1EA-4A0C-4FDD-AE33-C7ED47C03C4B}" type="datetime1">
              <a:rPr lang="en-US" smtClean="0"/>
              <a:t>2/6/2020</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7" name="Slide Number Placeholder 5"/>
          <p:cNvSpPr>
            <a:spLocks noGrp="1"/>
          </p:cNvSpPr>
          <p:nvPr>
            <p:ph type="sldNum" sz="quarter" idx="12"/>
          </p:nvPr>
        </p:nvSpPr>
        <p:spPr>
          <a:xfrm>
            <a:off x="9891132" y="6356350"/>
            <a:ext cx="1462668" cy="365125"/>
          </a:xfrm>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19950679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2032000" y="2233262"/>
            <a:ext cx="8128000" cy="2966751"/>
          </a:xfrm>
        </p:spPr>
        <p:txBody>
          <a:bodyPr/>
          <a:lstStyle/>
          <a:p>
            <a:r>
              <a:rPr lang="en-US" smtClean="0"/>
              <a:t>Click icon to add table</a:t>
            </a:r>
            <a:endParaRPr lang="en-US"/>
          </a:p>
        </p:txBody>
      </p:sp>
      <p:sp>
        <p:nvSpPr>
          <p:cNvPr id="8" name="Date Placeholder 4"/>
          <p:cNvSpPr>
            <a:spLocks noGrp="1"/>
          </p:cNvSpPr>
          <p:nvPr>
            <p:ph type="dt" sz="half" idx="11"/>
          </p:nvPr>
        </p:nvSpPr>
        <p:spPr>
          <a:xfrm>
            <a:off x="838200" y="6356350"/>
            <a:ext cx="1358590" cy="365125"/>
          </a:xfrm>
        </p:spPr>
        <p:txBody>
          <a:bodyPr/>
          <a:lstStyle/>
          <a:p>
            <a:fld id="{F72DF5AC-62CA-4314-A0BD-EC70234D8995}" type="datetime1">
              <a:rPr lang="en-US" smtClean="0"/>
              <a:t>2/6/2020</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1075957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pic>
        <p:nvPicPr>
          <p:cNvPr id="11" name="Picture Placeholder 4" descr="Minnesota logo"/>
          <p:cNvPicPr>
            <a:picLocks noChangeAspect="1"/>
          </p:cNvPicPr>
          <p:nvPr/>
        </p:nvPicPr>
        <p:blipFill>
          <a:blip r:embed="rId2" cstate="print">
            <a:extLst>
              <a:ext uri="{28A0092B-C50C-407E-A947-70E740481C1C}">
                <a14:useLocalDpi xmlns:a14="http://schemas.microsoft.com/office/drawing/2010/main" val="0"/>
              </a:ext>
            </a:extLst>
          </a:blip>
          <a:srcRect t="7200" b="7200"/>
          <a:stretch>
            <a:fillRect/>
          </a:stretch>
        </p:blipFill>
        <p:spPr>
          <a:xfrm>
            <a:off x="464311" y="5737229"/>
            <a:ext cx="3592534" cy="996178"/>
          </a:xfrm>
          <a:prstGeom prst="rect">
            <a:avLst/>
          </a:prstGeom>
        </p:spPr>
      </p:pic>
      <p:sp>
        <p:nvSpPr>
          <p:cNvPr id="6" name="Picture Placeholder 5"/>
          <p:cNvSpPr>
            <a:spLocks noGrp="1"/>
          </p:cNvSpPr>
          <p:nvPr>
            <p:ph type="pic" sz="quarter" idx="17"/>
          </p:nvPr>
        </p:nvSpPr>
        <p:spPr>
          <a:xfrm>
            <a:off x="0" y="0"/>
            <a:ext cx="12192000" cy="3380732"/>
          </a:xfrm>
        </p:spPr>
        <p:txBody>
          <a:bodyPr/>
          <a:lstStyle/>
          <a:p>
            <a:r>
              <a:rPr lang="en-US" smtClean="0"/>
              <a:t>Click icon to add picture</a:t>
            </a:r>
            <a:endParaRPr lang="en-US" dirty="0"/>
          </a:p>
        </p:txBody>
      </p:sp>
    </p:spTree>
    <p:extLst>
      <p:ext uri="{BB962C8B-B14F-4D97-AF65-F5344CB8AC3E}">
        <p14:creationId xmlns:p14="http://schemas.microsoft.com/office/powerpoint/2010/main" val="20163851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r>
              <a:rPr lang="en-US" smtClean="0"/>
              <a:t>Click icon to add table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7EA42B76-2A57-4A7A-BCFC-F3416FEB8E69}" type="datetime1">
              <a:rPr lang="en-US" smtClean="0"/>
              <a:t>2/6/2020</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26114810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8C45490A-43B6-4024-ABC2-CA3A510F1273}" type="datetime1">
              <a:rPr lang="en-US" smtClean="0"/>
              <a:t>2/6/2020</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5319522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1DEE8A18-F4A1-42C8-84B1-96FED8ABDB85}" type="datetime1">
              <a:rPr lang="en-US" smtClean="0"/>
              <a:t>2/6/2020</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8" name="Slide Number Placeholder 5"/>
          <p:cNvSpPr>
            <a:spLocks noGrp="1"/>
          </p:cNvSpPr>
          <p:nvPr>
            <p:ph type="sldNum" sz="quarter" idx="12"/>
          </p:nvPr>
        </p:nvSpPr>
        <p:spPr>
          <a:xfrm>
            <a:off x="9891132" y="6356350"/>
            <a:ext cx="1462668" cy="365125"/>
          </a:xfrm>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9420556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F01FA8DD-6DC9-464A-9B7A-4E74914A40E0}" type="datetime1">
              <a:rPr lang="en-US" smtClean="0"/>
              <a:t>2/6/2020</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11" name="Slide Number Placeholder 6"/>
          <p:cNvSpPr>
            <a:spLocks noGrp="1"/>
          </p:cNvSpPr>
          <p:nvPr>
            <p:ph type="sldNum" sz="quarter" idx="13"/>
          </p:nvPr>
        </p:nvSpPr>
        <p:spPr>
          <a:xfrm>
            <a:off x="9891132" y="6356350"/>
            <a:ext cx="1462668" cy="365125"/>
          </a:xfrm>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3625982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C2B528B2-18AF-426F-8E80-52D592FBF3E1}" type="datetime1">
              <a:rPr lang="en-US" smtClean="0"/>
              <a:t>2/6/2020</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11" name="Slide Number Placeholder 5"/>
          <p:cNvSpPr>
            <a:spLocks noGrp="1"/>
          </p:cNvSpPr>
          <p:nvPr>
            <p:ph type="sldNum" sz="quarter" idx="13"/>
          </p:nvPr>
        </p:nvSpPr>
        <p:spPr>
          <a:xfrm>
            <a:off x="9891132" y="6356350"/>
            <a:ext cx="1462668" cy="365125"/>
          </a:xfrm>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271431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descr="Comput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8B096E7-38ED-4C47-9711-0056F34EFB35}" type="datetime1">
              <a:rPr lang="en-US" smtClean="0"/>
              <a:t>2/6/2020</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1704602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3BB6B82-CCAE-4999-9BB3-6053B27C0C71}" type="datetime1">
              <a:rPr lang="en-US" smtClean="0"/>
              <a:t>2/6/2020</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15695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287DB9E2-D577-4762-98EA-2516609E7342}" type="datetime1">
              <a:rPr lang="en-US" smtClean="0"/>
              <a:t>2/6/2020</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8" name="Slide Number Placeholder 5"/>
          <p:cNvSpPr>
            <a:spLocks noGrp="1"/>
          </p:cNvSpPr>
          <p:nvPr>
            <p:ph type="sldNum" sz="quarter" idx="12"/>
          </p:nvPr>
        </p:nvSpPr>
        <p:spPr>
          <a:xfrm>
            <a:off x="9891132" y="6356350"/>
            <a:ext cx="1462668" cy="365125"/>
          </a:xfrm>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36398983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7DEA532-38B0-45D3-8EEB-1509D27C02D8}" type="datetime1">
              <a:rPr lang="en-US" smtClean="0"/>
              <a:t>2/6/2020</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36307064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C9954547-B8D8-4205-851B-5B9D261389A9}" type="datetime1">
              <a:rPr lang="en-US" smtClean="0"/>
              <a:t>2/6/2020</a:t>
            </a:fld>
            <a:endParaRPr lang="en-US"/>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1263498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a:xfrm>
            <a:off x="838200" y="1335088"/>
            <a:ext cx="10515600" cy="4841875"/>
          </a:xfrm>
        </p:spPr>
        <p:txBody>
          <a:bodyPr/>
          <a:lstStyle/>
          <a:p>
            <a:r>
              <a:rPr lang="en-US" smtClean="0"/>
              <a:t>Click icon to add table</a:t>
            </a:r>
            <a:endParaRPr lang="en-US" dirty="0"/>
          </a:p>
        </p:txBody>
      </p:sp>
      <p:sp>
        <p:nvSpPr>
          <p:cNvPr id="4" name="Date Placeholder 3"/>
          <p:cNvSpPr>
            <a:spLocks noGrp="1"/>
          </p:cNvSpPr>
          <p:nvPr>
            <p:ph type="dt" sz="half" idx="10"/>
          </p:nvPr>
        </p:nvSpPr>
        <p:spPr/>
        <p:txBody>
          <a:bodyPr/>
          <a:lstStyle/>
          <a:p>
            <a:fld id="{0DF59C19-C96F-447F-8040-EA4AECDD7ABE}" type="datetime1">
              <a:rPr lang="en-US" smtClean="0"/>
              <a:t>2/6/2020</a:t>
            </a:fld>
            <a:endParaRPr lang="en-US"/>
          </a:p>
        </p:txBody>
      </p:sp>
      <p:sp>
        <p:nvSpPr>
          <p:cNvPr id="6" name="Slide Number Placeholder 5"/>
          <p:cNvSpPr>
            <a:spLocks noGrp="1"/>
          </p:cNvSpPr>
          <p:nvPr>
            <p:ph type="sldNum" sz="quarter" idx="12"/>
          </p:nvPr>
        </p:nvSpPr>
        <p:spPr/>
        <p:txBody>
          <a:bodyPr/>
          <a:lstStyle/>
          <a:p>
            <a:fld id="{F95FB0D1-489D-47B5-AD42-DDC993C4E34D}" type="slidenum">
              <a:rPr lang="en-US" smtClean="0"/>
              <a:t>‹#›</a:t>
            </a:fld>
            <a:endParaRPr lang="en-US"/>
          </a:p>
        </p:txBody>
      </p:sp>
      <p:sp>
        <p:nvSpPr>
          <p:cNvPr id="9" name="Rectangle 8"/>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9600040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FF0DD59E-06B9-4BCB-A849-865C63D7BE4C}" type="datetime1">
              <a:rPr lang="en-US" smtClean="0"/>
              <a:t>2/6/2020</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1080296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04607B6A-D0BE-4E64-AFA6-D4B1F0B88C0D}" type="datetime1">
              <a:rPr lang="en-US" smtClean="0"/>
              <a:t>2/6/2020</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25231761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7C6203F8-5E2D-4C3F-9371-FA5AFF1B1BFE}" type="datetime1">
              <a:rPr lang="en-US" smtClean="0"/>
              <a:t>2/6/2020</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39330057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1521F0EB-4300-40BD-94E6-DF31BCB4E7ED}" type="datetime1">
              <a:rPr lang="en-US" smtClean="0"/>
              <a:t>2/6/2020</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14151398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fld id="{16EC5AE3-54ED-4972-9269-BBFEB5ED81C9}" type="datetime1">
              <a:rPr lang="en-US" smtClean="0"/>
              <a:t>2/6/2020</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tx2"/>
                </a:solidFill>
              </a:defRPr>
            </a:lvl1pPr>
          </a:lstStyle>
          <a:p>
            <a:endParaRPr lang="en-US"/>
          </a:p>
        </p:txBody>
      </p:sp>
      <p:sp>
        <p:nvSpPr>
          <p:cNvPr id="4" name="Slide Number Placeholder 3"/>
          <p:cNvSpPr>
            <a:spLocks noGrp="1"/>
          </p:cNvSpPr>
          <p:nvPr>
            <p:ph type="sldNum" sz="quarter" idx="11"/>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15075853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78DCDED0-68E3-47C2-B311-C2ACC2AEA869}" type="datetime1">
              <a:rPr lang="en-US" smtClean="0"/>
              <a:t>2/6/2020</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29753546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ED7EC489-F446-4E98-93EF-DD03AA42A202}" type="datetime1">
              <a:rPr lang="en-US" smtClean="0"/>
              <a:t>2/6/2020</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33682504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38312828-D858-46B8-BBD5-37EE92B04E66}" type="datetime1">
              <a:rPr lang="en-US" smtClean="0"/>
              <a:t>2/6/2020</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22865319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DFA78750-E705-4D2C-A73D-C914AE207737}" type="datetime1">
              <a:rPr lang="en-US" smtClean="0"/>
              <a:t>2/6/2020</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F95FB0D1-489D-47B5-AD42-DDC993C4E34D}" type="slidenum">
              <a:rPr lang="en-US" smtClean="0"/>
              <a:t>‹#›</a:t>
            </a:fld>
            <a:endParaRPr lang="en-US"/>
          </a:p>
        </p:txBody>
      </p:sp>
      <p:sp>
        <p:nvSpPr>
          <p:cNvPr id="8" name="Rectangle 7"/>
          <p:cNvSpPr/>
          <p:nvPr/>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4" descr="Minnesota logo"/>
          <p:cNvPicPr>
            <a:picLocks noChangeAspect="1"/>
          </p:cNvPicPr>
          <p:nvPr/>
        </p:nvPicPr>
        <p:blipFill>
          <a:blip r:embed="rId2" cstate="print">
            <a:extLst>
              <a:ext uri="{28A0092B-C50C-407E-A947-70E740481C1C}">
                <a14:useLocalDpi xmlns:a14="http://schemas.microsoft.com/office/drawing/2010/main" val="0"/>
              </a:ext>
            </a:extLst>
          </a:blip>
          <a:srcRect t="7200" b="7200"/>
          <a:stretch>
            <a:fillRect/>
          </a:stretch>
        </p:blipFill>
        <p:spPr>
          <a:xfrm>
            <a:off x="7844391" y="344243"/>
            <a:ext cx="3592534" cy="996178"/>
          </a:xfrm>
          <a:prstGeom prst="rect">
            <a:avLst/>
          </a:prstGeom>
        </p:spPr>
      </p:pic>
    </p:spTree>
    <p:extLst>
      <p:ext uri="{BB962C8B-B14F-4D97-AF65-F5344CB8AC3E}">
        <p14:creationId xmlns:p14="http://schemas.microsoft.com/office/powerpoint/2010/main" val="8881497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14C887FC-D8AF-464F-B4F0-725331B80B20}" type="datetime1">
              <a:rPr lang="en-US" smtClean="0"/>
              <a:t>2/6/2020</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tx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F95FB0D1-489D-47B5-AD42-DDC993C4E34D}" type="slidenum">
              <a:rPr lang="en-US" smtClean="0"/>
              <a:t>‹#›</a:t>
            </a:fld>
            <a:endParaRPr lang="en-US"/>
          </a:p>
        </p:txBody>
      </p:sp>
      <p:sp>
        <p:nvSpPr>
          <p:cNvPr id="6" name="Rectangle 5"/>
          <p:cNvSpPr/>
          <p:nvPr/>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4" descr="Minnesota logo"/>
          <p:cNvPicPr>
            <a:picLocks noChangeAspect="1"/>
          </p:cNvPicPr>
          <p:nvPr/>
        </p:nvPicPr>
        <p:blipFill>
          <a:blip r:embed="rId2" cstate="print">
            <a:extLst>
              <a:ext uri="{28A0092B-C50C-407E-A947-70E740481C1C}">
                <a14:useLocalDpi xmlns:a14="http://schemas.microsoft.com/office/drawing/2010/main" val="0"/>
              </a:ext>
            </a:extLst>
          </a:blip>
          <a:srcRect t="7200" b="7200"/>
          <a:stretch>
            <a:fillRect/>
          </a:stretch>
        </p:blipFill>
        <p:spPr>
          <a:xfrm>
            <a:off x="7844391" y="344243"/>
            <a:ext cx="3592534" cy="996178"/>
          </a:xfrm>
          <a:prstGeom prst="rect">
            <a:avLst/>
          </a:prstGeom>
        </p:spPr>
      </p:pic>
    </p:spTree>
    <p:extLst>
      <p:ext uri="{BB962C8B-B14F-4D97-AF65-F5344CB8AC3E}">
        <p14:creationId xmlns:p14="http://schemas.microsoft.com/office/powerpoint/2010/main" val="2726307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fld id="{018726D0-C16E-4772-9327-F71F841E5368}" type="datetime1">
              <a:rPr lang="en-US" smtClean="0"/>
              <a:t>2/6/2020</a:t>
            </a:fld>
            <a:endParaRPr lang="en-US"/>
          </a:p>
        </p:txBody>
      </p:sp>
      <p:sp>
        <p:nvSpPr>
          <p:cNvPr id="19" name="Slide Number Placeholder 18"/>
          <p:cNvSpPr>
            <a:spLocks noGrp="1"/>
          </p:cNvSpPr>
          <p:nvPr>
            <p:ph type="sldNum" sz="quarter" idx="16"/>
          </p:nvPr>
        </p:nvSpPr>
        <p:spPr/>
        <p:txBody>
          <a:bodyPr/>
          <a:lstStyle/>
          <a:p>
            <a:fld id="{F95FB0D1-489D-47B5-AD42-DDC993C4E34D}" type="slidenum">
              <a:rPr lang="en-US" smtClean="0"/>
              <a:t>‹#›</a:t>
            </a:fld>
            <a:endParaRPr lang="en-US"/>
          </a:p>
        </p:txBody>
      </p:sp>
      <p:pic>
        <p:nvPicPr>
          <p:cNvPr id="14" name="Picture Placeholder 4" descr="Minnesota logo"/>
          <p:cNvPicPr>
            <a:picLocks noChangeAspect="1"/>
          </p:cNvPicPr>
          <p:nvPr/>
        </p:nvPicPr>
        <p:blipFill>
          <a:blip r:embed="rId2" cstate="print">
            <a:extLst>
              <a:ext uri="{28A0092B-C50C-407E-A947-70E740481C1C}">
                <a14:useLocalDpi xmlns:a14="http://schemas.microsoft.com/office/drawing/2010/main" val="0"/>
              </a:ext>
            </a:extLst>
          </a:blip>
          <a:srcRect t="7200" b="7200"/>
          <a:stretch>
            <a:fillRect/>
          </a:stretch>
        </p:blipFill>
        <p:spPr>
          <a:xfrm>
            <a:off x="7844391" y="410743"/>
            <a:ext cx="3592534" cy="996178"/>
          </a:xfrm>
          <a:prstGeom prst="rect">
            <a:avLst/>
          </a:prstGeom>
        </p:spPr>
      </p:pic>
    </p:spTree>
    <p:extLst>
      <p:ext uri="{BB962C8B-B14F-4D97-AF65-F5344CB8AC3E}">
        <p14:creationId xmlns:p14="http://schemas.microsoft.com/office/powerpoint/2010/main" val="27539177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0C3EF99-B7C0-4802-90E2-434B444AA315}" type="datetime1">
              <a:rPr lang="en-US" smtClean="0"/>
              <a:t>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BDE3E-8416-4F97-87A6-87858EDDF686}" type="slidenum">
              <a:rPr lang="en-US" smtClean="0"/>
              <a:t>‹#›</a:t>
            </a:fld>
            <a:endParaRPr lang="en-US"/>
          </a:p>
        </p:txBody>
      </p:sp>
    </p:spTree>
    <p:extLst>
      <p:ext uri="{BB962C8B-B14F-4D97-AF65-F5344CB8AC3E}">
        <p14:creationId xmlns:p14="http://schemas.microsoft.com/office/powerpoint/2010/main" val="35039912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76C83F-BAA4-409F-839D-7B92F5903E0E}" type="datetime1">
              <a:rPr lang="en-US" smtClean="0"/>
              <a:t>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BDE3E-8416-4F97-87A6-87858EDDF686}" type="slidenum">
              <a:rPr lang="en-US" smtClean="0"/>
              <a:t>‹#›</a:t>
            </a:fld>
            <a:endParaRPr lang="en-US"/>
          </a:p>
        </p:txBody>
      </p:sp>
    </p:spTree>
    <p:extLst>
      <p:ext uri="{BB962C8B-B14F-4D97-AF65-F5344CB8AC3E}">
        <p14:creationId xmlns:p14="http://schemas.microsoft.com/office/powerpoint/2010/main" val="17148399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5F1B447-30DA-4CE4-B828-2B26F79112B1}" type="datetime1">
              <a:rPr lang="en-US" smtClean="0"/>
              <a:t>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BDE3E-8416-4F97-87A6-87858EDDF686}" type="slidenum">
              <a:rPr lang="en-US" smtClean="0"/>
              <a:t>‹#›</a:t>
            </a:fld>
            <a:endParaRPr lang="en-US"/>
          </a:p>
        </p:txBody>
      </p:sp>
    </p:spTree>
    <p:extLst>
      <p:ext uri="{BB962C8B-B14F-4D97-AF65-F5344CB8AC3E}">
        <p14:creationId xmlns:p14="http://schemas.microsoft.com/office/powerpoint/2010/main" val="37601193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BAB98F9-536B-4718-8CA9-67291F228984}" type="datetime1">
              <a:rPr lang="en-US" smtClean="0"/>
              <a:t>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BDE3E-8416-4F97-87A6-87858EDDF686}" type="slidenum">
              <a:rPr lang="en-US" smtClean="0"/>
              <a:t>‹#›</a:t>
            </a:fld>
            <a:endParaRPr lang="en-US"/>
          </a:p>
        </p:txBody>
      </p:sp>
    </p:spTree>
    <p:extLst>
      <p:ext uri="{BB962C8B-B14F-4D97-AF65-F5344CB8AC3E}">
        <p14:creationId xmlns:p14="http://schemas.microsoft.com/office/powerpoint/2010/main" val="35739409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5983B5-729E-4DCA-A879-1BC43586B0AF}" type="datetime1">
              <a:rPr lang="en-US" smtClean="0"/>
              <a:t>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7BDE3E-8416-4F97-87A6-87858EDDF686}" type="slidenum">
              <a:rPr lang="en-US" smtClean="0"/>
              <a:t>‹#›</a:t>
            </a:fld>
            <a:endParaRPr lang="en-US"/>
          </a:p>
        </p:txBody>
      </p:sp>
    </p:spTree>
    <p:extLst>
      <p:ext uri="{BB962C8B-B14F-4D97-AF65-F5344CB8AC3E}">
        <p14:creationId xmlns:p14="http://schemas.microsoft.com/office/powerpoint/2010/main" val="29947767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E91D8EF-DB81-407B-A187-995627EE4EE6}" type="datetime1">
              <a:rPr lang="en-US" smtClean="0"/>
              <a:t>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7BDE3E-8416-4F97-87A6-87858EDDF686}" type="slidenum">
              <a:rPr lang="en-US" smtClean="0"/>
              <a:t>‹#›</a:t>
            </a:fld>
            <a:endParaRPr lang="en-US"/>
          </a:p>
        </p:txBody>
      </p:sp>
    </p:spTree>
    <p:extLst>
      <p:ext uri="{BB962C8B-B14F-4D97-AF65-F5344CB8AC3E}">
        <p14:creationId xmlns:p14="http://schemas.microsoft.com/office/powerpoint/2010/main" val="14863624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20692B-52EB-4F12-B67C-18D15ADFB27B}" type="datetime1">
              <a:rPr lang="en-US" smtClean="0"/>
              <a:t>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7BDE3E-8416-4F97-87A6-87858EDDF686}" type="slidenum">
              <a:rPr lang="en-US" smtClean="0"/>
              <a:t>‹#›</a:t>
            </a:fld>
            <a:endParaRPr lang="en-US"/>
          </a:p>
        </p:txBody>
      </p:sp>
    </p:spTree>
    <p:extLst>
      <p:ext uri="{BB962C8B-B14F-4D97-AF65-F5344CB8AC3E}">
        <p14:creationId xmlns:p14="http://schemas.microsoft.com/office/powerpoint/2010/main" val="2489371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D7F0E6-FA8E-4BEC-92F2-AF1D1602297A}" type="datetime1">
              <a:rPr lang="en-US" smtClean="0"/>
              <a:t>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BDE3E-8416-4F97-87A6-87858EDDF686}" type="slidenum">
              <a:rPr lang="en-US" smtClean="0"/>
              <a:t>‹#›</a:t>
            </a:fld>
            <a:endParaRPr lang="en-US"/>
          </a:p>
        </p:txBody>
      </p:sp>
    </p:spTree>
    <p:extLst>
      <p:ext uri="{BB962C8B-B14F-4D97-AF65-F5344CB8AC3E}">
        <p14:creationId xmlns:p14="http://schemas.microsoft.com/office/powerpoint/2010/main" val="21727677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B3FCF46-A3C1-44B0-84B2-7ED90E272873}" type="datetime1">
              <a:rPr lang="en-US" smtClean="0"/>
              <a:t>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BDE3E-8416-4F97-87A6-87858EDDF686}" type="slidenum">
              <a:rPr lang="en-US" smtClean="0"/>
              <a:t>‹#›</a:t>
            </a:fld>
            <a:endParaRPr lang="en-US"/>
          </a:p>
        </p:txBody>
      </p:sp>
    </p:spTree>
    <p:extLst>
      <p:ext uri="{BB962C8B-B14F-4D97-AF65-F5344CB8AC3E}">
        <p14:creationId xmlns:p14="http://schemas.microsoft.com/office/powerpoint/2010/main" val="21823065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76E319-2DDE-4DB2-B6E0-EFC608714981}" type="datetime1">
              <a:rPr lang="en-US" smtClean="0"/>
              <a:t>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BDE3E-8416-4F97-87A6-87858EDDF686}" type="slidenum">
              <a:rPr lang="en-US" smtClean="0"/>
              <a:t>‹#›</a:t>
            </a:fld>
            <a:endParaRPr lang="en-US"/>
          </a:p>
        </p:txBody>
      </p:sp>
    </p:spTree>
    <p:extLst>
      <p:ext uri="{BB962C8B-B14F-4D97-AF65-F5344CB8AC3E}">
        <p14:creationId xmlns:p14="http://schemas.microsoft.com/office/powerpoint/2010/main" val="3607694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80A486-B0D8-4471-ABB0-3C17E09ADFAA}" type="datetime1">
              <a:rPr lang="en-US" smtClean="0"/>
              <a:t>2/6/2020</a:t>
            </a:fld>
            <a:endParaRPr lang="en-US"/>
          </a:p>
        </p:txBody>
      </p:sp>
      <p:sp>
        <p:nvSpPr>
          <p:cNvPr id="6" name="Slide Number Placeholder 5"/>
          <p:cNvSpPr>
            <a:spLocks noGrp="1"/>
          </p:cNvSpPr>
          <p:nvPr>
            <p:ph type="sldNum" sz="quarter" idx="12"/>
          </p:nvPr>
        </p:nvSpPr>
        <p:spPr/>
        <p:txBody>
          <a:bodyPr/>
          <a:lstStyle/>
          <a:p>
            <a:fld id="{F95FB0D1-489D-47B5-AD42-DDC993C4E34D}" type="slidenum">
              <a:rPr lang="en-US" smtClean="0"/>
              <a:t>‹#›</a:t>
            </a:fld>
            <a:endParaRPr lang="en-US"/>
          </a:p>
        </p:txBody>
      </p:sp>
      <p:sp>
        <p:nvSpPr>
          <p:cNvPr id="8" name="Rectangle 7"/>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2006277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0C6FB9-16F4-476D-9245-F62CAFAB4433}" type="datetime1">
              <a:rPr lang="en-US" smtClean="0"/>
              <a:t>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BDE3E-8416-4F97-87A6-87858EDDF686}" type="slidenum">
              <a:rPr lang="en-US" smtClean="0"/>
              <a:t>‹#›</a:t>
            </a:fld>
            <a:endParaRPr lang="en-US"/>
          </a:p>
        </p:txBody>
      </p:sp>
    </p:spTree>
    <p:extLst>
      <p:ext uri="{BB962C8B-B14F-4D97-AF65-F5344CB8AC3E}">
        <p14:creationId xmlns:p14="http://schemas.microsoft.com/office/powerpoint/2010/main" val="1588324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5CF911B-0BC0-4944-83AA-BA648DB5F33F}" type="datetime1">
              <a:rPr lang="en-US" smtClean="0"/>
              <a:t>2/6/2020</a:t>
            </a:fld>
            <a:endParaRPr lang="en-US"/>
          </a:p>
        </p:txBody>
      </p:sp>
      <p:sp>
        <p:nvSpPr>
          <p:cNvPr id="7" name="Slide Number Placeholder 6"/>
          <p:cNvSpPr>
            <a:spLocks noGrp="1"/>
          </p:cNvSpPr>
          <p:nvPr>
            <p:ph type="sldNum" sz="quarter" idx="12"/>
          </p:nvPr>
        </p:nvSpPr>
        <p:spPr/>
        <p:txBody>
          <a:bodyPr/>
          <a:lstStyle/>
          <a:p>
            <a:fld id="{F95FB0D1-489D-47B5-AD42-DDC993C4E34D}" type="slidenum">
              <a:rPr lang="en-US" smtClean="0"/>
              <a:t>‹#›</a:t>
            </a:fld>
            <a:endParaRPr lang="en-US"/>
          </a:p>
        </p:txBody>
      </p:sp>
      <p:sp>
        <p:nvSpPr>
          <p:cNvPr id="10" name="Rectangle 9"/>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accent2"/>
              </a:solidFill>
            </a:endParaRPr>
          </a:p>
        </p:txBody>
      </p:sp>
    </p:spTree>
    <p:extLst>
      <p:ext uri="{BB962C8B-B14F-4D97-AF65-F5344CB8AC3E}">
        <p14:creationId xmlns:p14="http://schemas.microsoft.com/office/powerpoint/2010/main" val="1955669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5CBE12-3944-41C6-A675-97B1F43820BB}" type="datetime1">
              <a:rPr lang="en-US" smtClean="0"/>
              <a:t>2/6/2020</a:t>
            </a:fld>
            <a:endParaRPr lang="en-US"/>
          </a:p>
        </p:txBody>
      </p:sp>
      <p:sp>
        <p:nvSpPr>
          <p:cNvPr id="6" name="Slide Number Placeholder 5"/>
          <p:cNvSpPr>
            <a:spLocks noGrp="1"/>
          </p:cNvSpPr>
          <p:nvPr>
            <p:ph type="sldNum" sz="quarter" idx="12"/>
          </p:nvPr>
        </p:nvSpPr>
        <p:spPr/>
        <p:txBody>
          <a:bodyPr/>
          <a:lstStyle/>
          <a:p>
            <a:fld id="{F95FB0D1-489D-47B5-AD42-DDC993C4E34D}" type="slidenum">
              <a:rPr lang="en-US" smtClean="0"/>
              <a:t>‹#›</a:t>
            </a:fld>
            <a:endParaRPr lang="en-US"/>
          </a:p>
        </p:txBody>
      </p:sp>
      <p:sp>
        <p:nvSpPr>
          <p:cNvPr id="9" name="Rectangle 8"/>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391085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ABB0D85-ADE1-49AF-8131-D633FC19BD55}" type="datetime1">
              <a:rPr lang="en-US" smtClean="0"/>
              <a:t>2/6/2020</a:t>
            </a:fld>
            <a:endParaRPr lang="en-US"/>
          </a:p>
        </p:txBody>
      </p:sp>
      <p:sp>
        <p:nvSpPr>
          <p:cNvPr id="7" name="Slide Number Placeholder 6"/>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399273440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36E94060-8052-4BAD-ABF4-7C6C3E925C0A}" type="datetime1">
              <a:rPr lang="en-US" smtClean="0"/>
              <a:t>2/6/2020</a:t>
            </a:fld>
            <a:endParaRPr lang="en-US"/>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50533904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 id="2147483744" r:id="rId33"/>
    <p:sldLayoutId id="2147483745" r:id="rId34"/>
    <p:sldLayoutId id="2147483746" r:id="rId35"/>
    <p:sldLayoutId id="2147483747" r:id="rId36"/>
    <p:sldLayoutId id="2147483748" r:id="rId37"/>
    <p:sldLayoutId id="2147483749" r:id="rId38"/>
    <p:sldLayoutId id="2147483750" r:id="rId39"/>
    <p:sldLayoutId id="2147483751" r:id="rId40"/>
    <p:sldLayoutId id="2147483752" r:id="rId41"/>
    <p:sldLayoutId id="2147483753" r:id="rId42"/>
    <p:sldLayoutId id="2147483754" r:id="rId43"/>
    <p:sldLayoutId id="2147483755" r:id="rId44"/>
    <p:sldLayoutId id="2147483756" r:id="rId45"/>
    <p:sldLayoutId id="2147483757" r:id="rId46"/>
    <p:sldLayoutId id="2147483758" r:id="rId47"/>
    <p:sldLayoutId id="2147483759" r:id="rId48"/>
    <p:sldLayoutId id="2147483760" r:id="rId4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8248FD-4609-4246-A8C7-C98630A4033A}" type="datetime1">
              <a:rPr lang="en-US" smtClean="0"/>
              <a:t>2/6/2020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7BDE3E-8416-4F97-87A6-87858EDDF686}" type="slidenum">
              <a:rPr lang="en-US" smtClean="0"/>
              <a:t>‹#›</a:t>
            </a:fld>
            <a:endParaRPr lang="en-US"/>
          </a:p>
        </p:txBody>
      </p:sp>
    </p:spTree>
    <p:extLst>
      <p:ext uri="{BB962C8B-B14F-4D97-AF65-F5344CB8AC3E}">
        <p14:creationId xmlns:p14="http://schemas.microsoft.com/office/powerpoint/2010/main" val="4285253135"/>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www.google.com/url?sa=i&amp;rct=j&amp;q=&amp;esrc=s&amp;source=images&amp;cd=&amp;ved=&amp;url=https://www.shutterstock.com/search/garbage%2Bpile%2Bvector&amp;psig=AOvVaw1GRwU0IrM8sl13_FmkdX_Y&amp;ust=1569101790743625" TargetMode="External"/><Relationship Id="rId7"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 y="4188564"/>
            <a:ext cx="12192000" cy="1199223"/>
          </a:xfrm>
        </p:spPr>
        <p:txBody>
          <a:bodyPr>
            <a:normAutofit/>
          </a:bodyPr>
          <a:lstStyle/>
          <a:p>
            <a:r>
              <a:rPr lang="en-US" sz="4800" b="1" dirty="0" smtClean="0"/>
              <a:t>Freeway Landfill/Dump Summary</a:t>
            </a:r>
            <a:endParaRPr lang="en-US" sz="4800" b="1" dirty="0"/>
          </a:p>
        </p:txBody>
      </p:sp>
      <p:sp>
        <p:nvSpPr>
          <p:cNvPr id="6" name="Text Placeholder 5"/>
          <p:cNvSpPr>
            <a:spLocks noGrp="1"/>
          </p:cNvSpPr>
          <p:nvPr>
            <p:ph type="body" sz="quarter" idx="14"/>
          </p:nvPr>
        </p:nvSpPr>
        <p:spPr/>
        <p:txBody>
          <a:bodyPr>
            <a:normAutofit/>
          </a:bodyPr>
          <a:lstStyle/>
          <a:p>
            <a:r>
              <a:rPr lang="en-US" dirty="0"/>
              <a:t>Dakota County Physical Development Committee</a:t>
            </a:r>
            <a:r>
              <a:rPr lang="en-US" sz="3200" dirty="0"/>
              <a:t/>
            </a:r>
            <a:br>
              <a:rPr lang="en-US" sz="3200" dirty="0"/>
            </a:br>
            <a:r>
              <a:rPr lang="en-US" dirty="0" smtClean="0"/>
              <a:t>February 11, 2020</a:t>
            </a:r>
            <a:endParaRPr lang="en-US" sz="3200" dirty="0"/>
          </a:p>
        </p:txBody>
      </p:sp>
      <p:pic>
        <p:nvPicPr>
          <p:cNvPr id="7" name="Picture 6"/>
          <p:cNvPicPr/>
          <p:nvPr/>
        </p:nvPicPr>
        <p:blipFill rotWithShape="1">
          <a:blip r:embed="rId2">
            <a:extLst>
              <a:ext uri="{28A0092B-C50C-407E-A947-70E740481C1C}">
                <a14:useLocalDpi xmlns:a14="http://schemas.microsoft.com/office/drawing/2010/main" val="0"/>
              </a:ext>
            </a:extLst>
          </a:blip>
          <a:srcRect l="-447" t="13466" r="89" b="14321"/>
          <a:stretch/>
        </p:blipFill>
        <p:spPr>
          <a:xfrm>
            <a:off x="-21772" y="0"/>
            <a:ext cx="12235543" cy="4188564"/>
          </a:xfrm>
          <a:prstGeom prst="rect">
            <a:avLst/>
          </a:prstGeom>
        </p:spPr>
      </p:pic>
      <p:sp>
        <p:nvSpPr>
          <p:cNvPr id="8" name="Slide Number Placeholder 7"/>
          <p:cNvSpPr>
            <a:spLocks noGrp="1"/>
          </p:cNvSpPr>
          <p:nvPr>
            <p:ph type="sldNum" sz="quarter" idx="16"/>
          </p:nvPr>
        </p:nvSpPr>
        <p:spPr/>
        <p:txBody>
          <a:bodyPr/>
          <a:lstStyle/>
          <a:p>
            <a:fld id="{F95FB0D1-489D-47B5-AD42-DDC993C4E34D}" type="slidenum">
              <a:rPr lang="en-US" smtClean="0"/>
              <a:t>1</a:t>
            </a:fld>
            <a:endParaRPr lang="en-US"/>
          </a:p>
        </p:txBody>
      </p:sp>
    </p:spTree>
    <p:extLst>
      <p:ext uri="{BB962C8B-B14F-4D97-AF65-F5344CB8AC3E}">
        <p14:creationId xmlns:p14="http://schemas.microsoft.com/office/powerpoint/2010/main" val="42832347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 History</a:t>
            </a:r>
            <a:endParaRPr lang="en-US" dirty="0"/>
          </a:p>
        </p:txBody>
      </p:sp>
      <p:sp>
        <p:nvSpPr>
          <p:cNvPr id="3" name="Content Placeholder 2"/>
          <p:cNvSpPr>
            <a:spLocks noGrp="1"/>
          </p:cNvSpPr>
          <p:nvPr>
            <p:ph idx="1"/>
          </p:nvPr>
        </p:nvSpPr>
        <p:spPr/>
        <p:txBody>
          <a:bodyPr/>
          <a:lstStyle/>
          <a:p>
            <a:r>
              <a:rPr lang="en-US" sz="2800" u="sng" dirty="0"/>
              <a:t>Funding History 2017</a:t>
            </a:r>
          </a:p>
          <a:p>
            <a:pPr marL="342900" indent="-342900"/>
            <a:r>
              <a:rPr lang="en-US" sz="2800" dirty="0"/>
              <a:t>$3 million appropriated from Closed Landfill Investment Fund (CLIF)</a:t>
            </a:r>
          </a:p>
          <a:p>
            <a:endParaRPr lang="en-US" sz="2800" dirty="0"/>
          </a:p>
          <a:p>
            <a:pPr marL="342900" indent="-342900"/>
            <a:r>
              <a:rPr lang="en-US" sz="2800" dirty="0"/>
              <a:t>Available through FY2021</a:t>
            </a:r>
          </a:p>
          <a:p>
            <a:endParaRPr lang="en-US" sz="2800" dirty="0"/>
          </a:p>
          <a:p>
            <a:pPr marL="342900" indent="-342900"/>
            <a:r>
              <a:rPr lang="en-US" sz="2800" dirty="0"/>
              <a:t>Funds </a:t>
            </a:r>
            <a:r>
              <a:rPr lang="en-US" sz="2800" dirty="0" smtClean="0"/>
              <a:t>for investigation </a:t>
            </a:r>
            <a:r>
              <a:rPr lang="en-US" sz="2800" dirty="0"/>
              <a:t>and design </a:t>
            </a:r>
          </a:p>
          <a:p>
            <a:endParaRPr lang="en-US" dirty="0"/>
          </a:p>
        </p:txBody>
      </p:sp>
      <p:sp>
        <p:nvSpPr>
          <p:cNvPr id="4" name="Slide Number Placeholder 3"/>
          <p:cNvSpPr>
            <a:spLocks noGrp="1"/>
          </p:cNvSpPr>
          <p:nvPr>
            <p:ph type="sldNum" sz="quarter" idx="12"/>
          </p:nvPr>
        </p:nvSpPr>
        <p:spPr/>
        <p:txBody>
          <a:bodyPr/>
          <a:lstStyle/>
          <a:p>
            <a:fld id="{F95FB0D1-489D-47B5-AD42-DDC993C4E34D}" type="slidenum">
              <a:rPr lang="en-US" smtClean="0"/>
              <a:t>10</a:t>
            </a:fld>
            <a:endParaRPr lang="en-US"/>
          </a:p>
        </p:txBody>
      </p:sp>
    </p:spTree>
    <p:extLst>
      <p:ext uri="{BB962C8B-B14F-4D97-AF65-F5344CB8AC3E}">
        <p14:creationId xmlns:p14="http://schemas.microsoft.com/office/powerpoint/2010/main" val="13214699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6528" y="228600"/>
            <a:ext cx="10737272" cy="951807"/>
          </a:xfrm>
        </p:spPr>
        <p:txBody>
          <a:bodyPr>
            <a:normAutofit/>
          </a:bodyPr>
          <a:lstStyle/>
          <a:p>
            <a:r>
              <a:rPr lang="en-US" dirty="0" smtClean="0"/>
              <a:t>Results of 2018 Investigation</a:t>
            </a:r>
            <a:endParaRPr lang="en-US" dirty="0"/>
          </a:p>
        </p:txBody>
      </p:sp>
      <p:sp>
        <p:nvSpPr>
          <p:cNvPr id="3" name="Slide Number Placeholder 2"/>
          <p:cNvSpPr>
            <a:spLocks noGrp="1"/>
          </p:cNvSpPr>
          <p:nvPr>
            <p:ph type="sldNum" sz="quarter" idx="12"/>
          </p:nvPr>
        </p:nvSpPr>
        <p:spPr/>
        <p:txBody>
          <a:bodyPr/>
          <a:lstStyle/>
          <a:p>
            <a:fld id="{027BFFB2-5BA2-4AC9-963A-5046B9CCD5E5}" type="slidenum">
              <a:rPr lang="en-US" smtClean="0"/>
              <a:pPr/>
              <a:t>11</a:t>
            </a:fld>
            <a:endParaRPr lang="en-US" dirty="0"/>
          </a:p>
        </p:txBody>
      </p:sp>
      <p:pic>
        <p:nvPicPr>
          <p:cNvPr id="6" name="Content Placeholder 3"/>
          <p:cNvPicPr>
            <a:picLocks noGrp="1"/>
          </p:cNvPicPr>
          <p:nvPr>
            <p:ph idx="1"/>
          </p:nvPr>
        </p:nvPicPr>
        <p:blipFill rotWithShape="1">
          <a:blip r:embed="rId3" cstate="print">
            <a:extLst>
              <a:ext uri="{28A0092B-C50C-407E-A947-70E740481C1C}">
                <a14:useLocalDpi xmlns:a14="http://schemas.microsoft.com/office/drawing/2010/main" val="0"/>
              </a:ext>
            </a:extLst>
          </a:blip>
          <a:srcRect t="21253" r="32509"/>
          <a:stretch/>
        </p:blipFill>
        <p:spPr>
          <a:xfrm>
            <a:off x="-12699" y="1314361"/>
            <a:ext cx="6692900" cy="5543639"/>
          </a:xfrm>
          <a:prstGeom prst="rect">
            <a:avLst/>
          </a:prstGeom>
        </p:spPr>
      </p:pic>
      <p:sp>
        <p:nvSpPr>
          <p:cNvPr id="7" name="TextBox 6"/>
          <p:cNvSpPr txBox="1"/>
          <p:nvPr/>
        </p:nvSpPr>
        <p:spPr>
          <a:xfrm>
            <a:off x="6871524" y="1379577"/>
            <a:ext cx="5105400" cy="5478423"/>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Methane detected above the lower explosive limit</a:t>
            </a:r>
          </a:p>
          <a:p>
            <a:endParaRPr lang="en-US" sz="2800" dirty="0" smtClean="0"/>
          </a:p>
          <a:p>
            <a:pPr marL="285750" indent="-285750">
              <a:buFont typeface="Arial" panose="020B0604020202020204" pitchFamily="34" charset="0"/>
              <a:buChar char="•"/>
            </a:pPr>
            <a:r>
              <a:rPr lang="en-US" sz="2800" dirty="0" smtClean="0"/>
              <a:t>Contamination in groundwater above health values for: </a:t>
            </a:r>
          </a:p>
          <a:p>
            <a:pPr marL="742950" lvl="1" indent="-285750">
              <a:buFont typeface="Arial" panose="020B0604020202020204" pitchFamily="34" charset="0"/>
              <a:buChar char="•"/>
            </a:pPr>
            <a:r>
              <a:rPr lang="en-US" sz="2200" dirty="0" smtClean="0"/>
              <a:t>1,4-Dioxane</a:t>
            </a:r>
          </a:p>
          <a:p>
            <a:pPr marL="742950" lvl="1" indent="-285750">
              <a:buFont typeface="Arial" panose="020B0604020202020204" pitchFamily="34" charset="0"/>
              <a:buChar char="•"/>
            </a:pPr>
            <a:r>
              <a:rPr lang="en-US" sz="2200" dirty="0" smtClean="0"/>
              <a:t>PFAS </a:t>
            </a:r>
            <a:endParaRPr lang="en-US" sz="2200" dirty="0"/>
          </a:p>
          <a:p>
            <a:pPr marL="742950" lvl="1" indent="-285750">
              <a:buFont typeface="Arial" panose="020B0604020202020204" pitchFamily="34" charset="0"/>
              <a:buChar char="•"/>
            </a:pPr>
            <a:r>
              <a:rPr lang="en-US" sz="2200" dirty="0" smtClean="0"/>
              <a:t>VOCs </a:t>
            </a:r>
          </a:p>
          <a:p>
            <a:pPr marL="742950" lvl="1" indent="-285750">
              <a:buFont typeface="Arial" panose="020B0604020202020204" pitchFamily="34" charset="0"/>
              <a:buChar char="•"/>
            </a:pPr>
            <a:r>
              <a:rPr lang="en-US" sz="2200" dirty="0" smtClean="0"/>
              <a:t>Metals</a:t>
            </a:r>
          </a:p>
          <a:p>
            <a:pPr lvl="1"/>
            <a:endParaRPr lang="en-US" sz="2200" dirty="0" smtClean="0"/>
          </a:p>
          <a:p>
            <a:pPr marL="285750" indent="-285750">
              <a:buFont typeface="Arial" panose="020B0604020202020204" pitchFamily="34" charset="0"/>
              <a:buChar char="•"/>
            </a:pPr>
            <a:r>
              <a:rPr lang="en-US" sz="2800" dirty="0"/>
              <a:t>Contamination above surface </a:t>
            </a:r>
            <a:r>
              <a:rPr lang="en-US" sz="2800" dirty="0" smtClean="0"/>
              <a:t>water criteria:</a:t>
            </a:r>
          </a:p>
          <a:p>
            <a:pPr marL="742950" lvl="1" indent="-285750">
              <a:buFont typeface="Arial" panose="020B0604020202020204" pitchFamily="34" charset="0"/>
              <a:buChar char="•"/>
            </a:pPr>
            <a:r>
              <a:rPr lang="en-US" sz="2200" dirty="0" smtClean="0"/>
              <a:t>VOCs </a:t>
            </a:r>
          </a:p>
          <a:p>
            <a:pPr marL="742950" lvl="1" indent="-285750">
              <a:buFont typeface="Arial" panose="020B0604020202020204" pitchFamily="34" charset="0"/>
              <a:buChar char="•"/>
            </a:pPr>
            <a:r>
              <a:rPr lang="en-US" sz="2200" dirty="0" smtClean="0"/>
              <a:t>Metals</a:t>
            </a:r>
            <a:endParaRPr lang="en-US" sz="2200" dirty="0"/>
          </a:p>
        </p:txBody>
      </p:sp>
    </p:spTree>
    <p:extLst>
      <p:ext uri="{BB962C8B-B14F-4D97-AF65-F5344CB8AC3E}">
        <p14:creationId xmlns:p14="http://schemas.microsoft.com/office/powerpoint/2010/main" val="25022395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pile of garbage clip art">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2999" y="5088926"/>
            <a:ext cx="1342826" cy="8663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22"/>
          <p:cNvSpPr txBox="1">
            <a:spLocks/>
          </p:cNvSpPr>
          <p:nvPr/>
        </p:nvSpPr>
        <p:spPr>
          <a:xfrm>
            <a:off x="990600" y="304800"/>
            <a:ext cx="10515600" cy="914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FFFFFF"/>
                </a:solidFill>
                <a:effectLst/>
                <a:uLnTx/>
                <a:uFillTx/>
                <a:latin typeface="Calibri"/>
                <a:ea typeface="+mj-ea"/>
                <a:cs typeface="+mj-cs"/>
              </a:rPr>
              <a:t>Conceptual Design Options</a:t>
            </a:r>
            <a:endParaRPr kumimoji="0" lang="en-US" sz="3600" b="0" i="0" u="none" strike="noStrike" kern="1200" cap="none" spc="0" normalizeH="0" baseline="0" noProof="0" dirty="0">
              <a:ln>
                <a:noFill/>
              </a:ln>
              <a:solidFill>
                <a:srgbClr val="FFFFFF"/>
              </a:solidFill>
              <a:effectLst/>
              <a:uLnTx/>
              <a:uFillTx/>
              <a:latin typeface="Calibri"/>
              <a:ea typeface="+mj-ea"/>
              <a:cs typeface="+mj-cs"/>
            </a:endParaRPr>
          </a:p>
        </p:txBody>
      </p:sp>
      <p:sp>
        <p:nvSpPr>
          <p:cNvPr id="10" name="TextBox 9"/>
          <p:cNvSpPr txBox="1"/>
          <p:nvPr/>
        </p:nvSpPr>
        <p:spPr>
          <a:xfrm>
            <a:off x="565002" y="1434185"/>
            <a:ext cx="8181792" cy="1261884"/>
          </a:xfrm>
          <a:prstGeom prst="rect">
            <a:avLst/>
          </a:prstGeom>
          <a:noFill/>
        </p:spPr>
        <p:txBody>
          <a:bodyPr wrap="none" rtlCol="0">
            <a:spAutoFit/>
          </a:bodyPr>
          <a:lstStyle/>
          <a:p>
            <a:pPr marL="571500" indent="-571500">
              <a:buFont typeface="Arial" panose="020B0604020202020204" pitchFamily="34" charset="0"/>
              <a:buChar char="•"/>
            </a:pPr>
            <a:r>
              <a:rPr lang="en-US" sz="4000" dirty="0" smtClean="0"/>
              <a:t>Build a Modern Landfill on Property</a:t>
            </a:r>
          </a:p>
          <a:p>
            <a:r>
              <a:rPr lang="en-US" sz="3600" dirty="0" smtClean="0"/>
              <a:t>	“Dig </a:t>
            </a:r>
            <a:r>
              <a:rPr lang="en-US" sz="3600" dirty="0"/>
              <a:t>and </a:t>
            </a:r>
            <a:r>
              <a:rPr lang="en-US" sz="3600" dirty="0" smtClean="0"/>
              <a:t>Line” </a:t>
            </a:r>
            <a:r>
              <a:rPr lang="en-US" sz="3200" dirty="0" smtClean="0"/>
              <a:t>(3 designs)</a:t>
            </a:r>
            <a:endParaRPr lang="en-US" sz="3200" dirty="0"/>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2024" t="22873" r="50345" b="22873"/>
          <a:stretch/>
        </p:blipFill>
        <p:spPr>
          <a:xfrm>
            <a:off x="1051041" y="2757624"/>
            <a:ext cx="1233473" cy="1150477"/>
          </a:xfrm>
          <a:prstGeom prst="rect">
            <a:avLst/>
          </a:prstGeom>
          <a:ln w="25400">
            <a:solidFill>
              <a:srgbClr val="CBCED3"/>
            </a:solidFill>
          </a:ln>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12025" t="22873" r="50343" b="22873"/>
          <a:stretch/>
        </p:blipFill>
        <p:spPr>
          <a:xfrm>
            <a:off x="7135369" y="2757624"/>
            <a:ext cx="1212926" cy="1150477"/>
          </a:xfrm>
          <a:prstGeom prst="rect">
            <a:avLst/>
          </a:prstGeom>
          <a:ln w="25400">
            <a:solidFill>
              <a:srgbClr val="CBCED3"/>
            </a:solidFill>
          </a:ln>
        </p:spPr>
      </p:pic>
      <p:pic>
        <p:nvPicPr>
          <p:cNvPr id="13" name="Picture 12"/>
          <p:cNvPicPr>
            <a:picLocks/>
          </p:cNvPicPr>
          <p:nvPr/>
        </p:nvPicPr>
        <p:blipFill rotWithShape="1">
          <a:blip r:embed="rId7" cstate="print">
            <a:extLst>
              <a:ext uri="{28A0092B-C50C-407E-A947-70E740481C1C}">
                <a14:useLocalDpi xmlns:a14="http://schemas.microsoft.com/office/drawing/2010/main" val="0"/>
              </a:ext>
            </a:extLst>
          </a:blip>
          <a:srcRect l="12025" t="22873" r="50164" b="22873"/>
          <a:stretch/>
        </p:blipFill>
        <p:spPr>
          <a:xfrm>
            <a:off x="4094188" y="3641051"/>
            <a:ext cx="1226072" cy="1150477"/>
          </a:xfrm>
          <a:prstGeom prst="rect">
            <a:avLst/>
          </a:prstGeom>
          <a:ln w="25400">
            <a:solidFill>
              <a:srgbClr val="CBCED3"/>
            </a:solidFill>
          </a:ln>
        </p:spPr>
      </p:pic>
      <p:sp>
        <p:nvSpPr>
          <p:cNvPr id="14" name="Rectangle 13"/>
          <p:cNvSpPr/>
          <p:nvPr/>
        </p:nvSpPr>
        <p:spPr>
          <a:xfrm>
            <a:off x="1936504" y="2636626"/>
            <a:ext cx="3837012" cy="830997"/>
          </a:xfrm>
          <a:prstGeom prst="rect">
            <a:avLst/>
          </a:prstGeom>
        </p:spPr>
        <p:txBody>
          <a:bodyPr wrap="none">
            <a:spAutoFit/>
          </a:bodyPr>
          <a:lstStyle/>
          <a:p>
            <a:pPr marL="366713" lvl="1"/>
            <a:r>
              <a:rPr lang="en-US" sz="2400" b="1" u="sng" dirty="0"/>
              <a:t>Smallest </a:t>
            </a:r>
            <a:r>
              <a:rPr lang="en-US" sz="2400" b="1" u="sng" dirty="0" smtClean="0"/>
              <a:t>Waste Footprint </a:t>
            </a:r>
          </a:p>
          <a:p>
            <a:pPr marL="366713" lvl="1"/>
            <a:r>
              <a:rPr lang="en-US" sz="2400" dirty="0" smtClean="0"/>
              <a:t>tallest</a:t>
            </a:r>
            <a:endParaRPr lang="en-US" sz="2400" dirty="0"/>
          </a:p>
        </p:txBody>
      </p:sp>
      <p:sp>
        <p:nvSpPr>
          <p:cNvPr id="15" name="Rectangle 14"/>
          <p:cNvSpPr/>
          <p:nvPr/>
        </p:nvSpPr>
        <p:spPr>
          <a:xfrm>
            <a:off x="7985351" y="2662628"/>
            <a:ext cx="4094262" cy="1200329"/>
          </a:xfrm>
          <a:prstGeom prst="rect">
            <a:avLst/>
          </a:prstGeom>
        </p:spPr>
        <p:txBody>
          <a:bodyPr wrap="none">
            <a:spAutoFit/>
          </a:bodyPr>
          <a:lstStyle/>
          <a:p>
            <a:pPr marL="366713" lvl="1"/>
            <a:r>
              <a:rPr lang="en-US" sz="2400" b="1" u="sng" dirty="0" smtClean="0"/>
              <a:t>Lowest Landfill Height</a:t>
            </a:r>
          </a:p>
          <a:p>
            <a:pPr marL="366713" lvl="1"/>
            <a:r>
              <a:rPr lang="en-US" sz="2400" dirty="0" smtClean="0"/>
              <a:t>largest landfill footprint</a:t>
            </a:r>
          </a:p>
          <a:p>
            <a:pPr marL="366713" lvl="1"/>
            <a:r>
              <a:rPr lang="en-US" sz="2400" dirty="0" smtClean="0"/>
              <a:t>smallest development area </a:t>
            </a:r>
            <a:endParaRPr lang="en-US" sz="2400" dirty="0"/>
          </a:p>
        </p:txBody>
      </p:sp>
      <p:sp>
        <p:nvSpPr>
          <p:cNvPr id="16" name="Rectangle 15"/>
          <p:cNvSpPr/>
          <p:nvPr/>
        </p:nvSpPr>
        <p:spPr>
          <a:xfrm>
            <a:off x="5012168" y="3585469"/>
            <a:ext cx="2431294" cy="1569660"/>
          </a:xfrm>
          <a:prstGeom prst="rect">
            <a:avLst/>
          </a:prstGeom>
        </p:spPr>
        <p:txBody>
          <a:bodyPr wrap="square">
            <a:spAutoFit/>
          </a:bodyPr>
          <a:lstStyle/>
          <a:p>
            <a:pPr marL="366713" lvl="1"/>
            <a:r>
              <a:rPr lang="en-US" sz="2400" b="1" u="sng" dirty="0" smtClean="0"/>
              <a:t>Balance</a:t>
            </a:r>
          </a:p>
          <a:p>
            <a:pPr marL="366713" lvl="1"/>
            <a:r>
              <a:rPr lang="en-US" sz="2400" dirty="0" smtClean="0"/>
              <a:t>of height </a:t>
            </a:r>
          </a:p>
          <a:p>
            <a:pPr marL="366713" lvl="1"/>
            <a:r>
              <a:rPr lang="en-US" sz="2400" dirty="0" smtClean="0"/>
              <a:t>and footprint</a:t>
            </a:r>
          </a:p>
          <a:p>
            <a:pPr marL="366713" lvl="1"/>
            <a:endParaRPr lang="en-US" sz="2400" dirty="0"/>
          </a:p>
        </p:txBody>
      </p:sp>
      <p:sp>
        <p:nvSpPr>
          <p:cNvPr id="17" name="Rectangle 16"/>
          <p:cNvSpPr/>
          <p:nvPr/>
        </p:nvSpPr>
        <p:spPr>
          <a:xfrm>
            <a:off x="565002" y="5206772"/>
            <a:ext cx="11261238" cy="1261884"/>
          </a:xfrm>
          <a:prstGeom prst="rect">
            <a:avLst/>
          </a:prstGeom>
        </p:spPr>
        <p:txBody>
          <a:bodyPr wrap="square">
            <a:spAutoFit/>
          </a:bodyPr>
          <a:lstStyle/>
          <a:p>
            <a:pPr marL="571500" indent="-571500">
              <a:buFont typeface="Arial" panose="020B0604020202020204" pitchFamily="34" charset="0"/>
              <a:buChar char="•"/>
            </a:pPr>
            <a:r>
              <a:rPr lang="en-US" sz="4000" dirty="0" smtClean="0"/>
              <a:t>Move the Waste to Another Landfill </a:t>
            </a:r>
          </a:p>
          <a:p>
            <a:r>
              <a:rPr lang="en-US" sz="3600" dirty="0" smtClean="0"/>
              <a:t>	“</a:t>
            </a:r>
            <a:r>
              <a:rPr lang="en-US" sz="3600" dirty="0"/>
              <a:t>Dig and </a:t>
            </a:r>
            <a:r>
              <a:rPr lang="en-US" sz="3600" dirty="0" smtClean="0"/>
              <a:t>Haul”</a:t>
            </a:r>
            <a:endParaRPr lang="en-US" sz="3600" dirty="0"/>
          </a:p>
        </p:txBody>
      </p:sp>
      <p:cxnSp>
        <p:nvCxnSpPr>
          <p:cNvPr id="19" name="Straight Connector 18"/>
          <p:cNvCxnSpPr/>
          <p:nvPr/>
        </p:nvCxnSpPr>
        <p:spPr>
          <a:xfrm>
            <a:off x="565002" y="5040158"/>
            <a:ext cx="11261238" cy="48768"/>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22999" y="5206772"/>
            <a:ext cx="2391107" cy="1428687"/>
          </a:xfrm>
          <a:prstGeom prst="rect">
            <a:avLst/>
          </a:prstGeom>
        </p:spPr>
      </p:pic>
      <p:sp>
        <p:nvSpPr>
          <p:cNvPr id="2" name="Slide Number Placeholder 1"/>
          <p:cNvSpPr>
            <a:spLocks noGrp="1"/>
          </p:cNvSpPr>
          <p:nvPr>
            <p:ph type="sldNum" sz="quarter" idx="12"/>
          </p:nvPr>
        </p:nvSpPr>
        <p:spPr>
          <a:xfrm>
            <a:off x="10267972" y="6361052"/>
            <a:ext cx="1462668" cy="365125"/>
          </a:xfrm>
        </p:spPr>
        <p:txBody>
          <a:bodyPr/>
          <a:lstStyle/>
          <a:p>
            <a:fld id="{F95FB0D1-489D-47B5-AD42-DDC993C4E34D}" type="slidenum">
              <a:rPr lang="en-US" smtClean="0"/>
              <a:t>12</a:t>
            </a:fld>
            <a:endParaRPr lang="en-US" dirty="0"/>
          </a:p>
        </p:txBody>
      </p:sp>
    </p:spTree>
    <p:extLst>
      <p:ext uri="{BB962C8B-B14F-4D97-AF65-F5344CB8AC3E}">
        <p14:creationId xmlns:p14="http://schemas.microsoft.com/office/powerpoint/2010/main" val="19446494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 Comparison (Preliminary)</a:t>
            </a:r>
            <a:endParaRPr lang="en-US" dirty="0"/>
          </a:p>
        </p:txBody>
      </p:sp>
      <p:graphicFrame>
        <p:nvGraphicFramePr>
          <p:cNvPr id="7" name="Table 6"/>
          <p:cNvGraphicFramePr>
            <a:graphicFrameLocks noGrp="1"/>
          </p:cNvGraphicFramePr>
          <p:nvPr>
            <p:extLst/>
          </p:nvPr>
        </p:nvGraphicFramePr>
        <p:xfrm>
          <a:off x="764722" y="1438427"/>
          <a:ext cx="10501589" cy="4323434"/>
        </p:xfrm>
        <a:graphic>
          <a:graphicData uri="http://schemas.openxmlformats.org/drawingml/2006/table">
            <a:tbl>
              <a:tblPr firstRow="1" firstCol="1" lastRow="1" bandRow="1">
                <a:tableStyleId>{5C22544A-7EE6-4342-B048-85BDC9FD1C3A}</a:tableStyleId>
              </a:tblPr>
              <a:tblGrid>
                <a:gridCol w="2173309">
                  <a:extLst>
                    <a:ext uri="{9D8B030D-6E8A-4147-A177-3AD203B41FA5}">
                      <a16:colId xmlns:a16="http://schemas.microsoft.com/office/drawing/2014/main" val="3003935925"/>
                    </a:ext>
                  </a:extLst>
                </a:gridCol>
                <a:gridCol w="1727200">
                  <a:extLst>
                    <a:ext uri="{9D8B030D-6E8A-4147-A177-3AD203B41FA5}">
                      <a16:colId xmlns:a16="http://schemas.microsoft.com/office/drawing/2014/main" val="1860350771"/>
                    </a:ext>
                  </a:extLst>
                </a:gridCol>
                <a:gridCol w="1670756">
                  <a:extLst>
                    <a:ext uri="{9D8B030D-6E8A-4147-A177-3AD203B41FA5}">
                      <a16:colId xmlns:a16="http://schemas.microsoft.com/office/drawing/2014/main" val="2733251749"/>
                    </a:ext>
                  </a:extLst>
                </a:gridCol>
                <a:gridCol w="1535289">
                  <a:extLst>
                    <a:ext uri="{9D8B030D-6E8A-4147-A177-3AD203B41FA5}">
                      <a16:colId xmlns:a16="http://schemas.microsoft.com/office/drawing/2014/main" val="408932761"/>
                    </a:ext>
                  </a:extLst>
                </a:gridCol>
                <a:gridCol w="1885244">
                  <a:extLst>
                    <a:ext uri="{9D8B030D-6E8A-4147-A177-3AD203B41FA5}">
                      <a16:colId xmlns:a16="http://schemas.microsoft.com/office/drawing/2014/main" val="78244585"/>
                    </a:ext>
                  </a:extLst>
                </a:gridCol>
                <a:gridCol w="1509791">
                  <a:extLst>
                    <a:ext uri="{9D8B030D-6E8A-4147-A177-3AD203B41FA5}">
                      <a16:colId xmlns:a16="http://schemas.microsoft.com/office/drawing/2014/main" val="902435102"/>
                    </a:ext>
                  </a:extLst>
                </a:gridCol>
              </a:tblGrid>
              <a:tr h="696573">
                <a:tc>
                  <a:txBody>
                    <a:bodyPr/>
                    <a:lstStyle/>
                    <a:p>
                      <a:pPr marL="36830" algn="ctr">
                        <a:spcBef>
                          <a:spcPts val="200"/>
                        </a:spcBef>
                      </a:pPr>
                      <a:r>
                        <a:rPr lang="en-US" sz="1400" dirty="0">
                          <a:effectLst/>
                        </a:rPr>
                        <a:t>Concept Option</a:t>
                      </a:r>
                      <a:endParaRPr lang="en-US" sz="1400" dirty="0">
                        <a:effectLst/>
                        <a:latin typeface="Segoe UI" panose="020B0502040204020203" pitchFamily="34" charset="0"/>
                      </a:endParaRPr>
                    </a:p>
                  </a:txBody>
                  <a:tcPr marL="6493" marR="6493" marT="13451" marB="13451"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marL="36830" algn="ctr">
                        <a:spcBef>
                          <a:spcPts val="200"/>
                        </a:spcBef>
                      </a:pPr>
                      <a:r>
                        <a:rPr lang="en-US" sz="1400" dirty="0">
                          <a:effectLst/>
                        </a:rPr>
                        <a:t>Landfill </a:t>
                      </a:r>
                      <a:r>
                        <a:rPr lang="en-US" sz="1400" dirty="0" smtClean="0">
                          <a:effectLst/>
                        </a:rPr>
                        <a:t>Footprint</a:t>
                      </a:r>
                    </a:p>
                    <a:p>
                      <a:pPr marL="36830" algn="ctr">
                        <a:spcBef>
                          <a:spcPts val="200"/>
                        </a:spcBef>
                      </a:pPr>
                      <a:r>
                        <a:rPr lang="en-US" sz="1400" b="1" dirty="0" smtClean="0">
                          <a:effectLst/>
                          <a:latin typeface="+mn-lt"/>
                        </a:rPr>
                        <a:t>on </a:t>
                      </a:r>
                      <a:r>
                        <a:rPr lang="en-US" sz="1400" b="1" baseline="0" dirty="0" smtClean="0">
                          <a:effectLst/>
                          <a:latin typeface="+mn-lt"/>
                        </a:rPr>
                        <a:t>property</a:t>
                      </a:r>
                      <a:endParaRPr lang="en-US" sz="1400" b="1" dirty="0">
                        <a:effectLst/>
                        <a:latin typeface="+mn-lt"/>
                      </a:endParaRPr>
                    </a:p>
                  </a:txBody>
                  <a:tcPr marL="6493" marR="6493" marT="13451" marB="13451" anchor="ctr">
                    <a:lnT w="12700" cap="flat" cmpd="sng" algn="ctr">
                      <a:solidFill>
                        <a:schemeClr val="bg1"/>
                      </a:solidFill>
                      <a:prstDash val="solid"/>
                      <a:round/>
                      <a:headEnd type="none" w="med" len="med"/>
                      <a:tailEnd type="none" w="med" len="med"/>
                    </a:lnT>
                  </a:tcPr>
                </a:tc>
                <a:tc>
                  <a:txBody>
                    <a:bodyPr/>
                    <a:lstStyle/>
                    <a:p>
                      <a:pPr marL="36830" algn="ctr">
                        <a:spcBef>
                          <a:spcPts val="200"/>
                        </a:spcBef>
                      </a:pPr>
                      <a:r>
                        <a:rPr lang="en-US" sz="1400" dirty="0" smtClean="0">
                          <a:effectLst/>
                        </a:rPr>
                        <a:t>Potentially Available Acres on property</a:t>
                      </a:r>
                    </a:p>
                    <a:p>
                      <a:pPr marL="36830" algn="ctr">
                        <a:spcBef>
                          <a:spcPts val="200"/>
                        </a:spcBef>
                      </a:pPr>
                      <a:r>
                        <a:rPr lang="en-US" sz="1400" dirty="0" smtClean="0">
                          <a:effectLst/>
                        </a:rPr>
                        <a:t>(Acres)</a:t>
                      </a:r>
                    </a:p>
                    <a:p>
                      <a:pPr marL="36830" algn="ctr">
                        <a:spcBef>
                          <a:spcPts val="200"/>
                        </a:spcBef>
                      </a:pPr>
                      <a:r>
                        <a:rPr lang="en-US" sz="1000" b="0" dirty="0" smtClean="0">
                          <a:effectLst/>
                        </a:rPr>
                        <a:t>Not Wetland and</a:t>
                      </a:r>
                      <a:r>
                        <a:rPr lang="en-US" sz="1000" b="0" baseline="0" dirty="0" smtClean="0">
                          <a:effectLst/>
                        </a:rPr>
                        <a:t> </a:t>
                      </a:r>
                      <a:r>
                        <a:rPr lang="en-US" sz="1000" b="0" dirty="0" smtClean="0">
                          <a:effectLst/>
                        </a:rPr>
                        <a:t>No Waste</a:t>
                      </a:r>
                      <a:endParaRPr lang="en-US" sz="1400" dirty="0">
                        <a:effectLst/>
                        <a:latin typeface="Segoe UI" panose="020B0502040204020203" pitchFamily="34" charset="0"/>
                      </a:endParaRPr>
                    </a:p>
                  </a:txBody>
                  <a:tcPr marL="6493" marR="6493" marT="13451" marB="13451" anchor="ctr">
                    <a:lnT w="12700" cap="flat" cmpd="sng" algn="ctr">
                      <a:solidFill>
                        <a:schemeClr val="bg1"/>
                      </a:solidFill>
                      <a:prstDash val="solid"/>
                      <a:round/>
                      <a:headEnd type="none" w="med" len="med"/>
                      <a:tailEnd type="none" w="med" len="med"/>
                    </a:lnT>
                  </a:tcPr>
                </a:tc>
                <a:tc>
                  <a:txBody>
                    <a:bodyPr/>
                    <a:lstStyle/>
                    <a:p>
                      <a:pPr marL="36830" algn="ctr">
                        <a:spcBef>
                          <a:spcPts val="200"/>
                        </a:spcBef>
                      </a:pPr>
                      <a:r>
                        <a:rPr lang="en-US" sz="1400" dirty="0">
                          <a:effectLst/>
                        </a:rPr>
                        <a:t>Maximum </a:t>
                      </a:r>
                      <a:r>
                        <a:rPr lang="en-US" sz="1400" dirty="0" smtClean="0">
                          <a:effectLst/>
                        </a:rPr>
                        <a:t>Cover</a:t>
                      </a:r>
                      <a:r>
                        <a:rPr lang="en-US" sz="1400" baseline="0" dirty="0" smtClean="0">
                          <a:effectLst/>
                        </a:rPr>
                        <a:t> </a:t>
                      </a:r>
                      <a:r>
                        <a:rPr lang="en-US" sz="1400" dirty="0" smtClean="0">
                          <a:effectLst/>
                        </a:rPr>
                        <a:t>Elevation </a:t>
                      </a:r>
                    </a:p>
                    <a:p>
                      <a:pPr marL="36830" algn="ctr">
                        <a:spcBef>
                          <a:spcPts val="200"/>
                        </a:spcBef>
                      </a:pPr>
                      <a:r>
                        <a:rPr lang="en-US" sz="1400" b="1" dirty="0" smtClean="0">
                          <a:effectLst/>
                          <a:latin typeface="Segoe UI" panose="020B0502040204020203" pitchFamily="34" charset="0"/>
                        </a:rPr>
                        <a:t>(feet)</a:t>
                      </a:r>
                      <a:endParaRPr lang="en-US" sz="1400" b="1" dirty="0">
                        <a:effectLst/>
                        <a:latin typeface="Segoe UI" panose="020B0502040204020203" pitchFamily="34" charset="0"/>
                      </a:endParaRPr>
                    </a:p>
                  </a:txBody>
                  <a:tcPr marL="6493" marR="6493" marT="13451" marB="13451" anchor="ctr">
                    <a:lnT w="12700" cap="flat" cmpd="sng" algn="ctr">
                      <a:solidFill>
                        <a:schemeClr val="bg1"/>
                      </a:solidFill>
                      <a:prstDash val="solid"/>
                      <a:round/>
                      <a:headEnd type="none" w="med" len="med"/>
                      <a:tailEnd type="none" w="med" len="med"/>
                    </a:lnT>
                  </a:tcPr>
                </a:tc>
                <a:tc>
                  <a:txBody>
                    <a:bodyPr/>
                    <a:lstStyle/>
                    <a:p>
                      <a:pPr marL="36830" algn="ctr">
                        <a:spcBef>
                          <a:spcPts val="200"/>
                        </a:spcBef>
                      </a:pPr>
                      <a:r>
                        <a:rPr lang="en-US" sz="1400" dirty="0" smtClean="0">
                          <a:effectLst/>
                        </a:rPr>
                        <a:t>Current</a:t>
                      </a:r>
                      <a:r>
                        <a:rPr lang="en-US" sz="1400" baseline="0" dirty="0" smtClean="0">
                          <a:effectLst/>
                        </a:rPr>
                        <a:t> Cost Estimate (in millions)</a:t>
                      </a:r>
                      <a:endParaRPr lang="en-US" sz="1400" dirty="0">
                        <a:effectLst/>
                        <a:latin typeface="Segoe UI" panose="020B0502040204020203" pitchFamily="34" charset="0"/>
                      </a:endParaRPr>
                    </a:p>
                  </a:txBody>
                  <a:tcPr marL="6493" marR="6493" marT="13451" marB="13451" anchor="ctr">
                    <a:lnT w="12700" cap="flat" cmpd="sng" algn="ctr">
                      <a:solidFill>
                        <a:schemeClr val="bg1"/>
                      </a:solidFill>
                      <a:prstDash val="solid"/>
                      <a:round/>
                      <a:headEnd type="none" w="med" len="med"/>
                      <a:tailEnd type="none" w="med" len="med"/>
                    </a:lnT>
                  </a:tcPr>
                </a:tc>
                <a:tc>
                  <a:txBody>
                    <a:bodyPr/>
                    <a:lstStyle/>
                    <a:p>
                      <a:pPr marL="36830" algn="ctr" defTabSz="914400" rtl="0" eaLnBrk="1" latinLnBrk="0" hangingPunct="1">
                        <a:spcBef>
                          <a:spcPts val="200"/>
                        </a:spcBef>
                      </a:pPr>
                      <a:r>
                        <a:rPr lang="en-US" sz="1400" b="1" kern="1200" dirty="0" smtClean="0">
                          <a:solidFill>
                            <a:schemeClr val="lt1"/>
                          </a:solidFill>
                          <a:effectLst/>
                          <a:latin typeface="+mn-lt"/>
                          <a:ea typeface="+mn-ea"/>
                          <a:cs typeface="+mn-cs"/>
                        </a:rPr>
                        <a:t>Additional Cost for Enhanced Liner</a:t>
                      </a:r>
                      <a:r>
                        <a:rPr lang="en-US" sz="1400" b="1" kern="1200" baseline="0" dirty="0" smtClean="0">
                          <a:solidFill>
                            <a:schemeClr val="lt1"/>
                          </a:solidFill>
                          <a:effectLst/>
                          <a:latin typeface="+mn-lt"/>
                          <a:ea typeface="+mn-ea"/>
                          <a:cs typeface="+mn-cs"/>
                        </a:rPr>
                        <a:t>   </a:t>
                      </a:r>
                      <a:r>
                        <a:rPr lang="en-US" sz="1400" b="1" kern="1200" dirty="0" smtClean="0">
                          <a:solidFill>
                            <a:schemeClr val="lt1"/>
                          </a:solidFill>
                          <a:effectLst/>
                          <a:latin typeface="+mn-lt"/>
                          <a:ea typeface="+mn-ea"/>
                          <a:cs typeface="+mn-cs"/>
                        </a:rPr>
                        <a:t> (in millions)</a:t>
                      </a:r>
                      <a:endParaRPr lang="en-US" sz="1400" b="1" kern="1200" dirty="0">
                        <a:solidFill>
                          <a:schemeClr val="lt1"/>
                        </a:solidFill>
                        <a:effectLst/>
                        <a:latin typeface="+mn-lt"/>
                        <a:ea typeface="+mn-ea"/>
                        <a:cs typeface="+mn-cs"/>
                      </a:endParaRPr>
                    </a:p>
                  </a:txBody>
                  <a:tcPr marL="6493" marR="6493" marT="13451" marB="13451"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272417773"/>
                  </a:ext>
                </a:extLst>
              </a:tr>
              <a:tr h="571916">
                <a:tc>
                  <a:txBody>
                    <a:bodyPr/>
                    <a:lstStyle/>
                    <a:p>
                      <a:pPr marL="0" marR="0" algn="ctr">
                        <a:spcBef>
                          <a:spcPts val="0"/>
                        </a:spcBef>
                        <a:spcAft>
                          <a:spcPts val="0"/>
                        </a:spcAft>
                      </a:pPr>
                      <a:r>
                        <a:rPr lang="en-US" sz="1400" dirty="0" smtClean="0">
                          <a:effectLst/>
                        </a:rPr>
                        <a:t>No Action</a:t>
                      </a:r>
                    </a:p>
                    <a:p>
                      <a:pPr marL="0" marR="0" algn="ctr">
                        <a:spcBef>
                          <a:spcPts val="0"/>
                        </a:spcBef>
                        <a:spcAft>
                          <a:spcPts val="0"/>
                        </a:spcAft>
                      </a:pPr>
                      <a:r>
                        <a:rPr lang="en-US" sz="1400" b="1" dirty="0" smtClean="0">
                          <a:effectLst/>
                        </a:rPr>
                        <a:t>Not Protective  </a:t>
                      </a:r>
                      <a:endParaRPr lang="en-US" sz="1400" b="1" dirty="0">
                        <a:effectLst/>
                        <a:latin typeface="Segoe UI" panose="020B0502040204020203" pitchFamily="34" charset="0"/>
                        <a:ea typeface="Calibri" panose="020F0502020204030204" pitchFamily="34" charset="0"/>
                      </a:endParaRPr>
                    </a:p>
                  </a:txBody>
                  <a:tcPr marL="53339" marR="53339" marT="13451" marB="13451" anchor="ctr">
                    <a:lnL w="12700" cap="flat" cmpd="sng" algn="ctr">
                      <a:solidFill>
                        <a:schemeClr val="bg1"/>
                      </a:solidFill>
                      <a:prstDash val="solid"/>
                      <a:round/>
                      <a:headEnd type="none" w="med" len="med"/>
                      <a:tailEnd type="none" w="med" len="med"/>
                    </a:lnL>
                    <a:solidFill>
                      <a:schemeClr val="tx1">
                        <a:lumMod val="50000"/>
                        <a:lumOff val="50000"/>
                      </a:schemeClr>
                    </a:solidFill>
                  </a:tcPr>
                </a:tc>
                <a:tc>
                  <a:txBody>
                    <a:bodyPr/>
                    <a:lstStyle/>
                    <a:p>
                      <a:pPr marL="0" marR="0" algn="ctr">
                        <a:lnSpc>
                          <a:spcPct val="150000"/>
                        </a:lnSpc>
                        <a:spcBef>
                          <a:spcPts val="0"/>
                        </a:spcBef>
                        <a:spcAft>
                          <a:spcPts val="0"/>
                        </a:spcAft>
                      </a:pPr>
                      <a:r>
                        <a:rPr lang="en-US" sz="2400" b="1" dirty="0" smtClean="0">
                          <a:solidFill>
                            <a:schemeClr val="bg2">
                              <a:lumMod val="50000"/>
                            </a:schemeClr>
                          </a:solidFill>
                          <a:effectLst/>
                        </a:rPr>
                        <a:t>166 Acres</a:t>
                      </a:r>
                      <a:endParaRPr lang="en-US" sz="2400" b="0" dirty="0">
                        <a:solidFill>
                          <a:schemeClr val="bg2">
                            <a:lumMod val="50000"/>
                          </a:schemeClr>
                        </a:solidFill>
                        <a:effectLst/>
                        <a:latin typeface="Segoe UI" panose="020B0502040204020203" pitchFamily="34" charset="0"/>
                        <a:ea typeface="Calibri" panose="020F0502020204030204" pitchFamily="34" charset="0"/>
                      </a:endParaRPr>
                    </a:p>
                  </a:txBody>
                  <a:tcPr marL="53339" marR="53339" marT="13451" marB="13451" anchor="ctr" anchorCtr="1"/>
                </a:tc>
                <a:tc>
                  <a:txBody>
                    <a:bodyPr/>
                    <a:lstStyle/>
                    <a:p>
                      <a:pPr marL="0" marR="0" algn="ctr">
                        <a:lnSpc>
                          <a:spcPct val="150000"/>
                        </a:lnSpc>
                        <a:spcBef>
                          <a:spcPts val="0"/>
                        </a:spcBef>
                        <a:spcAft>
                          <a:spcPts val="0"/>
                        </a:spcAft>
                      </a:pPr>
                      <a:r>
                        <a:rPr lang="en-US" sz="2400" b="1" dirty="0">
                          <a:solidFill>
                            <a:schemeClr val="bg2">
                              <a:lumMod val="50000"/>
                            </a:schemeClr>
                          </a:solidFill>
                          <a:effectLst/>
                        </a:rPr>
                        <a:t>-</a:t>
                      </a:r>
                      <a:endParaRPr lang="en-US" sz="2400" b="1" dirty="0">
                        <a:solidFill>
                          <a:schemeClr val="bg2">
                            <a:lumMod val="50000"/>
                          </a:schemeClr>
                        </a:solidFill>
                        <a:effectLst/>
                        <a:latin typeface="Segoe UI" panose="020B0502040204020203" pitchFamily="34" charset="0"/>
                        <a:ea typeface="Calibri" panose="020F0502020204030204" pitchFamily="34" charset="0"/>
                      </a:endParaRPr>
                    </a:p>
                  </a:txBody>
                  <a:tcPr marL="53339" marR="53339" marT="13451" marB="13451" anchor="ctr" anchorCtr="1"/>
                </a:tc>
                <a:tc>
                  <a:txBody>
                    <a:bodyPr/>
                    <a:lstStyle/>
                    <a:p>
                      <a:pPr marL="0" marR="0" algn="ctr">
                        <a:lnSpc>
                          <a:spcPct val="150000"/>
                        </a:lnSpc>
                        <a:spcBef>
                          <a:spcPts val="0"/>
                        </a:spcBef>
                        <a:spcAft>
                          <a:spcPts val="0"/>
                        </a:spcAft>
                      </a:pPr>
                      <a:r>
                        <a:rPr lang="en-US" sz="2400" b="1" dirty="0">
                          <a:solidFill>
                            <a:schemeClr val="bg2">
                              <a:lumMod val="50000"/>
                            </a:schemeClr>
                          </a:solidFill>
                          <a:effectLst/>
                        </a:rPr>
                        <a:t>750</a:t>
                      </a:r>
                      <a:r>
                        <a:rPr lang="en-US" sz="2400" b="1" dirty="0" smtClean="0">
                          <a:solidFill>
                            <a:schemeClr val="bg2">
                              <a:lumMod val="50000"/>
                            </a:schemeClr>
                          </a:solidFill>
                          <a:effectLst/>
                        </a:rPr>
                        <a:t>’</a:t>
                      </a:r>
                      <a:endParaRPr lang="en-US" sz="2400" b="1" dirty="0">
                        <a:solidFill>
                          <a:schemeClr val="bg2">
                            <a:lumMod val="50000"/>
                          </a:schemeClr>
                        </a:solidFill>
                        <a:effectLst/>
                      </a:endParaRPr>
                    </a:p>
                  </a:txBody>
                  <a:tcPr marL="53339" marR="53339" marT="13451" marB="13451" anchor="ctr" anchorCtr="1"/>
                </a:tc>
                <a:tc>
                  <a:txBody>
                    <a:bodyPr/>
                    <a:lstStyle/>
                    <a:p>
                      <a:pPr marL="0" marR="0" algn="ctr">
                        <a:lnSpc>
                          <a:spcPct val="150000"/>
                        </a:lnSpc>
                        <a:spcBef>
                          <a:spcPts val="0"/>
                        </a:spcBef>
                        <a:spcAft>
                          <a:spcPts val="0"/>
                        </a:spcAft>
                      </a:pPr>
                      <a:r>
                        <a:rPr lang="en-US" sz="2400" b="1" dirty="0" smtClean="0">
                          <a:solidFill>
                            <a:schemeClr val="bg2">
                              <a:lumMod val="50000"/>
                            </a:schemeClr>
                          </a:solidFill>
                          <a:effectLst/>
                          <a:latin typeface="+mn-lt"/>
                          <a:ea typeface="+mn-ea"/>
                        </a:rPr>
                        <a:t>$1</a:t>
                      </a:r>
                      <a:endParaRPr lang="en-US" sz="2400" b="1" dirty="0">
                        <a:solidFill>
                          <a:schemeClr val="bg2">
                            <a:lumMod val="50000"/>
                          </a:schemeClr>
                        </a:solidFill>
                        <a:effectLst/>
                        <a:latin typeface="Segoe UI" panose="020B0502040204020203" pitchFamily="34" charset="0"/>
                        <a:ea typeface="Calibri" panose="020F0502020204030204" pitchFamily="34" charset="0"/>
                      </a:endParaRPr>
                    </a:p>
                  </a:txBody>
                  <a:tcPr marL="53339" marR="53339" marT="13451" marB="13451" anchor="ctr" anchorCtr="1"/>
                </a:tc>
                <a:tc>
                  <a:txBody>
                    <a:bodyPr/>
                    <a:lstStyle/>
                    <a:p>
                      <a:pPr marL="0" marR="0" algn="ctr">
                        <a:lnSpc>
                          <a:spcPct val="150000"/>
                        </a:lnSpc>
                        <a:spcBef>
                          <a:spcPts val="0"/>
                        </a:spcBef>
                        <a:spcAft>
                          <a:spcPts val="0"/>
                        </a:spcAft>
                      </a:pPr>
                      <a:r>
                        <a:rPr lang="en-US" sz="2400" b="1" dirty="0" smtClean="0">
                          <a:solidFill>
                            <a:schemeClr val="bg2">
                              <a:lumMod val="50000"/>
                            </a:schemeClr>
                          </a:solidFill>
                          <a:effectLst/>
                          <a:latin typeface="Segoe UI" panose="020B0502040204020203" pitchFamily="34" charset="0"/>
                          <a:ea typeface="Calibri" panose="020F0502020204030204" pitchFamily="34" charset="0"/>
                        </a:rPr>
                        <a:t>-</a:t>
                      </a:r>
                      <a:endParaRPr lang="en-US" sz="2400" b="1" dirty="0">
                        <a:solidFill>
                          <a:schemeClr val="bg2">
                            <a:lumMod val="50000"/>
                          </a:schemeClr>
                        </a:solidFill>
                        <a:effectLst/>
                        <a:latin typeface="Segoe UI" panose="020B0502040204020203" pitchFamily="34" charset="0"/>
                        <a:ea typeface="Calibri" panose="020F0502020204030204" pitchFamily="34" charset="0"/>
                      </a:endParaRPr>
                    </a:p>
                  </a:txBody>
                  <a:tcPr marL="53339" marR="53339" marT="13451" marB="13451" anchor="ctr" anchorCtr="1"/>
                </a:tc>
                <a:extLst>
                  <a:ext uri="{0D108BD9-81ED-4DB2-BD59-A6C34878D82A}">
                    <a16:rowId xmlns:a16="http://schemas.microsoft.com/office/drawing/2014/main" val="498377724"/>
                  </a:ext>
                </a:extLst>
              </a:tr>
              <a:tr h="514804">
                <a:tc>
                  <a:txBody>
                    <a:bodyPr/>
                    <a:lstStyle/>
                    <a:p>
                      <a:pPr marL="0" marR="0" algn="ctr">
                        <a:spcBef>
                          <a:spcPts val="0"/>
                        </a:spcBef>
                        <a:spcAft>
                          <a:spcPts val="0"/>
                        </a:spcAft>
                      </a:pPr>
                      <a:r>
                        <a:rPr lang="en-US" sz="1400" dirty="0" smtClean="0">
                          <a:effectLst/>
                        </a:rPr>
                        <a:t>Smallest Footprint</a:t>
                      </a:r>
                      <a:endParaRPr lang="en-US" sz="1400" dirty="0">
                        <a:effectLst/>
                      </a:endParaRPr>
                    </a:p>
                    <a:p>
                      <a:pPr marL="0" marR="0" algn="ctr">
                        <a:spcBef>
                          <a:spcPts val="0"/>
                        </a:spcBef>
                        <a:spcAft>
                          <a:spcPts val="0"/>
                        </a:spcAft>
                      </a:pPr>
                      <a:r>
                        <a:rPr lang="en-US" sz="1200" b="0" dirty="0">
                          <a:effectLst/>
                        </a:rPr>
                        <a:t>(Tallest)</a:t>
                      </a:r>
                      <a:endParaRPr lang="en-US" sz="1200" b="0" dirty="0">
                        <a:effectLst/>
                        <a:latin typeface="Segoe UI" panose="020B0502040204020203" pitchFamily="34" charset="0"/>
                        <a:ea typeface="Calibri" panose="020F0502020204030204" pitchFamily="34" charset="0"/>
                      </a:endParaRPr>
                    </a:p>
                  </a:txBody>
                  <a:tcPr marL="53339" marR="53339" marT="13451" marB="13451" anchor="ctr">
                    <a:lnL w="12700" cap="flat" cmpd="sng" algn="ctr">
                      <a:solidFill>
                        <a:schemeClr val="bg1"/>
                      </a:solidFill>
                      <a:prstDash val="solid"/>
                      <a:round/>
                      <a:headEnd type="none" w="med" len="med"/>
                      <a:tailEnd type="none" w="med" len="med"/>
                    </a:lnL>
                    <a:solidFill>
                      <a:schemeClr val="tx1">
                        <a:lumMod val="75000"/>
                        <a:lumOff val="25000"/>
                      </a:schemeClr>
                    </a:solidFill>
                  </a:tcPr>
                </a:tc>
                <a:tc>
                  <a:txBody>
                    <a:bodyPr/>
                    <a:lstStyle/>
                    <a:p>
                      <a:pPr marL="0" marR="0" algn="ctr">
                        <a:lnSpc>
                          <a:spcPct val="150000"/>
                        </a:lnSpc>
                        <a:spcBef>
                          <a:spcPts val="0"/>
                        </a:spcBef>
                        <a:spcAft>
                          <a:spcPts val="0"/>
                        </a:spcAft>
                      </a:pPr>
                      <a:r>
                        <a:rPr lang="en-US" sz="2400" b="1" dirty="0">
                          <a:effectLst/>
                        </a:rPr>
                        <a:t>60 Acres</a:t>
                      </a:r>
                      <a:endParaRPr lang="en-US" sz="2400" b="1" dirty="0">
                        <a:effectLst/>
                        <a:latin typeface="Segoe UI" panose="020B0502040204020203" pitchFamily="34" charset="0"/>
                        <a:ea typeface="Calibri" panose="020F0502020204030204" pitchFamily="34" charset="0"/>
                      </a:endParaRPr>
                    </a:p>
                  </a:txBody>
                  <a:tcPr marL="53339" marR="53339" marT="13451" marB="13451" anchor="ctr" anchorCtr="1"/>
                </a:tc>
                <a:tc>
                  <a:txBody>
                    <a:bodyPr/>
                    <a:lstStyle/>
                    <a:p>
                      <a:pPr marL="0" marR="0" algn="ctr">
                        <a:lnSpc>
                          <a:spcPct val="100000"/>
                        </a:lnSpc>
                        <a:spcBef>
                          <a:spcPts val="0"/>
                        </a:spcBef>
                        <a:spcAft>
                          <a:spcPts val="0"/>
                        </a:spcAft>
                      </a:pPr>
                      <a:r>
                        <a:rPr lang="en-US" sz="1800" b="1" dirty="0">
                          <a:effectLst/>
                        </a:rPr>
                        <a:t>40 </a:t>
                      </a:r>
                      <a:r>
                        <a:rPr lang="en-US" sz="1800" b="1" dirty="0" smtClean="0">
                          <a:effectLst/>
                        </a:rPr>
                        <a:t>Landfill</a:t>
                      </a:r>
                    </a:p>
                    <a:p>
                      <a:pPr marL="0" marR="0" algn="ctr">
                        <a:lnSpc>
                          <a:spcPct val="100000"/>
                        </a:lnSpc>
                        <a:spcBef>
                          <a:spcPts val="0"/>
                        </a:spcBef>
                        <a:spcAft>
                          <a:spcPts val="0"/>
                        </a:spcAft>
                      </a:pPr>
                      <a:r>
                        <a:rPr lang="en-US" sz="1800" b="1" dirty="0" smtClean="0">
                          <a:effectLst/>
                        </a:rPr>
                        <a:t>12 Dump</a:t>
                      </a:r>
                      <a:endParaRPr lang="en-US" sz="1800" b="1" dirty="0">
                        <a:effectLst/>
                      </a:endParaRPr>
                    </a:p>
                  </a:txBody>
                  <a:tcPr marL="53339" marR="53339" marT="13451" marB="13451" anchor="ctr" anchorCtr="1"/>
                </a:tc>
                <a:tc>
                  <a:txBody>
                    <a:bodyPr/>
                    <a:lstStyle/>
                    <a:p>
                      <a:pPr marL="0" marR="0" algn="ctr">
                        <a:lnSpc>
                          <a:spcPct val="150000"/>
                        </a:lnSpc>
                        <a:spcBef>
                          <a:spcPts val="0"/>
                        </a:spcBef>
                        <a:spcAft>
                          <a:spcPts val="0"/>
                        </a:spcAft>
                      </a:pPr>
                      <a:r>
                        <a:rPr lang="en-US" sz="2400" b="1" dirty="0">
                          <a:effectLst/>
                        </a:rPr>
                        <a:t>850</a:t>
                      </a:r>
                      <a:r>
                        <a:rPr lang="en-US" sz="2400" b="1" dirty="0" smtClean="0">
                          <a:effectLst/>
                        </a:rPr>
                        <a:t>’</a:t>
                      </a:r>
                      <a:endParaRPr lang="en-US" sz="2400" b="1" dirty="0">
                        <a:effectLst/>
                      </a:endParaRPr>
                    </a:p>
                  </a:txBody>
                  <a:tcPr marL="53339" marR="53339" marT="13451" marB="13451" anchor="ctr" anchorCtr="1"/>
                </a:tc>
                <a:tc>
                  <a:txBody>
                    <a:bodyPr/>
                    <a:lstStyle/>
                    <a:p>
                      <a:pPr marL="0" marR="0" algn="ctr">
                        <a:lnSpc>
                          <a:spcPct val="150000"/>
                        </a:lnSpc>
                        <a:spcBef>
                          <a:spcPts val="0"/>
                        </a:spcBef>
                        <a:spcAft>
                          <a:spcPts val="0"/>
                        </a:spcAft>
                      </a:pPr>
                      <a:r>
                        <a:rPr lang="en-US" sz="2400" b="1" dirty="0" smtClean="0">
                          <a:solidFill>
                            <a:srgbClr val="003865"/>
                          </a:solidFill>
                          <a:effectLst/>
                          <a:latin typeface="+mn-lt"/>
                          <a:ea typeface="+mn-ea"/>
                        </a:rPr>
                        <a:t>$68-110</a:t>
                      </a:r>
                      <a:endParaRPr lang="en-US" sz="2400" b="1" dirty="0">
                        <a:solidFill>
                          <a:schemeClr val="tx1"/>
                        </a:solidFill>
                        <a:effectLst/>
                        <a:latin typeface="Segoe UI" panose="020B0502040204020203" pitchFamily="34" charset="0"/>
                        <a:ea typeface="Calibri" panose="020F0502020204030204" pitchFamily="34" charset="0"/>
                      </a:endParaRPr>
                    </a:p>
                  </a:txBody>
                  <a:tcPr marL="53339" marR="53339" marT="13451" marB="13451" anchor="ctr" anchorCtr="1"/>
                </a:tc>
                <a:tc>
                  <a:txBody>
                    <a:bodyPr/>
                    <a:lstStyle/>
                    <a:p>
                      <a:pPr marL="0" marR="0" algn="ctr" defTabSz="914400" rtl="0" eaLnBrk="1" latinLnBrk="0" hangingPunct="1">
                        <a:lnSpc>
                          <a:spcPct val="150000"/>
                        </a:lnSpc>
                        <a:spcBef>
                          <a:spcPts val="0"/>
                        </a:spcBef>
                        <a:spcAft>
                          <a:spcPts val="0"/>
                        </a:spcAft>
                      </a:pPr>
                      <a:r>
                        <a:rPr lang="en-US" sz="2400" b="1" kern="1200" dirty="0" smtClean="0">
                          <a:solidFill>
                            <a:srgbClr val="003865"/>
                          </a:solidFill>
                          <a:effectLst/>
                          <a:latin typeface="+mn-lt"/>
                          <a:ea typeface="+mn-ea"/>
                          <a:cs typeface="+mn-cs"/>
                        </a:rPr>
                        <a:t>$3-8</a:t>
                      </a:r>
                      <a:endParaRPr lang="en-US" sz="2400" b="1" kern="1200" dirty="0">
                        <a:solidFill>
                          <a:srgbClr val="003865"/>
                        </a:solidFill>
                        <a:effectLst/>
                        <a:latin typeface="+mn-lt"/>
                        <a:ea typeface="+mn-ea"/>
                        <a:cs typeface="+mn-cs"/>
                      </a:endParaRPr>
                    </a:p>
                  </a:txBody>
                  <a:tcPr marL="53339" marR="53339" marT="13451" marB="13451" anchor="ctr" anchorCtr="1"/>
                </a:tc>
                <a:extLst>
                  <a:ext uri="{0D108BD9-81ED-4DB2-BD59-A6C34878D82A}">
                    <a16:rowId xmlns:a16="http://schemas.microsoft.com/office/drawing/2014/main" val="263237353"/>
                  </a:ext>
                </a:extLst>
              </a:tr>
              <a:tr h="554219">
                <a:tc>
                  <a:txBody>
                    <a:bodyPr/>
                    <a:lstStyle/>
                    <a:p>
                      <a:pPr marL="0" marR="0" indent="0" algn="ctr">
                        <a:spcBef>
                          <a:spcPts val="0"/>
                        </a:spcBef>
                        <a:spcAft>
                          <a:spcPts val="0"/>
                        </a:spcAft>
                      </a:pPr>
                      <a:r>
                        <a:rPr lang="en-US" sz="1400" dirty="0" smtClean="0">
                          <a:effectLst/>
                        </a:rPr>
                        <a:t>Lowest </a:t>
                      </a:r>
                      <a:r>
                        <a:rPr lang="en-US" sz="1400" dirty="0">
                          <a:effectLst/>
                        </a:rPr>
                        <a:t>Height</a:t>
                      </a:r>
                    </a:p>
                    <a:p>
                      <a:pPr marL="0" marR="0" indent="0" algn="ctr">
                        <a:spcBef>
                          <a:spcPts val="0"/>
                        </a:spcBef>
                        <a:spcAft>
                          <a:spcPts val="0"/>
                        </a:spcAft>
                      </a:pPr>
                      <a:r>
                        <a:rPr lang="en-US" sz="1200" b="0" dirty="0" smtClean="0">
                          <a:effectLst/>
                        </a:rPr>
                        <a:t>(Smallest </a:t>
                      </a:r>
                      <a:r>
                        <a:rPr lang="en-US" sz="1200" b="0" dirty="0">
                          <a:effectLst/>
                        </a:rPr>
                        <a:t>Development Area)</a:t>
                      </a:r>
                      <a:endParaRPr lang="en-US" sz="1200" b="0" dirty="0">
                        <a:effectLst/>
                        <a:latin typeface="Segoe UI" panose="020B0502040204020203" pitchFamily="34" charset="0"/>
                        <a:ea typeface="Calibri" panose="020F0502020204030204" pitchFamily="34" charset="0"/>
                      </a:endParaRPr>
                    </a:p>
                  </a:txBody>
                  <a:tcPr marL="53339" marR="53339" marT="13451" marB="13451" anchor="ctr">
                    <a:lnL w="12700" cap="flat" cmpd="sng" algn="ctr">
                      <a:solidFill>
                        <a:schemeClr val="bg1"/>
                      </a:solidFill>
                      <a:prstDash val="solid"/>
                      <a:round/>
                      <a:headEnd type="none" w="med" len="med"/>
                      <a:tailEnd type="none" w="med" len="med"/>
                    </a:lnL>
                    <a:solidFill>
                      <a:schemeClr val="tx1">
                        <a:lumMod val="75000"/>
                        <a:lumOff val="25000"/>
                      </a:schemeClr>
                    </a:solidFill>
                  </a:tcPr>
                </a:tc>
                <a:tc>
                  <a:txBody>
                    <a:bodyPr/>
                    <a:lstStyle/>
                    <a:p>
                      <a:pPr marL="0" marR="0" algn="ctr">
                        <a:lnSpc>
                          <a:spcPct val="150000"/>
                        </a:lnSpc>
                        <a:spcBef>
                          <a:spcPts val="0"/>
                        </a:spcBef>
                        <a:spcAft>
                          <a:spcPts val="0"/>
                        </a:spcAft>
                      </a:pPr>
                      <a:r>
                        <a:rPr lang="en-US" sz="2400" b="1" dirty="0">
                          <a:effectLst/>
                        </a:rPr>
                        <a:t>90 Acres</a:t>
                      </a:r>
                      <a:endParaRPr lang="en-US" sz="2400" b="1" dirty="0">
                        <a:effectLst/>
                        <a:latin typeface="Segoe UI" panose="020B0502040204020203" pitchFamily="34" charset="0"/>
                        <a:ea typeface="Calibri" panose="020F0502020204030204" pitchFamily="34" charset="0"/>
                      </a:endParaRPr>
                    </a:p>
                  </a:txBody>
                  <a:tcPr marL="53339" marR="53339" marT="13451" marB="13451" anchor="ctr" anchorCtr="1">
                    <a:solidFill>
                      <a:srgbClr val="CBCED3"/>
                    </a:solidFill>
                  </a:tcPr>
                </a:tc>
                <a:tc>
                  <a:txBody>
                    <a:bodyPr/>
                    <a:lstStyle/>
                    <a:p>
                      <a:pPr marL="0" marR="0" algn="ctr">
                        <a:lnSpc>
                          <a:spcPct val="100000"/>
                        </a:lnSpc>
                        <a:spcBef>
                          <a:spcPts val="0"/>
                        </a:spcBef>
                        <a:spcAft>
                          <a:spcPts val="0"/>
                        </a:spcAft>
                      </a:pPr>
                      <a:r>
                        <a:rPr lang="en-US" sz="1800" b="1" dirty="0">
                          <a:effectLst/>
                        </a:rPr>
                        <a:t>10 </a:t>
                      </a:r>
                      <a:r>
                        <a:rPr lang="en-US" sz="1800" b="1" dirty="0" smtClean="0">
                          <a:effectLst/>
                        </a:rPr>
                        <a:t>Landfill</a:t>
                      </a:r>
                    </a:p>
                    <a:p>
                      <a:pPr marL="0" marR="0" algn="ctr">
                        <a:lnSpc>
                          <a:spcPct val="100000"/>
                        </a:lnSpc>
                        <a:spcBef>
                          <a:spcPts val="0"/>
                        </a:spcBef>
                        <a:spcAft>
                          <a:spcPts val="0"/>
                        </a:spcAft>
                      </a:pPr>
                      <a:r>
                        <a:rPr lang="en-US" sz="1800" b="1" dirty="0" smtClean="0">
                          <a:effectLst/>
                        </a:rPr>
                        <a:t>12 Dump</a:t>
                      </a:r>
                      <a:endParaRPr lang="en-US" sz="1800" b="1" dirty="0">
                        <a:effectLst/>
                      </a:endParaRPr>
                    </a:p>
                  </a:txBody>
                  <a:tcPr marL="53339" marR="53339" marT="13451" marB="13451" anchor="ctr" anchorCtr="1">
                    <a:solidFill>
                      <a:srgbClr val="CBCED3"/>
                    </a:solidFill>
                  </a:tcPr>
                </a:tc>
                <a:tc>
                  <a:txBody>
                    <a:bodyPr/>
                    <a:lstStyle/>
                    <a:p>
                      <a:pPr marL="0" marR="0" algn="ctr">
                        <a:lnSpc>
                          <a:spcPct val="150000"/>
                        </a:lnSpc>
                        <a:spcBef>
                          <a:spcPts val="0"/>
                        </a:spcBef>
                        <a:spcAft>
                          <a:spcPts val="0"/>
                        </a:spcAft>
                      </a:pPr>
                      <a:r>
                        <a:rPr lang="en-US" sz="2400" b="1" dirty="0" smtClean="0">
                          <a:effectLst/>
                        </a:rPr>
                        <a:t>778’</a:t>
                      </a:r>
                      <a:endParaRPr lang="en-US" sz="2400" b="1" dirty="0">
                        <a:effectLst/>
                      </a:endParaRPr>
                    </a:p>
                  </a:txBody>
                  <a:tcPr marL="53339" marR="53339" marT="13451" marB="13451" anchor="ctr" anchorCtr="1">
                    <a:solidFill>
                      <a:srgbClr val="CBCED3"/>
                    </a:solidFill>
                  </a:tcPr>
                </a:tc>
                <a:tc>
                  <a:txBody>
                    <a:bodyPr/>
                    <a:lstStyle/>
                    <a:p>
                      <a:pPr marL="0" marR="0" algn="ctr">
                        <a:lnSpc>
                          <a:spcPct val="150000"/>
                        </a:lnSpc>
                        <a:spcBef>
                          <a:spcPts val="0"/>
                        </a:spcBef>
                        <a:spcAft>
                          <a:spcPts val="0"/>
                        </a:spcAft>
                      </a:pPr>
                      <a:r>
                        <a:rPr lang="en-US" sz="2400" b="1" dirty="0" smtClean="0">
                          <a:solidFill>
                            <a:srgbClr val="003865"/>
                          </a:solidFill>
                          <a:effectLst/>
                        </a:rPr>
                        <a:t>$86-139</a:t>
                      </a:r>
                      <a:endParaRPr lang="en-US" sz="2400" b="1" dirty="0">
                        <a:solidFill>
                          <a:schemeClr val="tx1"/>
                        </a:solidFill>
                        <a:effectLst/>
                        <a:latin typeface="Segoe UI" panose="020B0502040204020203" pitchFamily="34" charset="0"/>
                        <a:ea typeface="Calibri" panose="020F0502020204030204" pitchFamily="34" charset="0"/>
                      </a:endParaRPr>
                    </a:p>
                  </a:txBody>
                  <a:tcPr marL="53339" marR="53339" marT="13451" marB="13451" anchor="ctr" anchorCtr="1">
                    <a:solidFill>
                      <a:srgbClr val="CBCED3"/>
                    </a:solidFill>
                  </a:tcPr>
                </a:tc>
                <a:tc>
                  <a:txBody>
                    <a:bodyPr/>
                    <a:lstStyle/>
                    <a:p>
                      <a:pPr marL="0" marR="0" algn="ctr" defTabSz="914400" rtl="0" eaLnBrk="1" latinLnBrk="0" hangingPunct="1">
                        <a:lnSpc>
                          <a:spcPct val="150000"/>
                        </a:lnSpc>
                        <a:spcBef>
                          <a:spcPts val="0"/>
                        </a:spcBef>
                        <a:spcAft>
                          <a:spcPts val="0"/>
                        </a:spcAft>
                      </a:pPr>
                      <a:r>
                        <a:rPr lang="en-US" sz="2400" b="1" kern="1200" dirty="0" smtClean="0">
                          <a:solidFill>
                            <a:srgbClr val="003865"/>
                          </a:solidFill>
                          <a:effectLst/>
                          <a:latin typeface="+mn-lt"/>
                          <a:ea typeface="+mn-ea"/>
                          <a:cs typeface="+mn-cs"/>
                        </a:rPr>
                        <a:t>$4-12</a:t>
                      </a:r>
                      <a:endParaRPr lang="en-US" sz="2400" b="1" kern="1200" dirty="0">
                        <a:solidFill>
                          <a:srgbClr val="003865"/>
                        </a:solidFill>
                        <a:effectLst/>
                        <a:latin typeface="+mn-lt"/>
                        <a:ea typeface="+mn-ea"/>
                        <a:cs typeface="+mn-cs"/>
                      </a:endParaRPr>
                    </a:p>
                  </a:txBody>
                  <a:tcPr marL="53339" marR="53339" marT="13451" marB="13451" anchor="ctr" anchorCtr="1">
                    <a:solidFill>
                      <a:srgbClr val="CBCED3"/>
                    </a:solidFill>
                  </a:tcPr>
                </a:tc>
                <a:extLst>
                  <a:ext uri="{0D108BD9-81ED-4DB2-BD59-A6C34878D82A}">
                    <a16:rowId xmlns:a16="http://schemas.microsoft.com/office/drawing/2014/main" val="2593595796"/>
                  </a:ext>
                </a:extLst>
              </a:tr>
              <a:tr h="505451">
                <a:tc>
                  <a:txBody>
                    <a:bodyPr/>
                    <a:lstStyle/>
                    <a:p>
                      <a:pPr marL="0" marR="0" algn="ctr">
                        <a:spcBef>
                          <a:spcPts val="0"/>
                        </a:spcBef>
                        <a:spcAft>
                          <a:spcPts val="0"/>
                        </a:spcAft>
                      </a:pPr>
                      <a:r>
                        <a:rPr lang="en-US" sz="1400" dirty="0" smtClean="0">
                          <a:effectLst/>
                        </a:rPr>
                        <a:t>Balanced </a:t>
                      </a:r>
                    </a:p>
                    <a:p>
                      <a:pPr marL="0" marR="0" algn="ctr">
                        <a:spcBef>
                          <a:spcPts val="0"/>
                        </a:spcBef>
                        <a:spcAft>
                          <a:spcPts val="0"/>
                        </a:spcAft>
                      </a:pPr>
                      <a:r>
                        <a:rPr lang="en-US" sz="1200" b="0" dirty="0" smtClean="0">
                          <a:effectLst/>
                        </a:rPr>
                        <a:t>(Hybrid)</a:t>
                      </a:r>
                      <a:endParaRPr lang="en-US" sz="1200" b="0" dirty="0">
                        <a:effectLst/>
                        <a:latin typeface="Segoe UI" panose="020B0502040204020203" pitchFamily="34" charset="0"/>
                        <a:ea typeface="Calibri" panose="020F0502020204030204" pitchFamily="34" charset="0"/>
                      </a:endParaRPr>
                    </a:p>
                  </a:txBody>
                  <a:tcPr marL="53339" marR="53339" marT="13451" marB="13451"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1">
                        <a:lumMod val="75000"/>
                        <a:lumOff val="25000"/>
                      </a:schemeClr>
                    </a:solidFill>
                  </a:tcPr>
                </a:tc>
                <a:tc>
                  <a:txBody>
                    <a:bodyPr/>
                    <a:lstStyle/>
                    <a:p>
                      <a:pPr marL="0" marR="0" algn="ctr">
                        <a:lnSpc>
                          <a:spcPct val="150000"/>
                        </a:lnSpc>
                        <a:spcBef>
                          <a:spcPts val="0"/>
                        </a:spcBef>
                        <a:spcAft>
                          <a:spcPts val="0"/>
                        </a:spcAft>
                      </a:pPr>
                      <a:r>
                        <a:rPr lang="en-US" sz="2400" b="1" dirty="0">
                          <a:effectLst/>
                        </a:rPr>
                        <a:t>75 Acres</a:t>
                      </a:r>
                      <a:endParaRPr lang="en-US" sz="2400" b="1" dirty="0">
                        <a:effectLst/>
                        <a:latin typeface="Segoe UI" panose="020B0502040204020203" pitchFamily="34" charset="0"/>
                        <a:ea typeface="Calibri" panose="020F0502020204030204" pitchFamily="34" charset="0"/>
                      </a:endParaRPr>
                    </a:p>
                  </a:txBody>
                  <a:tcPr marL="53339" marR="53339" marT="13451" marB="13451" anchor="ctr" anchorCtr="1">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b="1" dirty="0" smtClean="0">
                          <a:effectLst/>
                        </a:rPr>
                        <a:t>25 Landfill</a:t>
                      </a:r>
                    </a:p>
                    <a:p>
                      <a:pPr marL="0" marR="0" algn="ctr">
                        <a:lnSpc>
                          <a:spcPct val="100000"/>
                        </a:lnSpc>
                        <a:spcBef>
                          <a:spcPts val="0"/>
                        </a:spcBef>
                        <a:spcAft>
                          <a:spcPts val="0"/>
                        </a:spcAft>
                      </a:pPr>
                      <a:r>
                        <a:rPr lang="en-US" sz="1800" b="1" dirty="0" smtClean="0">
                          <a:effectLst/>
                        </a:rPr>
                        <a:t>12 Dump</a:t>
                      </a:r>
                      <a:endParaRPr lang="en-US" sz="1800" b="1" dirty="0">
                        <a:effectLst/>
                      </a:endParaRPr>
                    </a:p>
                  </a:txBody>
                  <a:tcPr marL="53339" marR="53339" marT="13451" marB="13451" anchor="ctr" anchorCtr="1">
                    <a:lnB w="12700" cap="flat" cmpd="sng" algn="ctr">
                      <a:solidFill>
                        <a:schemeClr val="bg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b="1" dirty="0">
                          <a:effectLst/>
                        </a:rPr>
                        <a:t>785</a:t>
                      </a:r>
                      <a:r>
                        <a:rPr lang="en-US" sz="2400" b="1" dirty="0" smtClean="0">
                          <a:effectLst/>
                        </a:rPr>
                        <a:t>’</a:t>
                      </a:r>
                      <a:endParaRPr lang="en-US" sz="2400" b="1" dirty="0">
                        <a:effectLst/>
                      </a:endParaRPr>
                    </a:p>
                  </a:txBody>
                  <a:tcPr marL="53339" marR="53339" marT="13451" marB="13451" anchor="ctr" anchorCtr="1">
                    <a:lnB w="12700" cap="flat" cmpd="sng" algn="ctr">
                      <a:solidFill>
                        <a:schemeClr val="bg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b="1" dirty="0" smtClean="0">
                          <a:solidFill>
                            <a:srgbClr val="003865"/>
                          </a:solidFill>
                          <a:effectLst/>
                        </a:rPr>
                        <a:t>$77-126</a:t>
                      </a:r>
                      <a:endParaRPr lang="en-US" sz="2400" b="1" dirty="0">
                        <a:solidFill>
                          <a:schemeClr val="tx1"/>
                        </a:solidFill>
                        <a:effectLst/>
                        <a:latin typeface="Segoe UI" panose="020B0502040204020203" pitchFamily="34" charset="0"/>
                        <a:ea typeface="Calibri" panose="020F0502020204030204" pitchFamily="34" charset="0"/>
                      </a:endParaRPr>
                    </a:p>
                  </a:txBody>
                  <a:tcPr marL="53339" marR="53339" marT="13451" marB="13451" anchor="ctr" anchorCtr="1">
                    <a:lnB w="12700" cap="flat" cmpd="sng" algn="ctr">
                      <a:solidFill>
                        <a:schemeClr val="bg1"/>
                      </a:solidFill>
                      <a:prstDash val="solid"/>
                      <a:round/>
                      <a:headEnd type="none" w="med" len="med"/>
                      <a:tailEnd type="none" w="med" len="med"/>
                    </a:lnB>
                  </a:tcPr>
                </a:tc>
                <a:tc>
                  <a:txBody>
                    <a:bodyPr/>
                    <a:lstStyle/>
                    <a:p>
                      <a:pPr marL="0" marR="0" algn="ctr" defTabSz="914400" rtl="0" eaLnBrk="1" latinLnBrk="0" hangingPunct="1">
                        <a:lnSpc>
                          <a:spcPct val="150000"/>
                        </a:lnSpc>
                        <a:spcBef>
                          <a:spcPts val="0"/>
                        </a:spcBef>
                        <a:spcAft>
                          <a:spcPts val="0"/>
                        </a:spcAft>
                      </a:pPr>
                      <a:r>
                        <a:rPr lang="en-US" sz="2400" b="1" kern="1200" dirty="0" smtClean="0">
                          <a:solidFill>
                            <a:srgbClr val="003865"/>
                          </a:solidFill>
                          <a:effectLst/>
                          <a:latin typeface="+mn-lt"/>
                          <a:ea typeface="+mn-ea"/>
                          <a:cs typeface="+mn-cs"/>
                        </a:rPr>
                        <a:t>$3-10</a:t>
                      </a:r>
                    </a:p>
                  </a:txBody>
                  <a:tcPr marL="53339" marR="53339" marT="13451" marB="13451" anchor="ctr" anchorCtr="1">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92688792"/>
                  </a:ext>
                </a:extLst>
              </a:tr>
              <a:tr h="499872">
                <a:tc>
                  <a:txBody>
                    <a:bodyPr/>
                    <a:lstStyle/>
                    <a:p>
                      <a:pPr marL="0" marR="0" indent="0" algn="ctr" defTabSz="914400" rtl="0" eaLnBrk="1" latinLnBrk="0" hangingPunct="1">
                        <a:spcBef>
                          <a:spcPts val="0"/>
                        </a:spcBef>
                        <a:spcAft>
                          <a:spcPts val="0"/>
                        </a:spcAft>
                      </a:pPr>
                      <a:r>
                        <a:rPr lang="en-US" sz="1400" b="1" kern="1200" dirty="0" smtClean="0">
                          <a:solidFill>
                            <a:schemeClr val="lt1"/>
                          </a:solidFill>
                          <a:effectLst/>
                          <a:latin typeface="+mn-lt"/>
                          <a:ea typeface="+mn-ea"/>
                          <a:cs typeface="+mn-cs"/>
                        </a:rPr>
                        <a:t>Dig</a:t>
                      </a:r>
                      <a:r>
                        <a:rPr lang="en-US" sz="1400" b="1" kern="1200" baseline="0" dirty="0" smtClean="0">
                          <a:solidFill>
                            <a:schemeClr val="lt1"/>
                          </a:solidFill>
                          <a:effectLst/>
                          <a:latin typeface="+mn-lt"/>
                          <a:ea typeface="+mn-ea"/>
                          <a:cs typeface="+mn-cs"/>
                        </a:rPr>
                        <a:t> and Haul</a:t>
                      </a:r>
                    </a:p>
                    <a:p>
                      <a:pPr marL="0" marR="0" indent="0" algn="ctr" defTabSz="914400" rtl="0" eaLnBrk="1" latinLnBrk="0" hangingPunct="1">
                        <a:spcBef>
                          <a:spcPts val="0"/>
                        </a:spcBef>
                        <a:spcAft>
                          <a:spcPts val="0"/>
                        </a:spcAft>
                      </a:pPr>
                      <a:r>
                        <a:rPr lang="en-US" sz="1200" b="0" kern="1200" baseline="0" dirty="0" smtClean="0">
                          <a:solidFill>
                            <a:schemeClr val="lt1"/>
                          </a:solidFill>
                          <a:effectLst/>
                          <a:latin typeface="+mn-lt"/>
                          <a:ea typeface="+mn-ea"/>
                          <a:cs typeface="+mn-cs"/>
                        </a:rPr>
                        <a:t>(Low Range)</a:t>
                      </a:r>
                      <a:endParaRPr lang="en-US" sz="1200" b="0" kern="1200" dirty="0">
                        <a:solidFill>
                          <a:schemeClr val="lt1"/>
                        </a:solidFill>
                        <a:effectLst/>
                        <a:latin typeface="+mn-lt"/>
                        <a:ea typeface="+mn-ea"/>
                        <a:cs typeface="+mn-cs"/>
                      </a:endParaRPr>
                    </a:p>
                  </a:txBody>
                  <a:tcPr marL="13451" marR="13451" marT="13451" marB="1345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90000"/>
                        <a:lumOff val="10000"/>
                      </a:schemeClr>
                    </a:solidFill>
                  </a:tcPr>
                </a:tc>
                <a:tc rowSpan="2">
                  <a:txBody>
                    <a:bodyPr/>
                    <a:lstStyle/>
                    <a:p>
                      <a:pPr marL="0" marR="0" algn="ctr" defTabSz="914400" rtl="0" eaLnBrk="1" latinLnBrk="0" hangingPunct="1">
                        <a:lnSpc>
                          <a:spcPct val="150000"/>
                        </a:lnSpc>
                        <a:spcBef>
                          <a:spcPts val="0"/>
                        </a:spcBef>
                        <a:spcAft>
                          <a:spcPts val="0"/>
                        </a:spcAft>
                      </a:pPr>
                      <a:r>
                        <a:rPr lang="en-US" sz="2400" b="1" kern="1200" dirty="0" smtClean="0">
                          <a:solidFill>
                            <a:schemeClr val="dk1"/>
                          </a:solidFill>
                          <a:effectLst/>
                          <a:latin typeface="+mn-lt"/>
                          <a:ea typeface="+mn-ea"/>
                          <a:cs typeface="+mn-cs"/>
                        </a:rPr>
                        <a:t>0 </a:t>
                      </a:r>
                      <a:r>
                        <a:rPr lang="en-US" sz="2400" b="1" kern="1200" dirty="0">
                          <a:solidFill>
                            <a:schemeClr val="dk1"/>
                          </a:solidFill>
                          <a:effectLst/>
                          <a:latin typeface="+mn-lt"/>
                          <a:ea typeface="+mn-ea"/>
                          <a:cs typeface="+mn-cs"/>
                        </a:rPr>
                        <a:t>Acres</a:t>
                      </a:r>
                    </a:p>
                  </a:txBody>
                  <a:tcPr marL="13451" marR="13451" marT="13451" marB="13451"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ED3"/>
                    </a:solidFill>
                  </a:tcPr>
                </a:tc>
                <a:tc rowSpan="2">
                  <a:txBody>
                    <a:bodyPr/>
                    <a:lstStyle/>
                    <a:p>
                      <a:pPr marL="0" marR="0" algn="ctr" defTabSz="914400" rtl="0" eaLnBrk="1" latinLnBrk="0" hangingPunct="1">
                        <a:lnSpc>
                          <a:spcPct val="100000"/>
                        </a:lnSpc>
                        <a:spcBef>
                          <a:spcPts val="0"/>
                        </a:spcBef>
                        <a:spcAft>
                          <a:spcPts val="0"/>
                        </a:spcAft>
                      </a:pPr>
                      <a:r>
                        <a:rPr lang="en-US" sz="1800" b="1" kern="1200" dirty="0" smtClean="0">
                          <a:solidFill>
                            <a:schemeClr val="tx1"/>
                          </a:solidFill>
                          <a:effectLst/>
                          <a:latin typeface="+mn-lt"/>
                          <a:ea typeface="+mn-ea"/>
                          <a:cs typeface="+mn-cs"/>
                        </a:rPr>
                        <a:t>100</a:t>
                      </a:r>
                      <a:r>
                        <a:rPr lang="en-US" sz="1800" b="1" kern="1200" baseline="0" dirty="0" smtClean="0">
                          <a:solidFill>
                            <a:schemeClr val="tx1"/>
                          </a:solidFill>
                          <a:effectLst/>
                          <a:latin typeface="+mn-lt"/>
                          <a:ea typeface="+mn-ea"/>
                          <a:cs typeface="+mn-cs"/>
                        </a:rPr>
                        <a:t> Landfill</a:t>
                      </a:r>
                    </a:p>
                    <a:p>
                      <a:pPr marL="0" marR="0" algn="ctr" defTabSz="914400" rtl="0" eaLnBrk="1" latinLnBrk="0" hangingPunct="1">
                        <a:lnSpc>
                          <a:spcPct val="100000"/>
                        </a:lnSpc>
                        <a:spcBef>
                          <a:spcPts val="0"/>
                        </a:spcBef>
                        <a:spcAft>
                          <a:spcPts val="0"/>
                        </a:spcAft>
                      </a:pPr>
                      <a:r>
                        <a:rPr lang="en-US" sz="1800" b="1" kern="1200" baseline="0" dirty="0" smtClean="0">
                          <a:solidFill>
                            <a:schemeClr val="tx1"/>
                          </a:solidFill>
                          <a:effectLst/>
                          <a:latin typeface="+mn-lt"/>
                          <a:ea typeface="+mn-ea"/>
                          <a:cs typeface="+mn-cs"/>
                        </a:rPr>
                        <a:t>12 Dump</a:t>
                      </a:r>
                      <a:endParaRPr lang="en-US" sz="1800" b="1" kern="1200" dirty="0">
                        <a:solidFill>
                          <a:srgbClr val="003865"/>
                        </a:solidFill>
                        <a:effectLst/>
                        <a:latin typeface="+mn-lt"/>
                        <a:ea typeface="+mn-ea"/>
                        <a:cs typeface="+mn-cs"/>
                      </a:endParaRPr>
                    </a:p>
                  </a:txBody>
                  <a:tcPr marL="13451" marR="13451" marT="13451" marB="13451"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ED3"/>
                    </a:solidFill>
                  </a:tcPr>
                </a:tc>
                <a:tc rowSpan="2">
                  <a:txBody>
                    <a:bodyPr/>
                    <a:lstStyle/>
                    <a:p>
                      <a:pPr marL="0" marR="0" algn="ctr" defTabSz="914400" rtl="0" eaLnBrk="1" latinLnBrk="0" hangingPunct="1">
                        <a:lnSpc>
                          <a:spcPct val="150000"/>
                        </a:lnSpc>
                        <a:spcBef>
                          <a:spcPts val="0"/>
                        </a:spcBef>
                        <a:spcAft>
                          <a:spcPts val="0"/>
                        </a:spcAft>
                      </a:pPr>
                      <a:r>
                        <a:rPr lang="en-US" sz="2400" b="1" kern="1200" dirty="0" smtClean="0">
                          <a:solidFill>
                            <a:schemeClr val="tx1"/>
                          </a:solidFill>
                          <a:effectLst/>
                          <a:latin typeface="+mn-lt"/>
                          <a:ea typeface="+mn-ea"/>
                          <a:cs typeface="+mn-cs"/>
                        </a:rPr>
                        <a:t>N/A</a:t>
                      </a:r>
                      <a:endParaRPr lang="en-US" sz="2400" b="1" kern="1200" dirty="0">
                        <a:solidFill>
                          <a:schemeClr val="tx1"/>
                        </a:solidFill>
                        <a:effectLst/>
                        <a:latin typeface="+mn-lt"/>
                        <a:ea typeface="+mn-ea"/>
                        <a:cs typeface="+mn-cs"/>
                      </a:endParaRPr>
                    </a:p>
                  </a:txBody>
                  <a:tcPr marL="13451" marR="13451" marT="13451" marB="13451"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ED3"/>
                    </a:solidFill>
                  </a:tcPr>
                </a:tc>
                <a:tc>
                  <a:txBody>
                    <a:bodyPr/>
                    <a:lstStyle/>
                    <a:p>
                      <a:pPr marL="0" marR="0" indent="0" algn="ctr" defTabSz="914400" rtl="0" eaLnBrk="1" latinLnBrk="0" hangingPunct="1">
                        <a:lnSpc>
                          <a:spcPct val="150000"/>
                        </a:lnSpc>
                        <a:spcBef>
                          <a:spcPts val="0"/>
                        </a:spcBef>
                        <a:spcAft>
                          <a:spcPts val="0"/>
                        </a:spcAft>
                      </a:pPr>
                      <a:r>
                        <a:rPr lang="en-US" sz="2400" b="1" kern="1200" dirty="0" smtClean="0">
                          <a:solidFill>
                            <a:srgbClr val="003865"/>
                          </a:solidFill>
                          <a:effectLst/>
                          <a:latin typeface="+mn-lt"/>
                          <a:ea typeface="+mn-ea"/>
                          <a:cs typeface="+mn-cs"/>
                        </a:rPr>
                        <a:t>$145-235</a:t>
                      </a:r>
                      <a:endParaRPr lang="en-US" sz="2400" b="1" kern="1200" dirty="0">
                        <a:solidFill>
                          <a:schemeClr val="tx1"/>
                        </a:solidFill>
                        <a:effectLst/>
                        <a:latin typeface="+mn-lt"/>
                        <a:ea typeface="+mn-ea"/>
                        <a:cs typeface="+mn-cs"/>
                      </a:endParaRPr>
                    </a:p>
                  </a:txBody>
                  <a:tcPr marL="13451" marR="13451" marT="13451" marB="13451"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ED3"/>
                    </a:solidFill>
                  </a:tcPr>
                </a:tc>
                <a:tc>
                  <a:txBody>
                    <a:bodyPr/>
                    <a:lstStyle/>
                    <a:p>
                      <a:pPr marL="0" marR="0" indent="0" algn="ctr" defTabSz="914400" rtl="0" eaLnBrk="1" latinLnBrk="0" hangingPunct="1">
                        <a:lnSpc>
                          <a:spcPct val="150000"/>
                        </a:lnSpc>
                        <a:spcBef>
                          <a:spcPts val="0"/>
                        </a:spcBef>
                        <a:spcAft>
                          <a:spcPts val="0"/>
                        </a:spcAft>
                      </a:pPr>
                      <a:r>
                        <a:rPr lang="en-US" sz="2400" b="1" kern="1200" dirty="0" smtClean="0">
                          <a:solidFill>
                            <a:schemeClr val="tx1"/>
                          </a:solidFill>
                          <a:effectLst/>
                          <a:latin typeface="+mn-lt"/>
                          <a:ea typeface="+mn-ea"/>
                          <a:cs typeface="+mn-cs"/>
                        </a:rPr>
                        <a:t>N/A</a:t>
                      </a:r>
                      <a:endParaRPr lang="en-US" sz="2400" b="1" kern="1200" dirty="0">
                        <a:solidFill>
                          <a:schemeClr val="tx1"/>
                        </a:solidFill>
                        <a:effectLst/>
                        <a:latin typeface="+mn-lt"/>
                        <a:ea typeface="+mn-ea"/>
                        <a:cs typeface="+mn-cs"/>
                      </a:endParaRPr>
                    </a:p>
                  </a:txBody>
                  <a:tcPr marL="13451" marR="13451" marT="13451" marB="13451"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ED3"/>
                    </a:solidFill>
                  </a:tcPr>
                </a:tc>
                <a:extLst>
                  <a:ext uri="{0D108BD9-81ED-4DB2-BD59-A6C34878D82A}">
                    <a16:rowId xmlns:a16="http://schemas.microsoft.com/office/drawing/2014/main" val="321417553"/>
                  </a:ext>
                </a:extLst>
              </a:tr>
              <a:tr h="499872">
                <a:tc>
                  <a:txBody>
                    <a:bodyPr/>
                    <a:lstStyle/>
                    <a:p>
                      <a:pPr marL="0" marR="0" indent="0" algn="ctr" defTabSz="914400" rtl="0" eaLnBrk="1" latinLnBrk="0" hangingPunct="1">
                        <a:spcBef>
                          <a:spcPts val="0"/>
                        </a:spcBef>
                        <a:spcAft>
                          <a:spcPts val="0"/>
                        </a:spcAft>
                      </a:pPr>
                      <a:r>
                        <a:rPr lang="en-US" sz="1400" b="1" kern="1200" dirty="0" smtClean="0">
                          <a:solidFill>
                            <a:schemeClr val="lt1"/>
                          </a:solidFill>
                          <a:effectLst/>
                          <a:latin typeface="+mn-lt"/>
                          <a:ea typeface="+mn-ea"/>
                          <a:cs typeface="+mn-cs"/>
                        </a:rPr>
                        <a:t>Dig</a:t>
                      </a:r>
                      <a:r>
                        <a:rPr lang="en-US" sz="1400" b="1" kern="1200" baseline="0" dirty="0" smtClean="0">
                          <a:solidFill>
                            <a:schemeClr val="lt1"/>
                          </a:solidFill>
                          <a:effectLst/>
                          <a:latin typeface="+mn-lt"/>
                          <a:ea typeface="+mn-ea"/>
                          <a:cs typeface="+mn-cs"/>
                        </a:rPr>
                        <a:t> and Haul</a:t>
                      </a:r>
                    </a:p>
                    <a:p>
                      <a:pPr marL="0" marR="0" indent="0" algn="ctr" defTabSz="914400" rtl="0" eaLnBrk="1" latinLnBrk="0" hangingPunct="1">
                        <a:spcBef>
                          <a:spcPts val="0"/>
                        </a:spcBef>
                        <a:spcAft>
                          <a:spcPts val="0"/>
                        </a:spcAft>
                      </a:pPr>
                      <a:r>
                        <a:rPr lang="en-US" sz="1100" b="0" kern="1200" baseline="0" dirty="0" smtClean="0">
                          <a:solidFill>
                            <a:schemeClr val="lt1"/>
                          </a:solidFill>
                          <a:effectLst/>
                          <a:latin typeface="+mn-lt"/>
                          <a:ea typeface="+mn-ea"/>
                          <a:cs typeface="+mn-cs"/>
                        </a:rPr>
                        <a:t>(High Range)</a:t>
                      </a:r>
                      <a:endParaRPr lang="en-US" sz="1100" b="0" kern="1200" dirty="0" smtClean="0">
                        <a:solidFill>
                          <a:schemeClr val="lt1"/>
                        </a:solidFill>
                        <a:effectLst/>
                        <a:latin typeface="+mn-lt"/>
                        <a:ea typeface="+mn-ea"/>
                        <a:cs typeface="+mn-cs"/>
                      </a:endParaRPr>
                    </a:p>
                  </a:txBody>
                  <a:tcPr marL="13451" marR="13451" marT="13451" marB="1345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90000"/>
                        <a:lumOff val="10000"/>
                      </a:schemeClr>
                    </a:solidFill>
                  </a:tcPr>
                </a:tc>
                <a:tc vMerge="1">
                  <a:txBody>
                    <a:bodyPr/>
                    <a:lstStyle/>
                    <a:p>
                      <a:pPr marL="0" marR="0" algn="ctr" defTabSz="914400" rtl="0" eaLnBrk="1" latinLnBrk="0" hangingPunct="1">
                        <a:lnSpc>
                          <a:spcPct val="150000"/>
                        </a:lnSpc>
                        <a:spcBef>
                          <a:spcPts val="0"/>
                        </a:spcBef>
                        <a:spcAft>
                          <a:spcPts val="0"/>
                        </a:spcAft>
                      </a:pPr>
                      <a:endParaRPr lang="en-US" sz="2400" b="1" kern="1200" dirty="0">
                        <a:solidFill>
                          <a:schemeClr val="dk1"/>
                        </a:solidFill>
                        <a:effectLst/>
                        <a:latin typeface="+mn-lt"/>
                        <a:ea typeface="+mn-ea"/>
                        <a:cs typeface="+mn-cs"/>
                      </a:endParaRPr>
                    </a:p>
                  </a:txBody>
                  <a:tcPr marL="13451" marR="13451" marT="13451" marB="13451"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ED3"/>
                    </a:solidFill>
                  </a:tcPr>
                </a:tc>
                <a:tc vMerge="1">
                  <a:txBody>
                    <a:bodyPr/>
                    <a:lstStyle/>
                    <a:p>
                      <a:pPr marL="0" marR="0" algn="ctr" defTabSz="914400" rtl="0" eaLnBrk="1" latinLnBrk="0" hangingPunct="1">
                        <a:lnSpc>
                          <a:spcPct val="150000"/>
                        </a:lnSpc>
                        <a:spcBef>
                          <a:spcPts val="0"/>
                        </a:spcBef>
                        <a:spcAft>
                          <a:spcPts val="0"/>
                        </a:spcAft>
                      </a:pPr>
                      <a:endParaRPr lang="en-US" sz="2400" b="1" kern="1200" dirty="0">
                        <a:solidFill>
                          <a:srgbClr val="003865"/>
                        </a:solidFill>
                        <a:effectLst/>
                        <a:latin typeface="+mn-lt"/>
                        <a:ea typeface="+mn-ea"/>
                        <a:cs typeface="+mn-cs"/>
                      </a:endParaRPr>
                    </a:p>
                  </a:txBody>
                  <a:tcPr marL="13451" marR="13451" marT="13451" marB="13451"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ED3"/>
                    </a:solidFill>
                  </a:tcPr>
                </a:tc>
                <a:tc vMerge="1">
                  <a:txBody>
                    <a:bodyPr/>
                    <a:lstStyle/>
                    <a:p>
                      <a:pPr marL="0" marR="0" algn="ctr" defTabSz="914400" rtl="0" eaLnBrk="1" latinLnBrk="0" hangingPunct="1">
                        <a:lnSpc>
                          <a:spcPct val="150000"/>
                        </a:lnSpc>
                        <a:spcBef>
                          <a:spcPts val="0"/>
                        </a:spcBef>
                        <a:spcAft>
                          <a:spcPts val="0"/>
                        </a:spcAft>
                      </a:pPr>
                      <a:endParaRPr lang="en-US" sz="2400" b="1" kern="1200" dirty="0">
                        <a:solidFill>
                          <a:schemeClr val="tx1"/>
                        </a:solidFill>
                        <a:effectLst/>
                        <a:latin typeface="+mn-lt"/>
                        <a:ea typeface="+mn-ea"/>
                        <a:cs typeface="+mn-cs"/>
                      </a:endParaRPr>
                    </a:p>
                  </a:txBody>
                  <a:tcPr marL="13451" marR="13451" marT="13451" marB="13451"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ED3"/>
                    </a:solidFill>
                  </a:tcPr>
                </a:tc>
                <a:tc>
                  <a:txBody>
                    <a:bodyPr/>
                    <a:lstStyle/>
                    <a:p>
                      <a:pPr marL="0" marR="0" indent="0" algn="ctr" defTabSz="914400" rtl="0" eaLnBrk="1" latinLnBrk="0" hangingPunct="1">
                        <a:lnSpc>
                          <a:spcPct val="150000"/>
                        </a:lnSpc>
                        <a:spcBef>
                          <a:spcPts val="0"/>
                        </a:spcBef>
                        <a:spcAft>
                          <a:spcPts val="0"/>
                        </a:spcAft>
                      </a:pPr>
                      <a:r>
                        <a:rPr lang="en-US" sz="2400" b="1" kern="1200" dirty="0" smtClean="0">
                          <a:solidFill>
                            <a:schemeClr val="tx1"/>
                          </a:solidFill>
                          <a:effectLst/>
                          <a:latin typeface="+mn-lt"/>
                          <a:ea typeface="+mn-ea"/>
                          <a:cs typeface="+mn-cs"/>
                        </a:rPr>
                        <a:t>$489-795</a:t>
                      </a:r>
                      <a:endParaRPr lang="en-US" sz="2400" b="1" kern="1200" dirty="0">
                        <a:solidFill>
                          <a:schemeClr val="tx1"/>
                        </a:solidFill>
                        <a:effectLst/>
                        <a:latin typeface="+mn-lt"/>
                        <a:ea typeface="+mn-ea"/>
                        <a:cs typeface="+mn-cs"/>
                      </a:endParaRPr>
                    </a:p>
                  </a:txBody>
                  <a:tcPr marL="13451" marR="13451" marT="13451" marB="13451"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ED3"/>
                    </a:solidFill>
                  </a:tcPr>
                </a:tc>
                <a:tc>
                  <a:txBody>
                    <a:bodyPr/>
                    <a:lstStyle/>
                    <a:p>
                      <a:pPr marL="0" marR="0" indent="0" algn="ctr" defTabSz="914400" rtl="0" eaLnBrk="1" latinLnBrk="0" hangingPunct="1">
                        <a:lnSpc>
                          <a:spcPct val="150000"/>
                        </a:lnSpc>
                        <a:spcBef>
                          <a:spcPts val="0"/>
                        </a:spcBef>
                        <a:spcAft>
                          <a:spcPts val="0"/>
                        </a:spcAft>
                      </a:pPr>
                      <a:r>
                        <a:rPr lang="en-US" sz="2400" b="1" kern="1200" dirty="0" smtClean="0">
                          <a:solidFill>
                            <a:schemeClr val="tx1"/>
                          </a:solidFill>
                          <a:effectLst/>
                          <a:latin typeface="+mn-lt"/>
                          <a:ea typeface="+mn-ea"/>
                          <a:cs typeface="+mn-cs"/>
                        </a:rPr>
                        <a:t>N/A</a:t>
                      </a:r>
                      <a:endParaRPr lang="en-US" sz="2400" b="1" kern="1200" dirty="0">
                        <a:solidFill>
                          <a:schemeClr val="tx1"/>
                        </a:solidFill>
                        <a:effectLst/>
                        <a:latin typeface="+mn-lt"/>
                        <a:ea typeface="+mn-ea"/>
                        <a:cs typeface="+mn-cs"/>
                      </a:endParaRPr>
                    </a:p>
                  </a:txBody>
                  <a:tcPr marL="13451" marR="13451" marT="13451" marB="13451"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ED3"/>
                    </a:solidFill>
                  </a:tcPr>
                </a:tc>
                <a:extLst>
                  <a:ext uri="{0D108BD9-81ED-4DB2-BD59-A6C34878D82A}">
                    <a16:rowId xmlns:a16="http://schemas.microsoft.com/office/drawing/2014/main" val="1140701142"/>
                  </a:ext>
                </a:extLst>
              </a:tr>
            </a:tbl>
          </a:graphicData>
        </a:graphic>
      </p:graphicFrame>
      <p:sp>
        <p:nvSpPr>
          <p:cNvPr id="8" name="TextBox 7"/>
          <p:cNvSpPr txBox="1"/>
          <p:nvPr/>
        </p:nvSpPr>
        <p:spPr>
          <a:xfrm>
            <a:off x="57586" y="5805674"/>
            <a:ext cx="11570208"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srgbClr val="003865"/>
                </a:solidFill>
                <a:effectLst/>
                <a:uLnTx/>
                <a:uFillTx/>
                <a:latin typeface="Calibri"/>
                <a:ea typeface="+mn-ea"/>
                <a:cs typeface="+mn-cs"/>
              </a:rPr>
              <a:t>Cost estimate represents American Association of Cost Estimators Class 4 classification (-20% to +30%) for a project less than 30% complete.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srgbClr val="003865"/>
                </a:solidFill>
                <a:effectLst/>
                <a:uLnTx/>
                <a:uFillTx/>
                <a:latin typeface="Calibri"/>
                <a:ea typeface="+mn-ea"/>
                <a:cs typeface="+mn-cs"/>
              </a:rPr>
              <a:t>Estimates for dig and line options</a:t>
            </a:r>
            <a:r>
              <a:rPr kumimoji="0" lang="en-US" sz="1400" b="0" i="0" u="none" strike="noStrike" kern="1200" cap="none" spc="0" normalizeH="0" noProof="0" dirty="0" smtClean="0">
                <a:ln>
                  <a:noFill/>
                </a:ln>
                <a:solidFill>
                  <a:srgbClr val="003865"/>
                </a:solidFill>
                <a:effectLst/>
                <a:uLnTx/>
                <a:uFillTx/>
                <a:latin typeface="Calibri"/>
                <a:ea typeface="+mn-ea"/>
                <a:cs typeface="+mn-cs"/>
              </a:rPr>
              <a:t> assume </a:t>
            </a:r>
            <a:r>
              <a:rPr kumimoji="0" lang="en-US" sz="1400" b="0" i="0" u="none" strike="noStrike" kern="1200" cap="none" spc="0" normalizeH="0" baseline="0" noProof="0" dirty="0" smtClean="0">
                <a:ln>
                  <a:noFill/>
                </a:ln>
                <a:solidFill>
                  <a:srgbClr val="003865"/>
                </a:solidFill>
                <a:effectLst/>
                <a:uLnTx/>
                <a:uFillTx/>
                <a:latin typeface="Calibri"/>
                <a:ea typeface="+mn-ea"/>
                <a:cs typeface="+mn-cs"/>
              </a:rPr>
              <a:t>a traditional municipal solid waste facility liner.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srgbClr val="003865"/>
                </a:solidFill>
                <a:effectLst/>
                <a:uLnTx/>
                <a:uFillTx/>
                <a:latin typeface="Calibri"/>
                <a:ea typeface="+mn-ea"/>
                <a:cs typeface="+mn-cs"/>
              </a:rPr>
              <a:t>Potentially available area is based on 700’ fill elevation likely 42 acres of wetland (16 acres dump, 26 acres Landfill). Existing transfer station is 12 acres.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srgbClr val="003865"/>
                </a:solidFill>
                <a:effectLst/>
                <a:uLnTx/>
                <a:uFillTx/>
                <a:latin typeface="Calibri"/>
                <a:ea typeface="+mn-ea"/>
                <a:cs typeface="+mn-cs"/>
              </a:rPr>
              <a:t>Total waste area is 174 acres, </a:t>
            </a:r>
            <a:r>
              <a:rPr kumimoji="0" lang="en-US" sz="1400" b="0" i="0" u="none" strike="noStrike" kern="1200" cap="none" spc="0" normalizeH="0" baseline="0" noProof="0" dirty="0">
                <a:ln>
                  <a:noFill/>
                </a:ln>
                <a:solidFill>
                  <a:srgbClr val="003865"/>
                </a:solidFill>
                <a:effectLst/>
                <a:uLnTx/>
                <a:uFillTx/>
                <a:latin typeface="Calibri"/>
                <a:ea typeface="+mn-ea"/>
                <a:cs typeface="+mn-cs"/>
              </a:rPr>
              <a:t>8</a:t>
            </a:r>
            <a:r>
              <a:rPr kumimoji="0" lang="en-US" sz="1400" b="0" i="0" u="none" strike="noStrike" kern="1200" cap="none" spc="0" normalizeH="0" baseline="0" noProof="0" dirty="0" smtClean="0">
                <a:ln>
                  <a:noFill/>
                </a:ln>
                <a:solidFill>
                  <a:srgbClr val="003865"/>
                </a:solidFill>
                <a:effectLst/>
                <a:uLnTx/>
                <a:uFillTx/>
                <a:latin typeface="Calibri"/>
                <a:ea typeface="+mn-ea"/>
                <a:cs typeface="+mn-cs"/>
              </a:rPr>
              <a:t> acres are outside the property boundaries- two acres at Landfill and six acres at Dump </a:t>
            </a:r>
          </a:p>
        </p:txBody>
      </p:sp>
    </p:spTree>
    <p:extLst>
      <p:ext uri="{BB962C8B-B14F-4D97-AF65-F5344CB8AC3E}">
        <p14:creationId xmlns:p14="http://schemas.microsoft.com/office/powerpoint/2010/main" val="2574621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 Forward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98854997"/>
              </p:ext>
            </p:extLst>
          </p:nvPr>
        </p:nvGraphicFramePr>
        <p:xfrm>
          <a:off x="416168" y="1463041"/>
          <a:ext cx="11485100" cy="52964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F95FB0D1-489D-47B5-AD42-DDC993C4E34D}" type="slidenum">
              <a:rPr lang="en-US" smtClean="0"/>
              <a:t>14</a:t>
            </a:fld>
            <a:endParaRPr lang="en-US"/>
          </a:p>
        </p:txBody>
      </p:sp>
    </p:spTree>
    <p:extLst>
      <p:ext uri="{BB962C8B-B14F-4D97-AF65-F5344CB8AC3E}">
        <p14:creationId xmlns:p14="http://schemas.microsoft.com/office/powerpoint/2010/main" val="23659143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a:t>
            </a:r>
            <a:endParaRPr lang="en-US" dirty="0"/>
          </a:p>
        </p:txBody>
      </p:sp>
      <p:sp>
        <p:nvSpPr>
          <p:cNvPr id="4" name="Rectangle 3"/>
          <p:cNvSpPr/>
          <p:nvPr/>
        </p:nvSpPr>
        <p:spPr>
          <a:xfrm>
            <a:off x="239150" y="1439397"/>
            <a:ext cx="5856850" cy="5355312"/>
          </a:xfrm>
          <a:prstGeom prst="rect">
            <a:avLst/>
          </a:prstGeom>
        </p:spPr>
        <p:txBody>
          <a:bodyPr wrap="square">
            <a:spAutoFit/>
          </a:bodyPr>
          <a:lstStyle/>
          <a:p>
            <a:pPr>
              <a:tabLst>
                <a:tab pos="4114800" algn="l"/>
              </a:tabLst>
            </a:pPr>
            <a:r>
              <a:rPr lang="en-US" sz="2400" b="1" u="sng" dirty="0" smtClean="0">
                <a:latin typeface="Calibri" panose="020F0502020204030204" pitchFamily="34" charset="0"/>
                <a:ea typeface="Calibri" panose="020F0502020204030204" pitchFamily="34" charset="0"/>
                <a:cs typeface="Times New Roman" panose="02020603050405020304" pitchFamily="18" charset="0"/>
              </a:rPr>
              <a:t>1. Superfund Feasibility Study</a:t>
            </a:r>
            <a:r>
              <a:rPr lang="en-US" sz="2000" b="1" u="sng" dirty="0" smtClean="0">
                <a:latin typeface="Calibri" panose="020F0502020204030204" pitchFamily="34" charset="0"/>
                <a:ea typeface="Calibri" panose="020F0502020204030204" pitchFamily="34" charset="0"/>
                <a:cs typeface="Times New Roman" panose="02020603050405020304" pitchFamily="18" charset="0"/>
              </a:rPr>
              <a:t>  </a:t>
            </a:r>
            <a:r>
              <a:rPr lang="en-US" b="1" u="sng" dirty="0" smtClean="0">
                <a:latin typeface="Calibri" panose="020F0502020204030204" pitchFamily="34" charset="0"/>
                <a:ea typeface="Calibri" panose="020F0502020204030204" pitchFamily="34" charset="0"/>
                <a:cs typeface="Times New Roman" panose="0202060305040502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tabLst>
                <a:tab pos="41148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Draft </a:t>
            </a:r>
            <a:r>
              <a:rPr lang="en-US" sz="2000" dirty="0" smtClean="0">
                <a:latin typeface="Calibri" panose="020F0502020204030204" pitchFamily="34" charset="0"/>
                <a:ea typeface="Calibri" panose="020F0502020204030204" pitchFamily="34" charset="0"/>
                <a:cs typeface="Times New Roman" panose="02020603050405020304" pitchFamily="18" charset="0"/>
              </a:rPr>
              <a:t>Investigation/Feasibility Study	June </a:t>
            </a:r>
            <a:r>
              <a:rPr lang="en-US" sz="2000" dirty="0">
                <a:latin typeface="Calibri" panose="020F0502020204030204" pitchFamily="34" charset="0"/>
                <a:ea typeface="Calibri" panose="020F0502020204030204" pitchFamily="34" charset="0"/>
                <a:cs typeface="Times New Roman" panose="02020603050405020304" pitchFamily="18" charset="0"/>
              </a:rPr>
              <a:t>2019</a:t>
            </a:r>
          </a:p>
          <a:p>
            <a:pPr>
              <a:tabLst>
                <a:tab pos="4114800" algn="l"/>
              </a:tabLst>
            </a:pPr>
            <a:r>
              <a:rPr lang="en-US" sz="2000" dirty="0" smtClean="0">
                <a:latin typeface="Calibri" panose="020F0502020204030204" pitchFamily="34" charset="0"/>
                <a:ea typeface="Calibri" panose="020F0502020204030204" pitchFamily="34" charset="0"/>
                <a:cs typeface="Times New Roman" panose="02020603050405020304" pitchFamily="18" charset="0"/>
              </a:rPr>
              <a:t>Final Investigation/Feasibility Study	Aug  </a:t>
            </a:r>
            <a:r>
              <a:rPr lang="en-US" sz="2000" dirty="0" smtClean="0">
                <a:latin typeface="Calibri" panose="020F0502020204030204" pitchFamily="34" charset="0"/>
                <a:ea typeface="Calibri" panose="020F0502020204030204" pitchFamily="34" charset="0"/>
                <a:cs typeface="Times New Roman" panose="02020603050405020304" pitchFamily="18" charset="0"/>
              </a:rPr>
              <a:t>2019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tabLst>
                <a:tab pos="41148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EPA Feasibility Study </a:t>
            </a:r>
            <a:r>
              <a:rPr lang="en-US" sz="2000" dirty="0" smtClean="0">
                <a:latin typeface="Calibri" panose="020F0502020204030204" pitchFamily="34" charset="0"/>
                <a:ea typeface="Calibri" panose="020F0502020204030204" pitchFamily="34" charset="0"/>
                <a:cs typeface="Times New Roman" panose="02020603050405020304" pitchFamily="18" charset="0"/>
              </a:rPr>
              <a:t>Approval	Oct  </a:t>
            </a:r>
            <a:r>
              <a:rPr lang="en-US" sz="2000" dirty="0" smtClean="0">
                <a:latin typeface="Calibri" panose="020F0502020204030204" pitchFamily="34" charset="0"/>
                <a:ea typeface="Calibri" panose="020F0502020204030204" pitchFamily="34" charset="0"/>
                <a:cs typeface="Times New Roman" panose="02020603050405020304" pitchFamily="18" charset="0"/>
              </a:rPr>
              <a:t> 2019</a:t>
            </a:r>
            <a:endParaRPr lang="en-US" sz="2000" dirty="0" smtClean="0">
              <a:latin typeface="Calibri" panose="020F0502020204030204" pitchFamily="34" charset="0"/>
              <a:ea typeface="Calibri" panose="020F0502020204030204" pitchFamily="34" charset="0"/>
              <a:cs typeface="Times New Roman" panose="02020603050405020304" pitchFamily="18" charset="0"/>
            </a:endParaRPr>
          </a:p>
          <a:p>
            <a:pPr>
              <a:tabLst>
                <a:tab pos="4114800" algn="l"/>
              </a:tabLst>
            </a:pPr>
            <a:r>
              <a:rPr lang="en-US" b="1" dirty="0">
                <a:latin typeface="Calibri" panose="020F0502020204030204" pitchFamily="34" charset="0"/>
                <a:ea typeface="Calibri" panose="020F0502020204030204" pitchFamily="34" charset="0"/>
                <a:cs typeface="Times New Roman" panose="0202060305040502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tabLst>
                <a:tab pos="4114800" algn="l"/>
              </a:tabLst>
            </a:pPr>
            <a:r>
              <a:rPr lang="en-US" sz="2400" b="1" u="sng" dirty="0" smtClean="0">
                <a:latin typeface="Calibri" panose="020F0502020204030204" pitchFamily="34" charset="0"/>
                <a:ea typeface="Calibri" panose="020F0502020204030204" pitchFamily="34" charset="0"/>
                <a:cs typeface="Times New Roman" panose="02020603050405020304" pitchFamily="18" charset="0"/>
              </a:rPr>
              <a:t>2. Property Access</a:t>
            </a:r>
            <a:endParaRPr lang="en-US" sz="2400" dirty="0" smtClean="0">
              <a:latin typeface="Calibri" panose="020F0502020204030204" pitchFamily="34" charset="0"/>
              <a:ea typeface="Calibri" panose="020F0502020204030204" pitchFamily="34" charset="0"/>
              <a:cs typeface="Times New Roman" panose="02020603050405020304" pitchFamily="18" charset="0"/>
            </a:endParaRPr>
          </a:p>
          <a:p>
            <a:pPr lvl="0">
              <a:tabLst>
                <a:tab pos="4114800" algn="l"/>
              </a:tabLst>
            </a:pPr>
            <a:r>
              <a:rPr lang="en-US" b="1" dirty="0">
                <a:latin typeface="Calibri" panose="020F0502020204030204" pitchFamily="34" charset="0"/>
                <a:ea typeface="Calibri" panose="020F0502020204030204" pitchFamily="34" charset="0"/>
                <a:cs typeface="Times New Roman" panose="02020603050405020304" pitchFamily="18" charset="0"/>
              </a:rPr>
              <a:t> </a:t>
            </a:r>
            <a:r>
              <a:rPr lang="en-US" sz="2000" dirty="0" smtClean="0">
                <a:solidFill>
                  <a:srgbClr val="003865"/>
                </a:solidFill>
                <a:latin typeface="Calibri" panose="020F0502020204030204" pitchFamily="34" charset="0"/>
                <a:ea typeface="Calibri" panose="020F0502020204030204" pitchFamily="34" charset="0"/>
                <a:cs typeface="Times New Roman" panose="02020603050405020304" pitchFamily="18" charset="0"/>
              </a:rPr>
              <a:t>Work on property access	Oct  2019</a:t>
            </a:r>
          </a:p>
          <a:p>
            <a:pPr lvl="0">
              <a:tabLst>
                <a:tab pos="4114800" algn="l"/>
              </a:tabLst>
            </a:pPr>
            <a:r>
              <a:rPr lang="en-US" sz="2000" dirty="0" smtClean="0">
                <a:solidFill>
                  <a:srgbClr val="003865"/>
                </a:solidFill>
                <a:latin typeface="Calibri" panose="020F0502020204030204" pitchFamily="34" charset="0"/>
                <a:ea typeface="Calibri" panose="020F0502020204030204" pitchFamily="34" charset="0"/>
                <a:cs typeface="Times New Roman" panose="02020603050405020304" pitchFamily="18" charset="0"/>
              </a:rPr>
              <a:t>   </a:t>
            </a:r>
            <a:r>
              <a:rPr lang="en-US" sz="1600" dirty="0" smtClean="0">
                <a:solidFill>
                  <a:srgbClr val="003865"/>
                </a:solidFill>
                <a:latin typeface="Calibri" panose="020F0502020204030204" pitchFamily="34" charset="0"/>
                <a:ea typeface="Calibri" panose="020F0502020204030204" pitchFamily="34" charset="0"/>
                <a:cs typeface="Times New Roman" panose="02020603050405020304" pitchFamily="18" charset="0"/>
              </a:rPr>
              <a:t>Need access before construction </a:t>
            </a:r>
          </a:p>
          <a:p>
            <a:pPr lvl="0">
              <a:tabLst>
                <a:tab pos="4114800" algn="l"/>
              </a:tabLst>
            </a:pPr>
            <a:endParaRPr lang="en-US" sz="2000" dirty="0">
              <a:solidFill>
                <a:srgbClr val="003865"/>
              </a:solidFill>
              <a:latin typeface="Calibri" panose="020F0502020204030204" pitchFamily="34" charset="0"/>
              <a:ea typeface="Calibri" panose="020F0502020204030204" pitchFamily="34" charset="0"/>
              <a:cs typeface="Times New Roman" panose="02020603050405020304" pitchFamily="18" charset="0"/>
            </a:endParaRPr>
          </a:p>
          <a:p>
            <a:pPr>
              <a:tabLst>
                <a:tab pos="4114800" algn="l"/>
              </a:tabLst>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tabLst>
                <a:tab pos="4114800" algn="l"/>
              </a:tabLst>
            </a:pPr>
            <a:r>
              <a:rPr lang="en-US" sz="2400" b="1" u="sng" dirty="0" smtClean="0">
                <a:latin typeface="Calibri" panose="020F0502020204030204" pitchFamily="34" charset="0"/>
                <a:ea typeface="Calibri" panose="020F0502020204030204" pitchFamily="34" charset="0"/>
                <a:cs typeface="Times New Roman" panose="02020603050405020304" pitchFamily="18" charset="0"/>
              </a:rPr>
              <a:t>3. Design </a:t>
            </a:r>
            <a:endParaRPr lang="en-US" sz="2400" dirty="0" smtClean="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tabLst>
                <a:tab pos="4114800" algn="l"/>
              </a:tabLst>
            </a:pPr>
            <a:r>
              <a:rPr lang="en-US" sz="2000" dirty="0" smtClean="0">
                <a:latin typeface="Calibri" panose="020F0502020204030204" pitchFamily="34" charset="0"/>
                <a:ea typeface="Calibri" panose="020F0502020204030204" pitchFamily="34" charset="0"/>
                <a:cs typeface="Times New Roman" panose="02020603050405020304" pitchFamily="18" charset="0"/>
              </a:rPr>
              <a:t>30% Remedial Design	Dec 	  2019</a:t>
            </a:r>
          </a:p>
          <a:p>
            <a:pPr>
              <a:tabLst>
                <a:tab pos="4114800" algn="l"/>
              </a:tabLst>
            </a:pPr>
            <a:r>
              <a:rPr lang="en-US" sz="2000" dirty="0" smtClean="0">
                <a:latin typeface="Calibri" panose="020F0502020204030204" pitchFamily="34" charset="0"/>
                <a:ea typeface="Calibri" panose="020F0502020204030204" pitchFamily="34" charset="0"/>
                <a:cs typeface="Times New Roman" panose="02020603050405020304" pitchFamily="18" charset="0"/>
              </a:rPr>
              <a:t>60</a:t>
            </a:r>
            <a:r>
              <a:rPr lang="en-US" sz="2000" dirty="0">
                <a:latin typeface="Calibri" panose="020F0502020204030204" pitchFamily="34" charset="0"/>
                <a:ea typeface="Calibri" panose="020F0502020204030204" pitchFamily="34" charset="0"/>
                <a:cs typeface="Times New Roman" panose="02020603050405020304" pitchFamily="18" charset="0"/>
              </a:rPr>
              <a:t>% Remedial </a:t>
            </a:r>
            <a:r>
              <a:rPr lang="en-US" sz="2000" dirty="0" smtClean="0">
                <a:latin typeface="Calibri" panose="020F0502020204030204" pitchFamily="34" charset="0"/>
                <a:ea typeface="Calibri" panose="020F0502020204030204" pitchFamily="34" charset="0"/>
                <a:cs typeface="Times New Roman" panose="02020603050405020304" pitchFamily="18" charset="0"/>
              </a:rPr>
              <a:t>Design	Mar   2020</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tabLst>
                <a:tab pos="4114800" algn="l"/>
              </a:tabLst>
            </a:pPr>
            <a:r>
              <a:rPr lang="en-US" sz="2000" b="1" dirty="0">
                <a:latin typeface="Calibri" panose="020F0502020204030204" pitchFamily="34" charset="0"/>
                <a:ea typeface="Calibri" panose="020F0502020204030204" pitchFamily="34" charset="0"/>
                <a:cs typeface="Times New Roman" panose="02020603050405020304" pitchFamily="18" charset="0"/>
              </a:rPr>
              <a:t>Public </a:t>
            </a:r>
            <a:r>
              <a:rPr lang="en-US" sz="2000" b="1" dirty="0" smtClean="0">
                <a:latin typeface="Calibri" panose="020F0502020204030204" pitchFamily="34" charset="0"/>
                <a:ea typeface="Calibri" panose="020F0502020204030204" pitchFamily="34" charset="0"/>
                <a:cs typeface="Times New Roman" panose="02020603050405020304" pitchFamily="18" charset="0"/>
              </a:rPr>
              <a:t>Meeting	Apr    2020</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a:tabLst>
                <a:tab pos="41148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Interim Record of Decision (ROD)            </a:t>
            </a:r>
            <a:r>
              <a:rPr lang="en-US" sz="2000" dirty="0" smtClean="0">
                <a:latin typeface="Calibri" panose="020F0502020204030204" pitchFamily="34" charset="0"/>
                <a:ea typeface="Calibri" panose="020F0502020204030204" pitchFamily="34" charset="0"/>
                <a:cs typeface="Times New Roman" panose="02020603050405020304" pitchFamily="18" charset="0"/>
              </a:rPr>
              <a:t>Aug    2020</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tabLst>
                <a:tab pos="41148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Final Design Plans and Specifications      </a:t>
            </a:r>
            <a:r>
              <a:rPr lang="en-US" sz="2000" dirty="0" smtClean="0">
                <a:latin typeface="Calibri" panose="020F0502020204030204" pitchFamily="34" charset="0"/>
                <a:ea typeface="Calibri" panose="020F0502020204030204" pitchFamily="34" charset="0"/>
                <a:cs typeface="Times New Roman" panose="02020603050405020304" pitchFamily="18" charset="0"/>
              </a:rPr>
              <a:t>Sept  2020</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tabLst>
                <a:tab pos="4114800" algn="l"/>
              </a:tabLst>
            </a:pPr>
            <a:r>
              <a:rPr lang="en-US" sz="2000" b="1" dirty="0">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Content Placeholder 2"/>
          <p:cNvSpPr>
            <a:spLocks noGrp="1"/>
          </p:cNvSpPr>
          <p:nvPr>
            <p:ph idx="1"/>
          </p:nvPr>
        </p:nvSpPr>
        <p:spPr>
          <a:xfrm>
            <a:off x="6288074" y="1519047"/>
            <a:ext cx="5763065" cy="5196078"/>
          </a:xfrm>
        </p:spPr>
        <p:txBody>
          <a:bodyPr>
            <a:normAutofit fontScale="92500" lnSpcReduction="10000"/>
          </a:bodyPr>
          <a:lstStyle/>
          <a:p>
            <a:pPr marL="0" marR="0" indent="0">
              <a:spcBef>
                <a:spcPts val="0"/>
              </a:spcBef>
              <a:spcAft>
                <a:spcPts val="0"/>
              </a:spcAft>
              <a:buNone/>
              <a:tabLst>
                <a:tab pos="4114800" algn="l"/>
              </a:tabLst>
            </a:pPr>
            <a:r>
              <a:rPr lang="en-US" sz="2400" b="1" u="sng" dirty="0" smtClean="0">
                <a:latin typeface="Calibri" panose="020F0502020204030204" pitchFamily="34" charset="0"/>
                <a:ea typeface="Calibri" panose="020F0502020204030204" pitchFamily="34" charset="0"/>
                <a:cs typeface="Times New Roman" panose="02020603050405020304" pitchFamily="18" charset="0"/>
              </a:rPr>
              <a:t>4. Permitting</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41148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Pre-Construction Permit </a:t>
            </a:r>
            <a:r>
              <a:rPr lang="en-US" sz="2000" dirty="0" smtClean="0">
                <a:latin typeface="Calibri" panose="020F0502020204030204" pitchFamily="34" charset="0"/>
                <a:ea typeface="Calibri" panose="020F0502020204030204" pitchFamily="34" charset="0"/>
                <a:cs typeface="Times New Roman" panose="02020603050405020304" pitchFamily="18" charset="0"/>
              </a:rPr>
              <a:t>Approval   Sept 2020</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4114800" algn="l"/>
              </a:tabLst>
            </a:pPr>
            <a:r>
              <a:rPr lang="en-US" sz="2800" dirty="0">
                <a:latin typeface="Calibri" panose="020F0502020204030204" pitchFamily="34" charset="0"/>
                <a:ea typeface="Calibri" panose="020F0502020204030204" pitchFamily="34" charset="0"/>
                <a:cs typeface="Times New Roman" panose="02020603050405020304" pitchFamily="18" charset="0"/>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4114800" algn="l"/>
              </a:tabLst>
            </a:pPr>
            <a:r>
              <a:rPr lang="en-US" sz="2400" b="1" u="sng" dirty="0" smtClean="0">
                <a:latin typeface="Calibri" panose="020F0502020204030204" pitchFamily="34" charset="0"/>
                <a:ea typeface="Calibri" panose="020F0502020204030204" pitchFamily="34" charset="0"/>
                <a:cs typeface="Times New Roman" panose="02020603050405020304" pitchFamily="18" charset="0"/>
              </a:rPr>
              <a:t>5. Bidding</a:t>
            </a:r>
          </a:p>
          <a:p>
            <a:pPr marL="0" marR="0" indent="0">
              <a:spcBef>
                <a:spcPts val="0"/>
              </a:spcBef>
              <a:spcAft>
                <a:spcPts val="0"/>
              </a:spcAft>
              <a:buNone/>
              <a:tabLst>
                <a:tab pos="4114800" algn="l"/>
              </a:tabLst>
            </a:pPr>
            <a:r>
              <a:rPr lang="en-US" sz="2000" dirty="0" smtClean="0">
                <a:latin typeface="Calibri" panose="020F0502020204030204" pitchFamily="34" charset="0"/>
                <a:ea typeface="Calibri" panose="020F0502020204030204" pitchFamily="34" charset="0"/>
                <a:cs typeface="Times New Roman" panose="02020603050405020304" pitchFamily="18" charset="0"/>
              </a:rPr>
              <a:t>Bidding </a:t>
            </a:r>
            <a:r>
              <a:rPr lang="en-US" sz="2000" dirty="0">
                <a:latin typeface="Calibri" panose="020F0502020204030204" pitchFamily="34" charset="0"/>
                <a:ea typeface="Calibri" panose="020F0502020204030204" pitchFamily="34" charset="0"/>
                <a:cs typeface="Times New Roman" panose="02020603050405020304" pitchFamily="18" charset="0"/>
              </a:rPr>
              <a:t>Document </a:t>
            </a:r>
            <a:r>
              <a:rPr lang="en-US" sz="2000" dirty="0" smtClean="0">
                <a:latin typeface="Calibri" panose="020F0502020204030204" pitchFamily="34" charset="0"/>
                <a:ea typeface="Calibri" panose="020F0502020204030204" pitchFamily="34" charset="0"/>
                <a:cs typeface="Times New Roman" panose="02020603050405020304" pitchFamily="18" charset="0"/>
              </a:rPr>
              <a:t>Posted                 Oct  2020</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41148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Construction Bids </a:t>
            </a:r>
            <a:r>
              <a:rPr lang="en-US" sz="2000" dirty="0" smtClean="0">
                <a:latin typeface="Calibri" panose="020F0502020204030204" pitchFamily="34" charset="0"/>
                <a:ea typeface="Calibri" panose="020F0502020204030204" pitchFamily="34" charset="0"/>
                <a:cs typeface="Times New Roman" panose="02020603050405020304" pitchFamily="18" charset="0"/>
              </a:rPr>
              <a:t>Received               Dec 2020</a:t>
            </a:r>
          </a:p>
          <a:p>
            <a:pPr marL="0" marR="0" indent="0">
              <a:spcBef>
                <a:spcPts val="0"/>
              </a:spcBef>
              <a:spcAft>
                <a:spcPts val="0"/>
              </a:spcAft>
              <a:buNone/>
              <a:tabLst>
                <a:tab pos="4114800" algn="l"/>
              </a:tabLst>
            </a:pPr>
            <a:endParaRPr lang="en-US" sz="2000" dirty="0" smtClean="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4114800" algn="l"/>
              </a:tabLs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0"/>
              </a:spcAft>
              <a:buNone/>
              <a:tabLst>
                <a:tab pos="4114800" algn="l"/>
              </a:tabLst>
            </a:pPr>
            <a:r>
              <a:rPr lang="en-US" sz="2400" b="1" u="sng" dirty="0" smtClean="0">
                <a:latin typeface="Calibri" panose="020F0502020204030204" pitchFamily="34" charset="0"/>
                <a:ea typeface="Calibri" panose="020F0502020204030204" pitchFamily="34" charset="0"/>
                <a:cs typeface="Times New Roman" panose="02020603050405020304" pitchFamily="18" charset="0"/>
              </a:rPr>
              <a:t>6. Legislative Process to Fund Project</a:t>
            </a:r>
            <a:endParaRPr lang="en-US" sz="2400" dirty="0" smtClean="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0"/>
              </a:spcAft>
              <a:buNone/>
              <a:tabLst>
                <a:tab pos="4114800" algn="l"/>
              </a:tabLst>
            </a:pPr>
            <a:r>
              <a:rPr lang="en-US" sz="2000" dirty="0" smtClean="0">
                <a:latin typeface="Calibri" panose="020F0502020204030204" pitchFamily="34" charset="0"/>
                <a:ea typeface="Calibri" panose="020F0502020204030204" pitchFamily="34" charset="0"/>
                <a:cs typeface="Times New Roman" panose="02020603050405020304" pitchFamily="18" charset="0"/>
              </a:rPr>
              <a:t>Funding Bill                                           2021 Session</a:t>
            </a:r>
            <a:endParaRPr lang="en-US" sz="2000" dirty="0" smtClean="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4114800" algn="l"/>
              </a:tabLst>
            </a:pPr>
            <a:endParaRPr lang="en-US" sz="1800" dirty="0" smtClean="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4114800" algn="l"/>
              </a:tabLst>
            </a:pPr>
            <a:endParaRPr lang="en-US" sz="1800" dirty="0" smtClean="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4114800" algn="l"/>
              </a:tabLst>
            </a:pPr>
            <a:r>
              <a:rPr lang="en-US" sz="2400" b="1" u="sng" dirty="0">
                <a:latin typeface="Calibri" panose="020F0502020204030204" pitchFamily="34" charset="0"/>
                <a:ea typeface="Calibri" panose="020F0502020204030204" pitchFamily="34" charset="0"/>
                <a:cs typeface="Times New Roman" panose="02020603050405020304" pitchFamily="18" charset="0"/>
              </a:rPr>
              <a:t>7</a:t>
            </a:r>
            <a:r>
              <a:rPr lang="en-US" sz="2400" b="1" u="sng" dirty="0" smtClean="0">
                <a:latin typeface="Calibri" panose="020F0502020204030204" pitchFamily="34" charset="0"/>
                <a:ea typeface="Calibri" panose="020F0502020204030204" pitchFamily="34" charset="0"/>
                <a:cs typeface="Times New Roman" panose="02020603050405020304" pitchFamily="18" charset="0"/>
              </a:rPr>
              <a:t>. Construction</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0"/>
              </a:spcAft>
              <a:buNone/>
              <a:tabLst>
                <a:tab pos="3597275" algn="l"/>
              </a:tabLst>
            </a:pPr>
            <a:r>
              <a:rPr lang="en-US" sz="2000" dirty="0">
                <a:latin typeface="Calibri" panose="020F0502020204030204" pitchFamily="34" charset="0"/>
                <a:ea typeface="Calibri" panose="020F0502020204030204" pitchFamily="34" charset="0"/>
                <a:cs typeface="Times New Roman" panose="02020603050405020304" pitchFamily="18" charset="0"/>
              </a:rPr>
              <a:t>Construction </a:t>
            </a:r>
            <a:r>
              <a:rPr lang="en-US" sz="2000" dirty="0" smtClean="0">
                <a:latin typeface="Calibri" panose="020F0502020204030204" pitchFamily="34" charset="0"/>
                <a:ea typeface="Calibri" panose="020F0502020204030204" pitchFamily="34" charset="0"/>
                <a:cs typeface="Times New Roman" panose="02020603050405020304" pitchFamily="18" charset="0"/>
              </a:rPr>
              <a:t>Start                                Spring     2021</a:t>
            </a:r>
          </a:p>
          <a:p>
            <a:pPr marL="0" indent="0">
              <a:spcBef>
                <a:spcPts val="0"/>
              </a:spcBef>
              <a:spcAft>
                <a:spcPts val="0"/>
              </a:spcAft>
              <a:buNone/>
              <a:tabLst>
                <a:tab pos="3597275" algn="l"/>
              </a:tabLs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0"/>
              </a:spcAft>
              <a:buNone/>
              <a:tabLst>
                <a:tab pos="3597275" algn="l"/>
              </a:tabLst>
            </a:pPr>
            <a:r>
              <a:rPr lang="en-US" sz="2000" dirty="0">
                <a:latin typeface="Calibri" panose="020F0502020204030204" pitchFamily="34" charset="0"/>
                <a:ea typeface="Calibri" panose="020F0502020204030204" pitchFamily="34" charset="0"/>
                <a:cs typeface="Times New Roman" panose="02020603050405020304" pitchFamily="18" charset="0"/>
              </a:rPr>
              <a:t>Construction </a:t>
            </a:r>
            <a:r>
              <a:rPr lang="en-US" sz="2000" dirty="0" smtClean="0">
                <a:latin typeface="Calibri" panose="020F0502020204030204" pitchFamily="34" charset="0"/>
                <a:ea typeface="Calibri" panose="020F0502020204030204" pitchFamily="34" charset="0"/>
                <a:cs typeface="Times New Roman" panose="02020603050405020304" pitchFamily="18" charset="0"/>
              </a:rPr>
              <a:t>Complete                       Summer  2024</a:t>
            </a:r>
          </a:p>
          <a:p>
            <a:pPr marL="0" indent="0">
              <a:spcBef>
                <a:spcPts val="0"/>
              </a:spcBef>
              <a:spcAft>
                <a:spcPts val="0"/>
              </a:spcAft>
              <a:buNone/>
              <a:tabLst>
                <a:tab pos="3597275" algn="l"/>
              </a:tabLst>
            </a:pPr>
            <a:r>
              <a:rPr lang="en-US" sz="2000" dirty="0">
                <a:latin typeface="Calibri" panose="020F0502020204030204" pitchFamily="34" charset="0"/>
                <a:ea typeface="Calibri" panose="020F0502020204030204" pitchFamily="34" charset="0"/>
                <a:cs typeface="Times New Roman" panose="02020603050405020304" pitchFamily="18" charset="0"/>
              </a:rPr>
              <a:t>	</a:t>
            </a:r>
            <a:r>
              <a:rPr lang="en-US" sz="2000" dirty="0" smtClean="0">
                <a:latin typeface="Calibri" panose="020F0502020204030204" pitchFamily="34" charset="0"/>
                <a:ea typeface="Calibri" panose="020F0502020204030204" pitchFamily="34" charset="0"/>
                <a:cs typeface="Times New Roman" panose="02020603050405020304" pitchFamily="18" charset="0"/>
              </a:rPr>
              <a:t>	          or 2025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0"/>
              </a:spcAft>
              <a:buNone/>
              <a:tabLst>
                <a:tab pos="41148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	</a:t>
            </a:r>
            <a:r>
              <a:rPr lang="en-US" sz="2800" dirty="0" smtClean="0">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3" name="Slide Number Placeholder 2"/>
          <p:cNvSpPr>
            <a:spLocks noGrp="1"/>
          </p:cNvSpPr>
          <p:nvPr>
            <p:ph type="sldNum" sz="quarter" idx="12"/>
          </p:nvPr>
        </p:nvSpPr>
        <p:spPr/>
        <p:txBody>
          <a:bodyPr/>
          <a:lstStyle/>
          <a:p>
            <a:fld id="{F95FB0D1-489D-47B5-AD42-DDC993C4E34D}" type="slidenum">
              <a:rPr lang="en-US" smtClean="0"/>
              <a:t>15</a:t>
            </a:fld>
            <a:endParaRPr lang="en-US"/>
          </a:p>
        </p:txBody>
      </p:sp>
    </p:spTree>
    <p:extLst>
      <p:ext uri="{BB962C8B-B14F-4D97-AF65-F5344CB8AC3E}">
        <p14:creationId xmlns:p14="http://schemas.microsoft.com/office/powerpoint/2010/main" val="32128736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Decisions to go before the Legislature</a:t>
            </a:r>
            <a:endParaRPr lang="en-US" dirty="0"/>
          </a:p>
        </p:txBody>
      </p:sp>
      <p:sp>
        <p:nvSpPr>
          <p:cNvPr id="3" name="Content Placeholder 2"/>
          <p:cNvSpPr>
            <a:spLocks noGrp="1"/>
          </p:cNvSpPr>
          <p:nvPr>
            <p:ph idx="1"/>
          </p:nvPr>
        </p:nvSpPr>
        <p:spPr/>
        <p:txBody>
          <a:bodyPr>
            <a:normAutofit lnSpcReduction="10000"/>
          </a:bodyPr>
          <a:lstStyle/>
          <a:p>
            <a:r>
              <a:rPr lang="en-US" b="1" dirty="0"/>
              <a:t>L</a:t>
            </a:r>
            <a:r>
              <a:rPr lang="en-US" b="1" dirty="0" smtClean="0"/>
              <a:t>evel of funding </a:t>
            </a:r>
            <a:r>
              <a:rPr lang="en-US" dirty="0" smtClean="0"/>
              <a:t>provided by Legislature will determine what option is pursued.</a:t>
            </a:r>
          </a:p>
          <a:p>
            <a:pPr lvl="1"/>
            <a:r>
              <a:rPr lang="en-US" dirty="0" smtClean="0"/>
              <a:t>The feasibility study covers the leading options. </a:t>
            </a:r>
            <a:r>
              <a:rPr lang="en-US" dirty="0"/>
              <a:t>MPCA will only put forward </a:t>
            </a:r>
            <a:r>
              <a:rPr lang="en-US" dirty="0" smtClean="0"/>
              <a:t>projects to the Legislature that </a:t>
            </a:r>
            <a:r>
              <a:rPr lang="en-US" dirty="0"/>
              <a:t>are protective of human health and the environment</a:t>
            </a:r>
            <a:r>
              <a:rPr lang="en-US" dirty="0" smtClean="0"/>
              <a:t>.</a:t>
            </a:r>
            <a:endParaRPr lang="en-US" dirty="0"/>
          </a:p>
          <a:p>
            <a:r>
              <a:rPr lang="en-US" b="1" dirty="0" smtClean="0"/>
              <a:t>Funding source </a:t>
            </a:r>
            <a:r>
              <a:rPr lang="en-US" dirty="0" smtClean="0"/>
              <a:t>will determine what can be done on the property afterwards.</a:t>
            </a:r>
          </a:p>
          <a:p>
            <a:pPr lvl="1"/>
            <a:r>
              <a:rPr lang="en-US" dirty="0"/>
              <a:t>General obligation bonds: 37.5 year restriction on revenues generated from property </a:t>
            </a:r>
            <a:r>
              <a:rPr lang="en-US" dirty="0" smtClean="0"/>
              <a:t>use</a:t>
            </a:r>
          </a:p>
          <a:p>
            <a:pPr lvl="1"/>
            <a:r>
              <a:rPr lang="en-US" dirty="0" smtClean="0"/>
              <a:t>Taxable </a:t>
            </a:r>
            <a:r>
              <a:rPr lang="en-US" dirty="0"/>
              <a:t>bonds (general, revenue or appropriation bonds) – potential increased cost </a:t>
            </a:r>
            <a:r>
              <a:rPr lang="en-US" dirty="0" smtClean="0"/>
              <a:t>and </a:t>
            </a:r>
            <a:r>
              <a:rPr lang="en-US" dirty="0"/>
              <a:t>ownership interest still needed	</a:t>
            </a:r>
            <a:endParaRPr lang="en-US" dirty="0" smtClean="0"/>
          </a:p>
          <a:p>
            <a:r>
              <a:rPr lang="en-US" b="1" dirty="0" smtClean="0"/>
              <a:t>Financial benefits: </a:t>
            </a:r>
            <a:r>
              <a:rPr lang="en-US" dirty="0" smtClean="0"/>
              <a:t>Will those that benefit from the cleanup contribute?</a:t>
            </a:r>
            <a:endParaRPr lang="en-US" dirty="0"/>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fld id="{F95FB0D1-489D-47B5-AD42-DDC993C4E34D}" type="slidenum">
              <a:rPr lang="en-US" smtClean="0"/>
              <a:t>16</a:t>
            </a:fld>
            <a:endParaRPr lang="en-US"/>
          </a:p>
        </p:txBody>
      </p:sp>
    </p:spTree>
    <p:extLst>
      <p:ext uri="{BB962C8B-B14F-4D97-AF65-F5344CB8AC3E}">
        <p14:creationId xmlns:p14="http://schemas.microsoft.com/office/powerpoint/2010/main" val="14473369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endParaRPr lang="en-US" sz="7200" dirty="0" smtClean="0"/>
          </a:p>
          <a:p>
            <a:pPr marL="0" indent="0" algn="ctr">
              <a:buNone/>
            </a:pPr>
            <a:r>
              <a:rPr lang="en-US" sz="7200" b="1" i="1" dirty="0" smtClean="0"/>
              <a:t>Questions?</a:t>
            </a:r>
            <a:endParaRPr lang="en-US" sz="7200" b="1" i="1" dirty="0"/>
          </a:p>
        </p:txBody>
      </p:sp>
      <p:sp>
        <p:nvSpPr>
          <p:cNvPr id="4" name="Slide Number Placeholder 3"/>
          <p:cNvSpPr>
            <a:spLocks noGrp="1"/>
          </p:cNvSpPr>
          <p:nvPr>
            <p:ph type="sldNum" sz="quarter" idx="12"/>
          </p:nvPr>
        </p:nvSpPr>
        <p:spPr/>
        <p:txBody>
          <a:bodyPr/>
          <a:lstStyle/>
          <a:p>
            <a:fld id="{F95FB0D1-489D-47B5-AD42-DDC993C4E34D}" type="slidenum">
              <a:rPr lang="en-US" smtClean="0"/>
              <a:t>17</a:t>
            </a:fld>
            <a:endParaRPr lang="en-US"/>
          </a:p>
        </p:txBody>
      </p:sp>
    </p:spTree>
    <p:extLst>
      <p:ext uri="{BB962C8B-B14F-4D97-AF65-F5344CB8AC3E}">
        <p14:creationId xmlns:p14="http://schemas.microsoft.com/office/powerpoint/2010/main" val="40310212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2"/>
          <p:cNvSpPr txBox="1">
            <a:spLocks/>
          </p:cNvSpPr>
          <p:nvPr/>
        </p:nvSpPr>
        <p:spPr>
          <a:xfrm>
            <a:off x="990600" y="304800"/>
            <a:ext cx="10515600" cy="914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FFFFFF"/>
                </a:solidFill>
                <a:effectLst/>
                <a:uLnTx/>
                <a:uFillTx/>
                <a:latin typeface="Calibri"/>
                <a:ea typeface="+mj-ea"/>
                <a:cs typeface="+mj-cs"/>
              </a:rPr>
              <a:t>Dig</a:t>
            </a:r>
            <a:r>
              <a:rPr kumimoji="0" lang="en-US" sz="3600" b="0" i="0" u="none" strike="noStrike" kern="1200" cap="none" spc="0" normalizeH="0" noProof="0" dirty="0" smtClean="0">
                <a:ln>
                  <a:noFill/>
                </a:ln>
                <a:solidFill>
                  <a:srgbClr val="FFFFFF"/>
                </a:solidFill>
                <a:effectLst/>
                <a:uLnTx/>
                <a:uFillTx/>
                <a:latin typeface="Calibri"/>
                <a:ea typeface="+mj-ea"/>
                <a:cs typeface="+mj-cs"/>
              </a:rPr>
              <a:t> and Line- </a:t>
            </a:r>
            <a:r>
              <a:rPr kumimoji="0" lang="en-US" sz="3600" b="0" i="0" u="none" strike="noStrike" kern="1200" cap="none" spc="0" normalizeH="0" baseline="0" noProof="0" dirty="0" smtClean="0">
                <a:ln>
                  <a:noFill/>
                </a:ln>
                <a:solidFill>
                  <a:srgbClr val="FFFFFF"/>
                </a:solidFill>
                <a:effectLst/>
                <a:uLnTx/>
                <a:uFillTx/>
                <a:latin typeface="Calibri"/>
                <a:ea typeface="+mj-ea"/>
                <a:cs typeface="+mj-cs"/>
              </a:rPr>
              <a:t>Smallest Footprint (tallest)</a:t>
            </a:r>
            <a:endParaRPr kumimoji="0" lang="en-US" sz="3600" b="0" i="0" u="none" strike="noStrike" kern="1200" cap="none" spc="0" normalizeH="0" baseline="0" noProof="0" dirty="0">
              <a:ln>
                <a:noFill/>
              </a:ln>
              <a:solidFill>
                <a:srgbClr val="FFFFFF"/>
              </a:solidFill>
              <a:effectLst/>
              <a:uLnTx/>
              <a:uFillTx/>
              <a:latin typeface="Calibri"/>
              <a:ea typeface="+mj-ea"/>
              <a:cs typeface="+mj-cs"/>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2024" t="22873" r="12024" b="22873"/>
          <a:stretch/>
        </p:blipFill>
        <p:spPr>
          <a:xfrm>
            <a:off x="149915" y="1343378"/>
            <a:ext cx="11859995" cy="5480755"/>
          </a:xfrm>
          <a:prstGeom prst="rect">
            <a:avLst/>
          </a:prstGeom>
        </p:spPr>
      </p:pic>
      <p:sp>
        <p:nvSpPr>
          <p:cNvPr id="2" name="Slide Number Placeholder 1"/>
          <p:cNvSpPr>
            <a:spLocks noGrp="1"/>
          </p:cNvSpPr>
          <p:nvPr>
            <p:ph type="sldNum" sz="quarter" idx="12"/>
          </p:nvPr>
        </p:nvSpPr>
        <p:spPr/>
        <p:txBody>
          <a:bodyPr/>
          <a:lstStyle/>
          <a:p>
            <a:fld id="{F95FB0D1-489D-47B5-AD42-DDC993C4E34D}" type="slidenum">
              <a:rPr lang="en-US" smtClean="0"/>
              <a:t>18</a:t>
            </a:fld>
            <a:endParaRPr lang="en-US"/>
          </a:p>
        </p:txBody>
      </p:sp>
    </p:spTree>
    <p:extLst>
      <p:ext uri="{BB962C8B-B14F-4D97-AF65-F5344CB8AC3E}">
        <p14:creationId xmlns:p14="http://schemas.microsoft.com/office/powerpoint/2010/main" val="2720133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2"/>
          <p:cNvSpPr txBox="1">
            <a:spLocks/>
          </p:cNvSpPr>
          <p:nvPr/>
        </p:nvSpPr>
        <p:spPr>
          <a:xfrm>
            <a:off x="990600" y="304800"/>
            <a:ext cx="10515600" cy="914400"/>
          </a:xfrm>
          <a:prstGeom prst="rect">
            <a:avLst/>
          </a:prstGeom>
        </p:spPr>
        <p:txBody>
          <a:bodyPr vert="horz" lIns="91440" tIns="45720" rIns="91440" bIns="45720" rtlCol="0" anchor="ctr">
            <a:normAutofit fontScale="92500"/>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FFFFFF"/>
                </a:solidFill>
                <a:effectLst/>
                <a:uLnTx/>
                <a:uFillTx/>
                <a:latin typeface="Calibri"/>
                <a:ea typeface="+mj-ea"/>
                <a:cs typeface="+mj-cs"/>
              </a:rPr>
              <a:t>Digg</a:t>
            </a:r>
            <a:r>
              <a:rPr kumimoji="0" lang="en-US" sz="3600" b="0" i="0" u="none" strike="noStrike" kern="1200" cap="none" spc="0" normalizeH="0" noProof="0" dirty="0" smtClean="0">
                <a:ln>
                  <a:noFill/>
                </a:ln>
                <a:solidFill>
                  <a:srgbClr val="FFFFFF"/>
                </a:solidFill>
                <a:effectLst/>
                <a:uLnTx/>
                <a:uFillTx/>
                <a:latin typeface="Calibri"/>
                <a:ea typeface="+mj-ea"/>
                <a:cs typeface="+mj-cs"/>
              </a:rPr>
              <a:t> and Line- </a:t>
            </a:r>
            <a:r>
              <a:rPr kumimoji="0" lang="en-US" sz="3600" b="0" i="0" u="none" strike="noStrike" kern="1200" cap="none" spc="0" normalizeH="0" baseline="0" noProof="0" dirty="0" smtClean="0">
                <a:ln>
                  <a:noFill/>
                </a:ln>
                <a:solidFill>
                  <a:srgbClr val="FFFFFF"/>
                </a:solidFill>
                <a:effectLst/>
                <a:uLnTx/>
                <a:uFillTx/>
                <a:latin typeface="Calibri"/>
                <a:ea typeface="+mj-ea"/>
                <a:cs typeface="+mj-cs"/>
              </a:rPr>
              <a:t>Lowest Height (smallest development</a:t>
            </a:r>
            <a:r>
              <a:rPr kumimoji="0" lang="en-US" sz="3600" b="0" i="0" u="none" strike="noStrike" kern="1200" cap="none" spc="0" normalizeH="0" noProof="0" dirty="0" smtClean="0">
                <a:ln>
                  <a:noFill/>
                </a:ln>
                <a:solidFill>
                  <a:srgbClr val="FFFFFF"/>
                </a:solidFill>
                <a:effectLst/>
                <a:uLnTx/>
                <a:uFillTx/>
                <a:latin typeface="Calibri"/>
                <a:ea typeface="+mj-ea"/>
                <a:cs typeface="+mj-cs"/>
              </a:rPr>
              <a:t> area)</a:t>
            </a:r>
            <a:endParaRPr kumimoji="0" lang="en-US" sz="3600" b="0" i="0" u="none" strike="noStrike" kern="1200" cap="none" spc="0" normalizeH="0" baseline="0" noProof="0" dirty="0">
              <a:ln>
                <a:noFill/>
              </a:ln>
              <a:solidFill>
                <a:srgbClr val="FFFFFF"/>
              </a:solidFill>
              <a:effectLst/>
              <a:uLnTx/>
              <a:uFillTx/>
              <a:latin typeface="Calibri"/>
              <a:ea typeface="+mj-ea"/>
              <a:cs typeface="+mj-cs"/>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2025" t="22873" r="12025" b="22873"/>
          <a:stretch/>
        </p:blipFill>
        <p:spPr>
          <a:xfrm>
            <a:off x="134970" y="1343377"/>
            <a:ext cx="11908851" cy="5503333"/>
          </a:xfrm>
          <a:prstGeom prst="rect">
            <a:avLst/>
          </a:prstGeom>
        </p:spPr>
      </p:pic>
      <p:sp>
        <p:nvSpPr>
          <p:cNvPr id="2" name="Slide Number Placeholder 1"/>
          <p:cNvSpPr>
            <a:spLocks noGrp="1"/>
          </p:cNvSpPr>
          <p:nvPr>
            <p:ph type="sldNum" sz="quarter" idx="12"/>
          </p:nvPr>
        </p:nvSpPr>
        <p:spPr/>
        <p:txBody>
          <a:bodyPr/>
          <a:lstStyle/>
          <a:p>
            <a:fld id="{F95FB0D1-489D-47B5-AD42-DDC993C4E34D}" type="slidenum">
              <a:rPr lang="en-US" smtClean="0"/>
              <a:t>19</a:t>
            </a:fld>
            <a:endParaRPr lang="en-US"/>
          </a:p>
        </p:txBody>
      </p:sp>
    </p:spTree>
    <p:extLst>
      <p:ext uri="{BB962C8B-B14F-4D97-AF65-F5344CB8AC3E}">
        <p14:creationId xmlns:p14="http://schemas.microsoft.com/office/powerpoint/2010/main" val="12561520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Three approaches to handling pollution</a:t>
            </a:r>
            <a:endParaRPr lang="en-US" dirty="0"/>
          </a:p>
        </p:txBody>
      </p:sp>
      <p:sp>
        <p:nvSpPr>
          <p:cNvPr id="5" name="TextBox 4"/>
          <p:cNvSpPr txBox="1"/>
          <p:nvPr/>
        </p:nvSpPr>
        <p:spPr>
          <a:xfrm>
            <a:off x="7790793" y="2028149"/>
            <a:ext cx="3563007" cy="3908762"/>
          </a:xfrm>
          <a:prstGeom prst="rect">
            <a:avLst/>
          </a:prstGeom>
          <a:solidFill>
            <a:srgbClr val="002570"/>
          </a:solidFill>
        </p:spPr>
        <p:txBody>
          <a:bodyPr wrap="square" rtlCol="0">
            <a:spAutoFit/>
          </a:bodyPr>
          <a:lstStyle/>
          <a:p>
            <a:endParaRPr lang="en-US" sz="2800" dirty="0">
              <a:solidFill>
                <a:schemeClr val="bg1"/>
              </a:solidFill>
            </a:endParaRPr>
          </a:p>
          <a:p>
            <a:pPr algn="ctr"/>
            <a:r>
              <a:rPr lang="en-US" sz="4000" dirty="0" smtClean="0">
                <a:solidFill>
                  <a:schemeClr val="bg1"/>
                </a:solidFill>
              </a:rPr>
              <a:t>Prevent it</a:t>
            </a:r>
          </a:p>
          <a:p>
            <a:pPr algn="ctr"/>
            <a:endParaRPr lang="en-US" sz="4000" dirty="0" smtClean="0">
              <a:solidFill>
                <a:schemeClr val="bg1"/>
              </a:solidFill>
            </a:endParaRPr>
          </a:p>
          <a:p>
            <a:pPr algn="ctr"/>
            <a:r>
              <a:rPr lang="en-US" sz="4000" dirty="0" smtClean="0">
                <a:solidFill>
                  <a:schemeClr val="bg1"/>
                </a:solidFill>
              </a:rPr>
              <a:t>Manage it</a:t>
            </a:r>
          </a:p>
          <a:p>
            <a:pPr algn="ctr"/>
            <a:endParaRPr lang="en-US" sz="4000" dirty="0" smtClean="0">
              <a:solidFill>
                <a:schemeClr val="bg1"/>
              </a:solidFill>
            </a:endParaRPr>
          </a:p>
          <a:p>
            <a:pPr algn="ctr"/>
            <a:r>
              <a:rPr lang="en-US" sz="4000" dirty="0" smtClean="0">
                <a:solidFill>
                  <a:schemeClr val="bg1"/>
                </a:solidFill>
              </a:rPr>
              <a:t>Clean it up</a:t>
            </a:r>
          </a:p>
          <a:p>
            <a:endParaRPr lang="en-US" sz="2000" dirty="0">
              <a:solidFill>
                <a:schemeClr val="bg1"/>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0610"/>
          <a:stretch/>
        </p:blipFill>
        <p:spPr>
          <a:xfrm>
            <a:off x="695456" y="1329220"/>
            <a:ext cx="5975797" cy="5528780"/>
          </a:xfrm>
          <a:prstGeom prst="rect">
            <a:avLst/>
          </a:prstGeom>
        </p:spPr>
      </p:pic>
      <p:sp>
        <p:nvSpPr>
          <p:cNvPr id="3" name="Slide Number Placeholder 2"/>
          <p:cNvSpPr>
            <a:spLocks noGrp="1"/>
          </p:cNvSpPr>
          <p:nvPr>
            <p:ph type="sldNum" sz="quarter" idx="12"/>
          </p:nvPr>
        </p:nvSpPr>
        <p:spPr/>
        <p:txBody>
          <a:bodyPr/>
          <a:lstStyle/>
          <a:p>
            <a:fld id="{F95FB0D1-489D-47B5-AD42-DDC993C4E34D}" type="slidenum">
              <a:rPr lang="en-US" smtClean="0"/>
              <a:t>2</a:t>
            </a:fld>
            <a:endParaRPr lang="en-US"/>
          </a:p>
        </p:txBody>
      </p:sp>
    </p:spTree>
    <p:extLst>
      <p:ext uri="{BB962C8B-B14F-4D97-AF65-F5344CB8AC3E}">
        <p14:creationId xmlns:p14="http://schemas.microsoft.com/office/powerpoint/2010/main" val="2763723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2"/>
          <p:cNvSpPr txBox="1">
            <a:spLocks/>
          </p:cNvSpPr>
          <p:nvPr/>
        </p:nvSpPr>
        <p:spPr>
          <a:xfrm>
            <a:off x="990600" y="304800"/>
            <a:ext cx="10515600" cy="914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FFFFFF"/>
                </a:solidFill>
                <a:effectLst/>
                <a:uLnTx/>
                <a:uFillTx/>
                <a:latin typeface="Calibri"/>
                <a:ea typeface="+mj-ea"/>
                <a:cs typeface="+mj-cs"/>
              </a:rPr>
              <a:t>Dig and Line- Balanced (hybrid</a:t>
            </a:r>
            <a:r>
              <a:rPr kumimoji="0" lang="en-US" sz="3600" b="0" i="0" u="none" strike="noStrike" kern="1200" cap="none" spc="0" normalizeH="0" noProof="0" dirty="0" smtClean="0">
                <a:ln>
                  <a:noFill/>
                </a:ln>
                <a:solidFill>
                  <a:srgbClr val="FFFFFF"/>
                </a:solidFill>
                <a:effectLst/>
                <a:uLnTx/>
                <a:uFillTx/>
                <a:latin typeface="Calibri"/>
                <a:ea typeface="+mj-ea"/>
                <a:cs typeface="+mj-cs"/>
              </a:rPr>
              <a:t> option)</a:t>
            </a:r>
            <a:endParaRPr kumimoji="0" lang="en-US" sz="3600" b="0" i="0" u="none" strike="noStrike" kern="1200" cap="none" spc="0" normalizeH="0" baseline="0" noProof="0" dirty="0">
              <a:ln>
                <a:noFill/>
              </a:ln>
              <a:solidFill>
                <a:srgbClr val="FFFFFF"/>
              </a:solidFill>
              <a:effectLst/>
              <a:uLnTx/>
              <a:uFillTx/>
              <a:latin typeface="Calibri"/>
              <a:ea typeface="+mj-ea"/>
              <a:cs typeface="+mj-cs"/>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2025" t="22873" r="12025" b="22873"/>
          <a:stretch/>
        </p:blipFill>
        <p:spPr>
          <a:xfrm>
            <a:off x="159171" y="1354667"/>
            <a:ext cx="11859995" cy="5480756"/>
          </a:xfrm>
          <a:prstGeom prst="rect">
            <a:avLst/>
          </a:prstGeom>
        </p:spPr>
      </p:pic>
      <p:sp>
        <p:nvSpPr>
          <p:cNvPr id="2" name="Slide Number Placeholder 1"/>
          <p:cNvSpPr>
            <a:spLocks noGrp="1"/>
          </p:cNvSpPr>
          <p:nvPr>
            <p:ph type="sldNum" sz="quarter" idx="12"/>
          </p:nvPr>
        </p:nvSpPr>
        <p:spPr/>
        <p:txBody>
          <a:bodyPr/>
          <a:lstStyle/>
          <a:p>
            <a:fld id="{F95FB0D1-489D-47B5-AD42-DDC993C4E34D}" type="slidenum">
              <a:rPr lang="en-US" smtClean="0"/>
              <a:t>20</a:t>
            </a:fld>
            <a:endParaRPr lang="en-US"/>
          </a:p>
        </p:txBody>
      </p:sp>
    </p:spTree>
    <p:extLst>
      <p:ext uri="{BB962C8B-B14F-4D97-AF65-F5344CB8AC3E}">
        <p14:creationId xmlns:p14="http://schemas.microsoft.com/office/powerpoint/2010/main" val="7735005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2"/>
          <p:cNvSpPr txBox="1">
            <a:spLocks/>
          </p:cNvSpPr>
          <p:nvPr/>
        </p:nvSpPr>
        <p:spPr>
          <a:xfrm>
            <a:off x="990600" y="304800"/>
            <a:ext cx="10515600" cy="914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FFFFFF"/>
                </a:solidFill>
                <a:effectLst/>
                <a:uLnTx/>
                <a:uFillTx/>
                <a:latin typeface="Calibri"/>
                <a:ea typeface="+mj-ea"/>
                <a:cs typeface="+mj-cs"/>
              </a:rPr>
              <a:t>Dig and Haul</a:t>
            </a:r>
            <a:endParaRPr kumimoji="0" lang="en-US" sz="3600" b="0" i="0" u="none" strike="noStrike" kern="1200" cap="none" spc="0" normalizeH="0" baseline="0" noProof="0" dirty="0">
              <a:ln>
                <a:noFill/>
              </a:ln>
              <a:solidFill>
                <a:srgbClr val="FFFFFF"/>
              </a:solidFill>
              <a:effectLst/>
              <a:uLnTx/>
              <a:uFillTx/>
              <a:latin typeface="Calibri"/>
              <a:ea typeface="+mj-ea"/>
              <a:cs typeface="+mj-cs"/>
            </a:endParaRP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1549" r="33683"/>
          <a:stretch/>
        </p:blipFill>
        <p:spPr>
          <a:xfrm>
            <a:off x="0" y="1914238"/>
            <a:ext cx="7121180" cy="4620768"/>
          </a:xfrm>
        </p:spPr>
      </p:pic>
      <p:sp>
        <p:nvSpPr>
          <p:cNvPr id="3" name="Rectangle 2"/>
          <p:cNvSpPr/>
          <p:nvPr/>
        </p:nvSpPr>
        <p:spPr>
          <a:xfrm>
            <a:off x="7229856" y="1540831"/>
            <a:ext cx="4767072" cy="4370427"/>
          </a:xfrm>
          <a:prstGeom prst="rect">
            <a:avLst/>
          </a:prstGeom>
        </p:spPr>
        <p:txBody>
          <a:bodyPr wrap="square">
            <a:spAutoFit/>
          </a:bodyPr>
          <a:lstStyle/>
          <a:p>
            <a:r>
              <a:rPr lang="en-US" sz="2800" b="1" dirty="0" smtClean="0"/>
              <a:t>One Vision </a:t>
            </a:r>
            <a:r>
              <a:rPr lang="en-US" sz="2800" b="1" dirty="0"/>
              <a:t>for R</a:t>
            </a:r>
            <a:r>
              <a:rPr lang="en-US" sz="2800" b="1" dirty="0" smtClean="0"/>
              <a:t>edevelopment </a:t>
            </a:r>
          </a:p>
          <a:p>
            <a:r>
              <a:rPr lang="en-US" sz="2000" dirty="0" smtClean="0"/>
              <a:t>presented </a:t>
            </a:r>
            <a:r>
              <a:rPr lang="en-US" sz="2000" dirty="0"/>
              <a:t>to </a:t>
            </a:r>
            <a:endParaRPr lang="en-US" sz="2000" dirty="0" smtClean="0"/>
          </a:p>
          <a:p>
            <a:r>
              <a:rPr lang="en-US" sz="2800" dirty="0" smtClean="0"/>
              <a:t>Burnsville </a:t>
            </a:r>
            <a:r>
              <a:rPr lang="en-US" sz="2800" dirty="0"/>
              <a:t>Planning Commission </a:t>
            </a:r>
            <a:endParaRPr lang="en-US" sz="2800" dirty="0" smtClean="0"/>
          </a:p>
          <a:p>
            <a:endParaRPr lang="en-US" sz="2000" dirty="0" smtClean="0"/>
          </a:p>
          <a:p>
            <a:endParaRPr lang="en-US" sz="2000" dirty="0"/>
          </a:p>
          <a:p>
            <a:pPr marL="457200" indent="-457200">
              <a:buFont typeface="+mj-lt"/>
              <a:buAutoNum type="arabicPeriod"/>
            </a:pPr>
            <a:r>
              <a:rPr lang="en-US" dirty="0" smtClean="0"/>
              <a:t>Waterfront residential/ mixed use development </a:t>
            </a:r>
          </a:p>
          <a:p>
            <a:pPr marL="457200" indent="-457200">
              <a:buFont typeface="+mj-lt"/>
              <a:buAutoNum type="arabicPeriod"/>
            </a:pPr>
            <a:endParaRPr lang="en-US" dirty="0" smtClean="0"/>
          </a:p>
          <a:p>
            <a:pPr marL="457200" indent="-457200">
              <a:buFont typeface="+mj-lt"/>
              <a:buAutoNum type="arabicPeriod"/>
            </a:pPr>
            <a:r>
              <a:rPr lang="en-US" dirty="0" smtClean="0"/>
              <a:t>Commercial/Industrial Development    </a:t>
            </a:r>
          </a:p>
          <a:p>
            <a:pPr marL="457200" indent="-457200">
              <a:buFont typeface="+mj-lt"/>
              <a:buAutoNum type="arabicPeriod"/>
            </a:pPr>
            <a:endParaRPr lang="en-US" dirty="0" smtClean="0"/>
          </a:p>
          <a:p>
            <a:pPr marL="457200" indent="-457200">
              <a:buFont typeface="+mj-lt"/>
              <a:buAutoNum type="arabicPeriod"/>
            </a:pPr>
            <a:r>
              <a:rPr lang="en-US" dirty="0" smtClean="0"/>
              <a:t>Open space, parks, trails, connecting public to riverfront and quarry lake</a:t>
            </a:r>
          </a:p>
          <a:p>
            <a:pPr marL="457200" indent="-457200">
              <a:buFont typeface="+mj-lt"/>
              <a:buAutoNum type="arabicPeriod"/>
            </a:pPr>
            <a:endParaRPr lang="en-US" dirty="0" smtClean="0"/>
          </a:p>
          <a:p>
            <a:pPr marL="457200" indent="-457200">
              <a:buFont typeface="+mj-lt"/>
              <a:buAutoNum type="arabicPeriod"/>
            </a:pPr>
            <a:r>
              <a:rPr lang="en-US" dirty="0" smtClean="0"/>
              <a:t>Landfill</a:t>
            </a:r>
            <a:endParaRPr lang="en-US" dirty="0"/>
          </a:p>
        </p:txBody>
      </p:sp>
      <p:sp>
        <p:nvSpPr>
          <p:cNvPr id="6" name="TextBox 5"/>
          <p:cNvSpPr txBox="1"/>
          <p:nvPr/>
        </p:nvSpPr>
        <p:spPr>
          <a:xfrm>
            <a:off x="195598" y="1540831"/>
            <a:ext cx="4596384" cy="400110"/>
          </a:xfrm>
          <a:prstGeom prst="rect">
            <a:avLst/>
          </a:prstGeom>
          <a:noFill/>
        </p:spPr>
        <p:txBody>
          <a:bodyPr wrap="square" rtlCol="0">
            <a:spAutoFit/>
          </a:bodyPr>
          <a:lstStyle/>
          <a:p>
            <a:r>
              <a:rPr lang="en-US" sz="2000" b="1" dirty="0" smtClean="0">
                <a:solidFill>
                  <a:schemeClr val="tx2"/>
                </a:solidFill>
              </a:rPr>
              <a:t>Slide From City of Burnsville</a:t>
            </a:r>
            <a:endParaRPr lang="en-US" sz="2000" b="1" dirty="0">
              <a:solidFill>
                <a:schemeClr val="tx2"/>
              </a:solidFill>
            </a:endParaRPr>
          </a:p>
        </p:txBody>
      </p:sp>
      <p:sp>
        <p:nvSpPr>
          <p:cNvPr id="2" name="Slide Number Placeholder 1"/>
          <p:cNvSpPr>
            <a:spLocks noGrp="1"/>
          </p:cNvSpPr>
          <p:nvPr>
            <p:ph type="sldNum" sz="quarter" idx="12"/>
          </p:nvPr>
        </p:nvSpPr>
        <p:spPr/>
        <p:txBody>
          <a:bodyPr/>
          <a:lstStyle/>
          <a:p>
            <a:fld id="{F95FB0D1-489D-47B5-AD42-DDC993C4E34D}" type="slidenum">
              <a:rPr lang="en-US" smtClean="0"/>
              <a:t>21</a:t>
            </a:fld>
            <a:endParaRPr lang="en-US"/>
          </a:p>
        </p:txBody>
      </p:sp>
    </p:spTree>
    <p:extLst>
      <p:ext uri="{BB962C8B-B14F-4D97-AF65-F5344CB8AC3E}">
        <p14:creationId xmlns:p14="http://schemas.microsoft.com/office/powerpoint/2010/main" val="27732414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2"/>
          <p:cNvSpPr txBox="1">
            <a:spLocks/>
          </p:cNvSpPr>
          <p:nvPr/>
        </p:nvSpPr>
        <p:spPr>
          <a:xfrm>
            <a:off x="990600" y="304800"/>
            <a:ext cx="10515600" cy="914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FFFFFF"/>
                </a:solidFill>
                <a:effectLst/>
                <a:uLnTx/>
                <a:uFillTx/>
                <a:latin typeface="Calibri"/>
                <a:ea typeface="+mj-ea"/>
                <a:cs typeface="+mj-cs"/>
              </a:rPr>
              <a:t>Final Height Comparison</a:t>
            </a:r>
            <a:endParaRPr kumimoji="0" lang="en-US" sz="3600" b="0" i="0" u="none" strike="noStrike" kern="1200" cap="none" spc="0" normalizeH="0" baseline="0" noProof="0" dirty="0">
              <a:ln>
                <a:noFill/>
              </a:ln>
              <a:solidFill>
                <a:srgbClr val="FFFFFF"/>
              </a:solidFill>
              <a:effectLst/>
              <a:uLnTx/>
              <a:uFillTx/>
              <a:latin typeface="Calibri"/>
              <a:ea typeface="+mj-ea"/>
              <a:cs typeface="+mj-cs"/>
            </a:endParaRPr>
          </a:p>
        </p:txBody>
      </p:sp>
      <p:graphicFrame>
        <p:nvGraphicFramePr>
          <p:cNvPr id="11" name="Chart 10"/>
          <p:cNvGraphicFramePr>
            <a:graphicFrameLocks/>
          </p:cNvGraphicFramePr>
          <p:nvPr>
            <p:extLst>
              <p:ext uri="{D42A27DB-BD31-4B8C-83A1-F6EECF244321}">
                <p14:modId xmlns:p14="http://schemas.microsoft.com/office/powerpoint/2010/main" val="2785950226"/>
              </p:ext>
            </p:extLst>
          </p:nvPr>
        </p:nvGraphicFramePr>
        <p:xfrm>
          <a:off x="1724732" y="1416010"/>
          <a:ext cx="8749938" cy="523385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483186" y="6018490"/>
            <a:ext cx="1544590" cy="307777"/>
          </a:xfrm>
          <a:prstGeom prst="rect">
            <a:avLst/>
          </a:prstGeom>
          <a:noFill/>
        </p:spPr>
        <p:txBody>
          <a:bodyPr wrap="none" rtlCol="0">
            <a:spAutoFit/>
          </a:bodyPr>
          <a:lstStyle/>
          <a:p>
            <a:r>
              <a:rPr lang="en-US" sz="1400" dirty="0"/>
              <a:t>E</a:t>
            </a:r>
            <a:r>
              <a:rPr lang="en-US" sz="1400" dirty="0" smtClean="0"/>
              <a:t>levation 720 feet</a:t>
            </a:r>
            <a:endParaRPr lang="en-US" sz="1400" dirty="0"/>
          </a:p>
        </p:txBody>
      </p:sp>
      <p:sp>
        <p:nvSpPr>
          <p:cNvPr id="6" name="TextBox 5"/>
          <p:cNvSpPr txBox="1"/>
          <p:nvPr/>
        </p:nvSpPr>
        <p:spPr>
          <a:xfrm>
            <a:off x="96656" y="1416010"/>
            <a:ext cx="4596384" cy="400110"/>
          </a:xfrm>
          <a:prstGeom prst="rect">
            <a:avLst/>
          </a:prstGeom>
          <a:noFill/>
        </p:spPr>
        <p:txBody>
          <a:bodyPr wrap="square" rtlCol="0">
            <a:spAutoFit/>
          </a:bodyPr>
          <a:lstStyle/>
          <a:p>
            <a:r>
              <a:rPr lang="en-US" sz="2000" b="1" dirty="0" smtClean="0">
                <a:solidFill>
                  <a:schemeClr val="tx2"/>
                </a:solidFill>
              </a:rPr>
              <a:t>Slide From Dakota County</a:t>
            </a:r>
            <a:endParaRPr lang="en-US" sz="2000" b="1" dirty="0">
              <a:solidFill>
                <a:schemeClr val="tx2"/>
              </a:solidFill>
            </a:endParaRPr>
          </a:p>
        </p:txBody>
      </p:sp>
      <p:sp>
        <p:nvSpPr>
          <p:cNvPr id="2" name="Slide Number Placeholder 1"/>
          <p:cNvSpPr>
            <a:spLocks noGrp="1"/>
          </p:cNvSpPr>
          <p:nvPr>
            <p:ph type="sldNum" sz="quarter" idx="12"/>
          </p:nvPr>
        </p:nvSpPr>
        <p:spPr/>
        <p:txBody>
          <a:bodyPr/>
          <a:lstStyle/>
          <a:p>
            <a:fld id="{F95FB0D1-489D-47B5-AD42-DDC993C4E34D}" type="slidenum">
              <a:rPr lang="en-US" smtClean="0"/>
              <a:t>22</a:t>
            </a:fld>
            <a:endParaRPr lang="en-US"/>
          </a:p>
        </p:txBody>
      </p:sp>
    </p:spTree>
    <p:extLst>
      <p:ext uri="{BB962C8B-B14F-4D97-AF65-F5344CB8AC3E}">
        <p14:creationId xmlns:p14="http://schemas.microsoft.com/office/powerpoint/2010/main" val="8948099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Closed Landfill Program</a:t>
            </a:r>
            <a:endParaRPr lang="en-US" dirty="0"/>
          </a:p>
        </p:txBody>
      </p:sp>
      <p:pic>
        <p:nvPicPr>
          <p:cNvPr id="5" name="Content Placeholder 4"/>
          <p:cNvPicPr>
            <a:picLocks noGrp="1" noChangeAspect="1"/>
          </p:cNvPicPr>
          <p:nvPr>
            <p:ph idx="1"/>
          </p:nvPr>
        </p:nvPicPr>
        <p:blipFill>
          <a:blip r:embed="rId3"/>
          <a:stretch>
            <a:fillRect/>
          </a:stretch>
        </p:blipFill>
        <p:spPr>
          <a:xfrm>
            <a:off x="508891" y="1479115"/>
            <a:ext cx="4038034" cy="5242360"/>
          </a:xfrm>
          <a:prstGeom prst="rect">
            <a:avLst/>
          </a:prstGeom>
        </p:spPr>
      </p:pic>
      <p:sp>
        <p:nvSpPr>
          <p:cNvPr id="4" name="Slide Number Placeholder 3"/>
          <p:cNvSpPr>
            <a:spLocks noGrp="1"/>
          </p:cNvSpPr>
          <p:nvPr>
            <p:ph type="sldNum" sz="quarter" idx="12"/>
          </p:nvPr>
        </p:nvSpPr>
        <p:spPr/>
        <p:txBody>
          <a:bodyPr/>
          <a:lstStyle/>
          <a:p>
            <a:fld id="{027BFFB2-5BA2-4AC9-963A-5046B9CCD5E5}" type="slidenum">
              <a:rPr lang="en-US" smtClean="0"/>
              <a:pPr/>
              <a:t>3</a:t>
            </a:fld>
            <a:endParaRPr lang="en-US" dirty="0"/>
          </a:p>
        </p:txBody>
      </p:sp>
      <p:sp>
        <p:nvSpPr>
          <p:cNvPr id="7" name="TextBox 6"/>
          <p:cNvSpPr txBox="1"/>
          <p:nvPr/>
        </p:nvSpPr>
        <p:spPr>
          <a:xfrm>
            <a:off x="5036695" y="1527369"/>
            <a:ext cx="6820688" cy="4893647"/>
          </a:xfrm>
          <a:prstGeom prst="rect">
            <a:avLst/>
          </a:prstGeom>
          <a:noFill/>
        </p:spPr>
        <p:txBody>
          <a:bodyPr wrap="square" rtlCol="0">
            <a:spAutoFit/>
          </a:bodyPr>
          <a:lstStyle/>
          <a:p>
            <a:r>
              <a:rPr lang="en-US" sz="2600" dirty="0" smtClean="0"/>
              <a:t>The Legislature created the Closed Landfill Program in 1994.</a:t>
            </a:r>
          </a:p>
          <a:p>
            <a:endParaRPr lang="en-US" sz="2600" dirty="0"/>
          </a:p>
          <a:p>
            <a:r>
              <a:rPr lang="en-US" sz="2600" dirty="0" smtClean="0"/>
              <a:t>MPCA is responsible for managing closed landfills that were permitted to hold mixed municipal solid waste that are enrolled in the program.</a:t>
            </a:r>
          </a:p>
          <a:p>
            <a:endParaRPr lang="en-US" sz="2600" dirty="0"/>
          </a:p>
          <a:p>
            <a:r>
              <a:rPr lang="en-US" sz="2600" b="1" dirty="0" smtClean="0"/>
              <a:t>Goal:  </a:t>
            </a:r>
            <a:r>
              <a:rPr lang="en-US" sz="2600" dirty="0" smtClean="0"/>
              <a:t>Mitigate risks to the public and the environment.</a:t>
            </a:r>
          </a:p>
          <a:p>
            <a:endParaRPr lang="en-US" sz="2600" dirty="0" smtClean="0"/>
          </a:p>
          <a:p>
            <a:r>
              <a:rPr lang="en-US" sz="2600" b="1" dirty="0" smtClean="0"/>
              <a:t>Today:</a:t>
            </a:r>
            <a:r>
              <a:rPr lang="en-US" sz="2600" dirty="0" smtClean="0"/>
              <a:t>  110 enrolled closed </a:t>
            </a:r>
            <a:r>
              <a:rPr lang="en-US" sz="2600" dirty="0"/>
              <a:t>landfills </a:t>
            </a:r>
            <a:r>
              <a:rPr lang="en-US" sz="2600" dirty="0" smtClean="0"/>
              <a:t>statewide.  </a:t>
            </a:r>
            <a:r>
              <a:rPr lang="en-US" sz="2600" b="1" u="sng" dirty="0" smtClean="0"/>
              <a:t>Freeway Landfill entered into program in 2017.</a:t>
            </a:r>
            <a:endParaRPr lang="en-US" sz="2600" b="1" u="sng" dirty="0"/>
          </a:p>
        </p:txBody>
      </p:sp>
    </p:spTree>
    <p:extLst>
      <p:ext uri="{BB962C8B-B14F-4D97-AF65-F5344CB8AC3E}">
        <p14:creationId xmlns:p14="http://schemas.microsoft.com/office/powerpoint/2010/main" val="20849076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Closed Landfill </a:t>
            </a:r>
            <a:r>
              <a:rPr lang="en-US" dirty="0"/>
              <a:t>Program </a:t>
            </a:r>
            <a:r>
              <a:rPr lang="en-US" dirty="0" smtClean="0"/>
              <a:t>Priorities</a:t>
            </a:r>
            <a:endParaRPr lang="en-US" dirty="0"/>
          </a:p>
        </p:txBody>
      </p:sp>
      <p:sp>
        <p:nvSpPr>
          <p:cNvPr id="3" name="Content Placeholder 2"/>
          <p:cNvSpPr>
            <a:spLocks noGrp="1"/>
          </p:cNvSpPr>
          <p:nvPr>
            <p:ph idx="1"/>
          </p:nvPr>
        </p:nvSpPr>
        <p:spPr>
          <a:xfrm>
            <a:off x="457201" y="1608082"/>
            <a:ext cx="11382702" cy="5113393"/>
          </a:xfrm>
        </p:spPr>
        <p:txBody>
          <a:bodyPr>
            <a:noAutofit/>
          </a:bodyPr>
          <a:lstStyle/>
          <a:p>
            <a:pPr marL="0" indent="0">
              <a:buNone/>
            </a:pPr>
            <a:r>
              <a:rPr lang="en-US" sz="2400" dirty="0" smtClean="0"/>
              <a:t>Closed landfills </a:t>
            </a:r>
            <a:r>
              <a:rPr lang="en-US" sz="2400" dirty="0"/>
              <a:t>are scored based on:</a:t>
            </a:r>
          </a:p>
          <a:p>
            <a:pPr lvl="1"/>
            <a:r>
              <a:rPr lang="en-US" sz="2400" dirty="0" smtClean="0"/>
              <a:t>presence </a:t>
            </a:r>
            <a:r>
              <a:rPr lang="en-US" sz="2400" dirty="0"/>
              <a:t>and </a:t>
            </a:r>
            <a:r>
              <a:rPr lang="en-US" sz="2400" dirty="0" smtClean="0"/>
              <a:t>degree </a:t>
            </a:r>
            <a:r>
              <a:rPr lang="en-US" sz="2400" dirty="0"/>
              <a:t>of </a:t>
            </a:r>
            <a:r>
              <a:rPr lang="en-US" sz="2400" dirty="0" smtClean="0"/>
              <a:t>hazards at each site - groundwater</a:t>
            </a:r>
            <a:r>
              <a:rPr lang="en-US" sz="2400" dirty="0"/>
              <a:t>, surface water, and methane gas </a:t>
            </a:r>
          </a:p>
          <a:p>
            <a:pPr lvl="1"/>
            <a:r>
              <a:rPr lang="en-US" sz="2400" dirty="0" smtClean="0"/>
              <a:t>conditions </a:t>
            </a:r>
            <a:r>
              <a:rPr lang="en-US" sz="2400" dirty="0"/>
              <a:t>that exacerbate those hazards </a:t>
            </a:r>
            <a:r>
              <a:rPr lang="en-US" sz="2400" dirty="0" smtClean="0"/>
              <a:t>(fractured bedrock, drinking water impact)</a:t>
            </a:r>
          </a:p>
          <a:p>
            <a:pPr lvl="1"/>
            <a:r>
              <a:rPr lang="en-US" sz="2400" dirty="0" smtClean="0"/>
              <a:t>the </a:t>
            </a:r>
            <a:r>
              <a:rPr lang="en-US" sz="2400" dirty="0"/>
              <a:t>likelihood the public will be exposed to those </a:t>
            </a:r>
            <a:r>
              <a:rPr lang="en-US" sz="2400" dirty="0" smtClean="0"/>
              <a:t>hazards (distance to wells, homes) </a:t>
            </a:r>
          </a:p>
          <a:p>
            <a:pPr lvl="1"/>
            <a:r>
              <a:rPr lang="en-US" sz="2400" dirty="0" smtClean="0"/>
              <a:t>other </a:t>
            </a:r>
            <a:r>
              <a:rPr lang="en-US" sz="2400" dirty="0"/>
              <a:t>risk </a:t>
            </a:r>
            <a:r>
              <a:rPr lang="en-US" sz="2400" dirty="0" smtClean="0"/>
              <a:t>factors (volume of waste, history of trespass, etc.)</a:t>
            </a:r>
            <a:r>
              <a:rPr lang="en-US" sz="2000" dirty="0" smtClean="0"/>
              <a:t/>
            </a:r>
            <a:br>
              <a:rPr lang="en-US" sz="2000" dirty="0" smtClean="0"/>
            </a:br>
            <a:endParaRPr lang="en-US" sz="700" dirty="0" smtClean="0"/>
          </a:p>
          <a:p>
            <a:pPr marL="0" indent="0">
              <a:buNone/>
            </a:pPr>
            <a:r>
              <a:rPr lang="en-US" sz="2400" dirty="0" smtClean="0"/>
              <a:t>Numerical </a:t>
            </a:r>
            <a:r>
              <a:rPr lang="en-US" sz="2400" dirty="0"/>
              <a:t>values are assigned to each of these risks and are totaled to calculate a site’s risk priority </a:t>
            </a:r>
            <a:r>
              <a:rPr lang="en-US" sz="2400" dirty="0" smtClean="0"/>
              <a:t>score.</a:t>
            </a:r>
          </a:p>
          <a:p>
            <a:pPr marL="0" indent="0">
              <a:buNone/>
            </a:pPr>
            <a:r>
              <a:rPr lang="en-US" sz="2400" dirty="0" smtClean="0"/>
              <a:t>This ranking process is completed annually.  </a:t>
            </a:r>
            <a:r>
              <a:rPr lang="en-US" sz="2400" b="1" u="sng" dirty="0" smtClean="0"/>
              <a:t>Freeway Landfill is currently the highest ranked site.</a:t>
            </a:r>
          </a:p>
        </p:txBody>
      </p:sp>
      <p:sp>
        <p:nvSpPr>
          <p:cNvPr id="4" name="Slide Number Placeholder 3"/>
          <p:cNvSpPr>
            <a:spLocks noGrp="1"/>
          </p:cNvSpPr>
          <p:nvPr>
            <p:ph type="sldNum" sz="quarter" idx="12"/>
          </p:nvPr>
        </p:nvSpPr>
        <p:spPr/>
        <p:txBody>
          <a:bodyPr/>
          <a:lstStyle/>
          <a:p>
            <a:fld id="{027BFFB2-5BA2-4AC9-963A-5046B9CCD5E5}" type="slidenum">
              <a:rPr lang="en-US" smtClean="0"/>
              <a:pPr/>
              <a:t>4</a:t>
            </a:fld>
            <a:endParaRPr lang="en-US" dirty="0"/>
          </a:p>
        </p:txBody>
      </p:sp>
    </p:spTree>
    <p:extLst>
      <p:ext uri="{BB962C8B-B14F-4D97-AF65-F5344CB8AC3E}">
        <p14:creationId xmlns:p14="http://schemas.microsoft.com/office/powerpoint/2010/main" val="16146925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Freeway area at a glance</a:t>
            </a:r>
            <a:endParaRPr lang="en-US" dirty="0"/>
          </a:p>
        </p:txBody>
      </p:sp>
      <p:sp>
        <p:nvSpPr>
          <p:cNvPr id="4" name="Slide Number Placeholder 3"/>
          <p:cNvSpPr>
            <a:spLocks noGrp="1"/>
          </p:cNvSpPr>
          <p:nvPr>
            <p:ph type="sldNum" sz="quarter" idx="12"/>
          </p:nvPr>
        </p:nvSpPr>
        <p:spPr/>
        <p:txBody>
          <a:bodyPr/>
          <a:lstStyle/>
          <a:p>
            <a:fld id="{027BFFB2-5BA2-4AC9-963A-5046B9CCD5E5}" type="slidenum">
              <a:rPr lang="en-US" smtClean="0"/>
              <a:pPr/>
              <a:t>5</a:t>
            </a:fld>
            <a:endParaRPr lang="en-US" dirty="0"/>
          </a:p>
        </p:txBody>
      </p:sp>
      <p:grpSp>
        <p:nvGrpSpPr>
          <p:cNvPr id="14" name="Group 13"/>
          <p:cNvGrpSpPr/>
          <p:nvPr/>
        </p:nvGrpSpPr>
        <p:grpSpPr>
          <a:xfrm>
            <a:off x="1194921" y="1334238"/>
            <a:ext cx="8946580" cy="5523762"/>
            <a:chOff x="998978" y="106469"/>
            <a:chExt cx="8946580" cy="5523762"/>
          </a:xfrm>
        </p:grpSpPr>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5924" t="5114" r="25303" b="25789"/>
            <a:stretch/>
          </p:blipFill>
          <p:spPr>
            <a:xfrm>
              <a:off x="1708388" y="106469"/>
              <a:ext cx="8237170" cy="5523762"/>
            </a:xfrm>
            <a:prstGeom prst="rect">
              <a:avLst/>
            </a:prstGeom>
          </p:spPr>
        </p:pic>
        <p:sp>
          <p:nvSpPr>
            <p:cNvPr id="7" name="TextBox 6"/>
            <p:cNvSpPr txBox="1"/>
            <p:nvPr/>
          </p:nvSpPr>
          <p:spPr>
            <a:xfrm>
              <a:off x="2577814" y="357120"/>
              <a:ext cx="1509678" cy="276999"/>
            </a:xfrm>
            <a:prstGeom prst="rect">
              <a:avLst/>
            </a:prstGeom>
            <a:solidFill>
              <a:schemeClr val="bg1"/>
            </a:solidFill>
            <a:ln w="31750">
              <a:solidFill>
                <a:schemeClr val="accent6"/>
              </a:solidFill>
            </a:ln>
          </p:spPr>
          <p:txBody>
            <a:bodyPr wrap="square" rtlCol="0">
              <a:spAutoFit/>
            </a:bodyPr>
            <a:lstStyle>
              <a:defPPr>
                <a:defRPr lang="en-US"/>
              </a:defPPr>
              <a:lvl1pPr algn="ctr">
                <a:defRPr>
                  <a:solidFill>
                    <a:schemeClr val="accent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A2846"/>
                  </a:solidFill>
                  <a:effectLst/>
                  <a:uLnTx/>
                  <a:uFillTx/>
                  <a:latin typeface="Segoe UI"/>
                  <a:ea typeface="+mn-ea"/>
                  <a:cs typeface="+mn-cs"/>
                </a:rPr>
                <a:t>Freeway </a:t>
              </a:r>
              <a:r>
                <a:rPr kumimoji="0" lang="en-US" sz="1200" b="0" i="0" u="none" strike="noStrike" kern="1200" cap="none" spc="0" normalizeH="0" baseline="0" noProof="0" dirty="0" smtClean="0">
                  <a:ln>
                    <a:noFill/>
                  </a:ln>
                  <a:solidFill>
                    <a:srgbClr val="5A2846"/>
                  </a:solidFill>
                  <a:effectLst/>
                  <a:uLnTx/>
                  <a:uFillTx/>
                  <a:latin typeface="Segoe UI"/>
                  <a:ea typeface="+mn-ea"/>
                  <a:cs typeface="+mn-cs"/>
                </a:rPr>
                <a:t>Landfill</a:t>
              </a:r>
              <a:endParaRPr kumimoji="0" lang="en-US" sz="1200" b="0" i="0" u="none" strike="noStrike" kern="1200" cap="none" spc="0" normalizeH="0" baseline="0" noProof="0" dirty="0">
                <a:ln>
                  <a:noFill/>
                </a:ln>
                <a:solidFill>
                  <a:srgbClr val="5A2846"/>
                </a:solidFill>
                <a:effectLst/>
                <a:uLnTx/>
                <a:uFillTx/>
                <a:latin typeface="Segoe UI"/>
                <a:ea typeface="+mn-ea"/>
                <a:cs typeface="+mn-cs"/>
              </a:endParaRPr>
            </a:p>
          </p:txBody>
        </p:sp>
        <p:sp>
          <p:nvSpPr>
            <p:cNvPr id="8" name="TextBox 7"/>
            <p:cNvSpPr txBox="1"/>
            <p:nvPr/>
          </p:nvSpPr>
          <p:spPr>
            <a:xfrm>
              <a:off x="5080000" y="286991"/>
              <a:ext cx="1289165" cy="286006"/>
            </a:xfrm>
            <a:prstGeom prst="rect">
              <a:avLst/>
            </a:prstGeom>
            <a:solidFill>
              <a:schemeClr val="bg1"/>
            </a:solidFill>
            <a:ln w="31750">
              <a:solidFill>
                <a:schemeClr val="accent6"/>
              </a:solidFill>
            </a:ln>
          </p:spPr>
          <p:txBody>
            <a:bodyPr wrap="square" rtlCol="0">
              <a:spAutoFit/>
            </a:bodyPr>
            <a:lstStyle>
              <a:defPPr>
                <a:defRPr lang="en-US"/>
              </a:defPPr>
              <a:lvl1pPr algn="ctr">
                <a:defRPr>
                  <a:solidFill>
                    <a:schemeClr val="accent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A2846"/>
                  </a:solidFill>
                  <a:effectLst/>
                  <a:uLnTx/>
                  <a:uFillTx/>
                  <a:latin typeface="Segoe UI"/>
                  <a:ea typeface="+mn-ea"/>
                  <a:cs typeface="+mn-cs"/>
                </a:rPr>
                <a:t>Freeway Dump</a:t>
              </a:r>
            </a:p>
          </p:txBody>
        </p:sp>
        <p:sp>
          <p:nvSpPr>
            <p:cNvPr id="9" name="TextBox 8"/>
            <p:cNvSpPr txBox="1"/>
            <p:nvPr/>
          </p:nvSpPr>
          <p:spPr>
            <a:xfrm>
              <a:off x="998978" y="1269324"/>
              <a:ext cx="1161548" cy="283765"/>
            </a:xfrm>
            <a:prstGeom prst="rect">
              <a:avLst/>
            </a:prstGeom>
            <a:solidFill>
              <a:schemeClr val="bg1"/>
            </a:solidFill>
            <a:ln w="31750">
              <a:solidFill>
                <a:schemeClr val="accent6"/>
              </a:solidFill>
            </a:ln>
          </p:spPr>
          <p:txBody>
            <a:bodyPr wrap="square" rtlCol="0">
              <a:spAutoFit/>
            </a:bodyPr>
            <a:lstStyle>
              <a:defPPr>
                <a:defRPr lang="en-US"/>
              </a:defPPr>
              <a:lvl1pPr algn="ctr">
                <a:defRPr>
                  <a:solidFill>
                    <a:schemeClr val="accent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A2846"/>
                  </a:solidFill>
                  <a:effectLst/>
                  <a:uLnTx/>
                  <a:uFillTx/>
                  <a:latin typeface="Segoe UI"/>
                  <a:ea typeface="+mn-ea"/>
                  <a:cs typeface="+mn-cs"/>
                </a:rPr>
                <a:t>Bloomington</a:t>
              </a:r>
            </a:p>
          </p:txBody>
        </p:sp>
        <p:sp>
          <p:nvSpPr>
            <p:cNvPr id="10" name="TextBox 9"/>
            <p:cNvSpPr txBox="1"/>
            <p:nvPr/>
          </p:nvSpPr>
          <p:spPr>
            <a:xfrm>
              <a:off x="3246673" y="1822132"/>
              <a:ext cx="840819" cy="276999"/>
            </a:xfrm>
            <a:prstGeom prst="rect">
              <a:avLst/>
            </a:prstGeom>
            <a:solidFill>
              <a:schemeClr val="bg1"/>
            </a:solidFill>
            <a:ln w="31750">
              <a:solidFill>
                <a:schemeClr val="accent6"/>
              </a:solidFill>
            </a:ln>
          </p:spPr>
          <p:txBody>
            <a:bodyPr wrap="square" rtlCol="0">
              <a:spAutoFit/>
            </a:bodyPr>
            <a:lstStyle>
              <a:defPPr>
                <a:defRPr lang="en-US"/>
              </a:defPPr>
              <a:lvl1pPr algn="ctr">
                <a:defRPr>
                  <a:solidFill>
                    <a:schemeClr val="accent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A2846"/>
                  </a:solidFill>
                  <a:effectLst/>
                  <a:uLnTx/>
                  <a:uFillTx/>
                  <a:latin typeface="Segoe UI"/>
                  <a:ea typeface="+mn-ea"/>
                  <a:cs typeface="+mn-cs"/>
                </a:rPr>
                <a:t>Burnsville</a:t>
              </a:r>
            </a:p>
          </p:txBody>
        </p:sp>
        <p:sp>
          <p:nvSpPr>
            <p:cNvPr id="11" name="TextBox 10"/>
            <p:cNvSpPr txBox="1"/>
            <p:nvPr/>
          </p:nvSpPr>
          <p:spPr>
            <a:xfrm>
              <a:off x="6096000" y="1822132"/>
              <a:ext cx="1308174" cy="276999"/>
            </a:xfrm>
            <a:prstGeom prst="rect">
              <a:avLst/>
            </a:prstGeom>
            <a:solidFill>
              <a:schemeClr val="bg1"/>
            </a:solidFill>
            <a:ln w="31750">
              <a:solidFill>
                <a:schemeClr val="accent6"/>
              </a:solidFill>
            </a:ln>
          </p:spPr>
          <p:txBody>
            <a:bodyPr wrap="square" rtlCol="0">
              <a:spAutoFit/>
            </a:bodyPr>
            <a:lstStyle>
              <a:defPPr>
                <a:defRPr lang="en-US"/>
              </a:defPPr>
              <a:lvl1pPr algn="ctr">
                <a:defRPr>
                  <a:solidFill>
                    <a:schemeClr val="accent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5A2846"/>
                  </a:solidFill>
                  <a:effectLst/>
                  <a:uLnTx/>
                  <a:uFillTx/>
                  <a:latin typeface="Segoe UI"/>
                  <a:ea typeface="+mn-ea"/>
                  <a:cs typeface="+mn-cs"/>
                </a:rPr>
                <a:t>Kraemer </a:t>
              </a:r>
              <a:r>
                <a:rPr kumimoji="0" lang="en-US" sz="1200" b="0" i="0" u="none" strike="noStrike" kern="1200" cap="none" spc="0" normalizeH="0" baseline="0" noProof="0" dirty="0">
                  <a:ln>
                    <a:noFill/>
                  </a:ln>
                  <a:solidFill>
                    <a:srgbClr val="5A2846"/>
                  </a:solidFill>
                  <a:effectLst/>
                  <a:uLnTx/>
                  <a:uFillTx/>
                  <a:latin typeface="Segoe UI"/>
                  <a:ea typeface="+mn-ea"/>
                  <a:cs typeface="+mn-cs"/>
                </a:rPr>
                <a:t>Quarry</a:t>
              </a:r>
            </a:p>
          </p:txBody>
        </p:sp>
        <p:sp>
          <p:nvSpPr>
            <p:cNvPr id="12" name="TextBox 11"/>
            <p:cNvSpPr txBox="1"/>
            <p:nvPr/>
          </p:nvSpPr>
          <p:spPr>
            <a:xfrm>
              <a:off x="5529181" y="3893053"/>
              <a:ext cx="1679968" cy="475748"/>
            </a:xfrm>
            <a:prstGeom prst="rect">
              <a:avLst/>
            </a:prstGeom>
            <a:solidFill>
              <a:schemeClr val="bg1"/>
            </a:solidFill>
            <a:ln w="31750">
              <a:solidFill>
                <a:schemeClr val="accent6"/>
              </a:solidFill>
            </a:ln>
          </p:spPr>
          <p:txBody>
            <a:bodyPr wrap="square" rtlCol="0">
              <a:spAutoFit/>
            </a:bodyPr>
            <a:lstStyle>
              <a:defPPr>
                <a:defRPr lang="en-US"/>
              </a:defPPr>
              <a:lvl1pPr algn="ctr">
                <a:defRPr>
                  <a:solidFill>
                    <a:schemeClr val="accent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A2846"/>
                  </a:solidFill>
                  <a:effectLst/>
                  <a:uLnTx/>
                  <a:uFillTx/>
                  <a:latin typeface="Segoe UI"/>
                  <a:ea typeface="+mn-ea"/>
                  <a:cs typeface="+mn-cs"/>
                </a:rPr>
                <a:t>Burnsville </a:t>
              </a:r>
              <a:r>
                <a:rPr kumimoji="0" lang="en-US" sz="1200" b="0" i="0" u="none" strike="noStrike" kern="1200" cap="none" spc="0" normalizeH="0" baseline="0" noProof="0" dirty="0" smtClean="0">
                  <a:ln>
                    <a:noFill/>
                  </a:ln>
                  <a:solidFill>
                    <a:srgbClr val="5A2846"/>
                  </a:solidFill>
                  <a:effectLst/>
                  <a:uLnTx/>
                  <a:uFillTx/>
                  <a:latin typeface="Segoe UI"/>
                  <a:ea typeface="+mn-ea"/>
                  <a:cs typeface="+mn-cs"/>
                </a:rPr>
                <a:t>Landfill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rgbClr val="5A2846"/>
                  </a:solidFill>
                  <a:latin typeface="Segoe UI"/>
                </a:rPr>
                <a:t>(Waste Management)</a:t>
              </a:r>
              <a:endParaRPr kumimoji="0" lang="en-US" sz="1200" b="0" i="0" u="none" strike="noStrike" kern="1200" cap="none" spc="0" normalizeH="0" baseline="0" noProof="0" dirty="0" smtClean="0">
                <a:ln>
                  <a:noFill/>
                </a:ln>
                <a:solidFill>
                  <a:srgbClr val="5A2846"/>
                </a:solidFill>
                <a:effectLst/>
                <a:uLnTx/>
                <a:uFillTx/>
                <a:latin typeface="Segoe UI"/>
                <a:ea typeface="+mn-ea"/>
                <a:cs typeface="+mn-cs"/>
              </a:endParaRPr>
            </a:p>
          </p:txBody>
        </p:sp>
        <p:sp>
          <p:nvSpPr>
            <p:cNvPr id="13" name="TextBox 12"/>
            <p:cNvSpPr txBox="1"/>
            <p:nvPr/>
          </p:nvSpPr>
          <p:spPr>
            <a:xfrm>
              <a:off x="7602553" y="425490"/>
              <a:ext cx="1646581" cy="461665"/>
            </a:xfrm>
            <a:prstGeom prst="rect">
              <a:avLst/>
            </a:prstGeom>
            <a:solidFill>
              <a:schemeClr val="bg1"/>
            </a:solidFill>
            <a:ln w="31750">
              <a:solidFill>
                <a:schemeClr val="accent6"/>
              </a:solidFill>
            </a:ln>
          </p:spPr>
          <p:txBody>
            <a:bodyPr wrap="square" rtlCol="0">
              <a:spAutoFit/>
            </a:bodyPr>
            <a:lstStyle>
              <a:defPPr>
                <a:defRPr lang="en-US"/>
              </a:defPPr>
              <a:lvl1pPr algn="ctr">
                <a:defRPr>
                  <a:solidFill>
                    <a:schemeClr val="accent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5A2846"/>
                  </a:solidFill>
                  <a:effectLst/>
                  <a:uLnTx/>
                  <a:uFillTx/>
                  <a:latin typeface="Segoe UI"/>
                  <a:ea typeface="+mn-ea"/>
                  <a:cs typeface="+mn-cs"/>
                </a:rPr>
                <a:t>Burnsville Drinking Water Supply Area</a:t>
              </a:r>
              <a:endParaRPr kumimoji="0" lang="en-US" sz="1200" b="0" i="0" u="none" strike="noStrike" kern="1200" cap="none" spc="0" normalizeH="0" baseline="0" noProof="0" dirty="0">
                <a:ln>
                  <a:noFill/>
                </a:ln>
                <a:solidFill>
                  <a:srgbClr val="5A2846"/>
                </a:solidFill>
                <a:effectLst/>
                <a:uLnTx/>
                <a:uFillTx/>
                <a:latin typeface="Segoe UI"/>
                <a:ea typeface="+mn-ea"/>
                <a:cs typeface="+mn-cs"/>
              </a:endParaRPr>
            </a:p>
          </p:txBody>
        </p:sp>
      </p:grpSp>
    </p:spTree>
    <p:extLst>
      <p:ext uri="{BB962C8B-B14F-4D97-AF65-F5344CB8AC3E}">
        <p14:creationId xmlns:p14="http://schemas.microsoft.com/office/powerpoint/2010/main" val="19926119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6528" y="228600"/>
            <a:ext cx="10737272" cy="951807"/>
          </a:xfrm>
        </p:spPr>
        <p:txBody>
          <a:bodyPr>
            <a:normAutofit/>
          </a:bodyPr>
          <a:lstStyle/>
          <a:p>
            <a:r>
              <a:rPr lang="en-US" dirty="0" smtClean="0"/>
              <a:t>History of Freeway Landfill</a:t>
            </a:r>
            <a:endParaRPr lang="en-US" dirty="0"/>
          </a:p>
        </p:txBody>
      </p:sp>
      <p:sp>
        <p:nvSpPr>
          <p:cNvPr id="3" name="Slide Number Placeholder 2"/>
          <p:cNvSpPr>
            <a:spLocks noGrp="1"/>
          </p:cNvSpPr>
          <p:nvPr>
            <p:ph type="sldNum" sz="quarter" idx="12"/>
          </p:nvPr>
        </p:nvSpPr>
        <p:spPr/>
        <p:txBody>
          <a:bodyPr/>
          <a:lstStyle/>
          <a:p>
            <a:fld id="{027BFFB2-5BA2-4AC9-963A-5046B9CCD5E5}" type="slidenum">
              <a:rPr lang="en-US" smtClean="0"/>
              <a:pPr/>
              <a:t>6</a:t>
            </a:fld>
            <a:endParaRPr lang="en-US" dirty="0"/>
          </a:p>
        </p:txBody>
      </p:sp>
      <p:pic>
        <p:nvPicPr>
          <p:cNvPr id="5" name="Picture 4"/>
          <p:cNvPicPr>
            <a:picLocks noChangeAspect="1"/>
          </p:cNvPicPr>
          <p:nvPr/>
        </p:nvPicPr>
        <p:blipFill rotWithShape="1">
          <a:blip r:embed="rId3"/>
          <a:srcRect t="22467"/>
          <a:stretch/>
        </p:blipFill>
        <p:spPr>
          <a:xfrm>
            <a:off x="824703" y="1709738"/>
            <a:ext cx="10320922" cy="4829174"/>
          </a:xfrm>
          <a:prstGeom prst="rect">
            <a:avLst/>
          </a:prstGeom>
        </p:spPr>
      </p:pic>
    </p:spTree>
    <p:extLst>
      <p:ext uri="{BB962C8B-B14F-4D97-AF65-F5344CB8AC3E}">
        <p14:creationId xmlns:p14="http://schemas.microsoft.com/office/powerpoint/2010/main" val="41384634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11117580" cy="914400"/>
          </a:xfrm>
        </p:spPr>
        <p:txBody>
          <a:bodyPr/>
          <a:lstStyle/>
          <a:p>
            <a:r>
              <a:rPr lang="en-US" dirty="0" smtClean="0"/>
              <a:t>Freeway Landfill &amp; Dump</a:t>
            </a:r>
            <a:endParaRPr lang="en-US" dirty="0"/>
          </a:p>
        </p:txBody>
      </p:sp>
      <p:pic>
        <p:nvPicPr>
          <p:cNvPr id="4" name="Content Placeholder 3"/>
          <p:cNvPicPr>
            <a:picLocks noGrp="1"/>
          </p:cNvPicPr>
          <p:nvPr>
            <p:ph idx="1"/>
          </p:nvPr>
        </p:nvPicPr>
        <p:blipFill rotWithShape="1">
          <a:blip r:embed="rId3" cstate="print">
            <a:extLst>
              <a:ext uri="{28A0092B-C50C-407E-A947-70E740481C1C}">
                <a14:useLocalDpi xmlns:a14="http://schemas.microsoft.com/office/drawing/2010/main" val="0"/>
              </a:ext>
            </a:extLst>
          </a:blip>
          <a:srcRect r="13447"/>
          <a:stretch/>
        </p:blipFill>
        <p:spPr>
          <a:xfrm>
            <a:off x="192505" y="1371601"/>
            <a:ext cx="6557212" cy="5378114"/>
          </a:xfrm>
          <a:prstGeom prst="rect">
            <a:avLst/>
          </a:prstGeom>
        </p:spPr>
      </p:pic>
      <p:sp>
        <p:nvSpPr>
          <p:cNvPr id="5" name="TextBox 4"/>
          <p:cNvSpPr txBox="1"/>
          <p:nvPr/>
        </p:nvSpPr>
        <p:spPr>
          <a:xfrm>
            <a:off x="7134726" y="1371601"/>
            <a:ext cx="4997640" cy="538609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Freeway Dump </a:t>
            </a:r>
          </a:p>
          <a:p>
            <a:pPr marL="800100" lvl="1" indent="-342900">
              <a:buFont typeface="Arial" panose="020B0604020202020204" pitchFamily="34" charset="0"/>
              <a:buChar char="•"/>
            </a:pPr>
            <a:r>
              <a:rPr lang="en-US" sz="2400" dirty="0" smtClean="0"/>
              <a:t>Operated 1961-71</a:t>
            </a:r>
          </a:p>
          <a:p>
            <a:pPr marL="800100" lvl="1" indent="-342900">
              <a:buFont typeface="Arial" panose="020B0604020202020204" pitchFamily="34" charset="0"/>
              <a:buChar char="•"/>
            </a:pPr>
            <a:r>
              <a:rPr lang="en-US" sz="2400" dirty="0" smtClean="0">
                <a:solidFill>
                  <a:srgbClr val="003865"/>
                </a:solidFill>
              </a:rPr>
              <a:t>34 acres of waste</a:t>
            </a:r>
          </a:p>
          <a:p>
            <a:pPr marL="800100" lvl="1" indent="-342900">
              <a:buFont typeface="Arial" panose="020B0604020202020204" pitchFamily="34" charset="0"/>
              <a:buChar char="•"/>
            </a:pPr>
            <a:r>
              <a:rPr lang="en-US" sz="2400" dirty="0" smtClean="0">
                <a:solidFill>
                  <a:srgbClr val="003865"/>
                </a:solidFill>
              </a:rPr>
              <a:t>760,000 cubic yards waste</a:t>
            </a:r>
          </a:p>
          <a:p>
            <a:pPr marL="800100" lvl="1" indent="-342900">
              <a:buFont typeface="Arial" panose="020B0604020202020204" pitchFamily="34" charset="0"/>
              <a:buChar char="•"/>
            </a:pPr>
            <a:endParaRPr lang="en-US" sz="800" dirty="0" smtClean="0"/>
          </a:p>
          <a:p>
            <a:pPr marL="342900" indent="-342900">
              <a:buFont typeface="Arial" panose="020B0604020202020204" pitchFamily="34" charset="0"/>
              <a:buChar char="•"/>
            </a:pPr>
            <a:r>
              <a:rPr lang="en-US" sz="2400" dirty="0" smtClean="0"/>
              <a:t>Freeway Landfill </a:t>
            </a:r>
          </a:p>
          <a:p>
            <a:pPr marL="800100" lvl="1" indent="-342900">
              <a:buFont typeface="Arial" panose="020B0604020202020204" pitchFamily="34" charset="0"/>
              <a:buChar char="•"/>
            </a:pPr>
            <a:r>
              <a:rPr lang="en-US" sz="2400" dirty="0" smtClean="0"/>
              <a:t>Permitted for waste </a:t>
            </a:r>
            <a:r>
              <a:rPr lang="en-US" sz="2400" dirty="0"/>
              <a:t>1969-90</a:t>
            </a:r>
          </a:p>
          <a:p>
            <a:pPr marL="800100" lvl="1" indent="-342900">
              <a:buFont typeface="Arial" panose="020B0604020202020204" pitchFamily="34" charset="0"/>
              <a:buChar char="•"/>
            </a:pPr>
            <a:r>
              <a:rPr lang="en-US" sz="2400" dirty="0" smtClean="0">
                <a:solidFill>
                  <a:srgbClr val="003865"/>
                </a:solidFill>
              </a:rPr>
              <a:t>140 acres of waste</a:t>
            </a:r>
          </a:p>
          <a:p>
            <a:pPr marL="800100" lvl="1" indent="-342900">
              <a:buFont typeface="Arial" panose="020B0604020202020204" pitchFamily="34" charset="0"/>
              <a:buChar char="•"/>
            </a:pPr>
            <a:r>
              <a:rPr lang="en-US" sz="2400" dirty="0" smtClean="0">
                <a:solidFill>
                  <a:srgbClr val="003865"/>
                </a:solidFill>
              </a:rPr>
              <a:t>5.3 million cubic yards waste</a:t>
            </a:r>
            <a:endParaRPr lang="en-US" sz="2400" dirty="0">
              <a:solidFill>
                <a:srgbClr val="003865"/>
              </a:solidFill>
            </a:endParaRPr>
          </a:p>
          <a:p>
            <a:pPr marL="342900" indent="-342900">
              <a:buFont typeface="Arial" panose="020B0604020202020204" pitchFamily="34" charset="0"/>
              <a:buChar char="•"/>
            </a:pPr>
            <a:endParaRPr lang="en-US" sz="800" dirty="0" smtClean="0"/>
          </a:p>
          <a:p>
            <a:pPr marL="342900" indent="-342900">
              <a:buFont typeface="Arial" panose="020B0604020202020204" pitchFamily="34" charset="0"/>
              <a:buChar char="•"/>
            </a:pPr>
            <a:r>
              <a:rPr lang="en-US" sz="2400" dirty="0" smtClean="0"/>
              <a:t>Both are </a:t>
            </a:r>
            <a:r>
              <a:rPr lang="en-US" sz="2400" b="1" dirty="0" smtClean="0"/>
              <a:t>unlined</a:t>
            </a:r>
          </a:p>
          <a:p>
            <a:pPr marL="342900" indent="-342900">
              <a:buFont typeface="Arial" panose="020B0604020202020204" pitchFamily="34" charset="0"/>
              <a:buChar char="•"/>
            </a:pPr>
            <a:endParaRPr lang="en-US" sz="800" dirty="0" smtClean="0"/>
          </a:p>
          <a:p>
            <a:pPr marL="342900" indent="-342900">
              <a:buFont typeface="Arial" panose="020B0604020202020204" pitchFamily="34" charset="0"/>
              <a:buChar char="•"/>
            </a:pPr>
            <a:r>
              <a:rPr lang="en-US" sz="2400" dirty="0" smtClean="0"/>
              <a:t>Located above drinking water source for Burnsville and Savage</a:t>
            </a:r>
          </a:p>
          <a:p>
            <a:pPr marL="342900" indent="-342900">
              <a:buFont typeface="Arial" panose="020B0604020202020204" pitchFamily="34" charset="0"/>
              <a:buChar char="•"/>
            </a:pPr>
            <a:endParaRPr lang="en-US" sz="800" dirty="0" smtClean="0"/>
          </a:p>
          <a:p>
            <a:pPr marL="342900" indent="-342900">
              <a:buFont typeface="Arial" panose="020B0604020202020204" pitchFamily="34" charset="0"/>
              <a:buChar char="•"/>
            </a:pPr>
            <a:r>
              <a:rPr lang="en-US" sz="2400" dirty="0" smtClean="0"/>
              <a:t>Built on former wetland south of and adjacent to Minnesota River</a:t>
            </a:r>
          </a:p>
        </p:txBody>
      </p:sp>
      <p:sp>
        <p:nvSpPr>
          <p:cNvPr id="3" name="Slide Number Placeholder 2"/>
          <p:cNvSpPr>
            <a:spLocks noGrp="1"/>
          </p:cNvSpPr>
          <p:nvPr>
            <p:ph type="sldNum" sz="quarter" idx="12"/>
          </p:nvPr>
        </p:nvSpPr>
        <p:spPr>
          <a:xfrm>
            <a:off x="11517084" y="6384590"/>
            <a:ext cx="337457" cy="365125"/>
          </a:xfrm>
        </p:spPr>
        <p:txBody>
          <a:bodyPr/>
          <a:lstStyle/>
          <a:p>
            <a:fld id="{F95FB0D1-489D-47B5-AD42-DDC993C4E34D}" type="slidenum">
              <a:rPr lang="en-US" smtClean="0"/>
              <a:t>7</a:t>
            </a:fld>
            <a:endParaRPr lang="en-US" dirty="0"/>
          </a:p>
        </p:txBody>
      </p:sp>
    </p:spTree>
    <p:extLst>
      <p:ext uri="{BB962C8B-B14F-4D97-AF65-F5344CB8AC3E}">
        <p14:creationId xmlns:p14="http://schemas.microsoft.com/office/powerpoint/2010/main" val="4030779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7752" b="5580"/>
          <a:stretch/>
        </p:blipFill>
        <p:spPr>
          <a:xfrm>
            <a:off x="803870" y="196577"/>
            <a:ext cx="10414836" cy="6531429"/>
          </a:xfrm>
          <a:prstGeom prst="rect">
            <a:avLst/>
          </a:prstGeom>
        </p:spPr>
      </p:pic>
      <p:sp>
        <p:nvSpPr>
          <p:cNvPr id="2" name="Slide Number Placeholder 1"/>
          <p:cNvSpPr>
            <a:spLocks noGrp="1"/>
          </p:cNvSpPr>
          <p:nvPr>
            <p:ph type="sldNum" sz="quarter" idx="12"/>
          </p:nvPr>
        </p:nvSpPr>
        <p:spPr/>
        <p:txBody>
          <a:bodyPr/>
          <a:lstStyle/>
          <a:p>
            <a:fld id="{D47BDE3E-8416-4F97-87A6-87858EDDF686}" type="slidenum">
              <a:rPr lang="en-US" smtClean="0"/>
              <a:t>8</a:t>
            </a:fld>
            <a:endParaRPr lang="en-US"/>
          </a:p>
        </p:txBody>
      </p:sp>
    </p:spTree>
    <p:extLst>
      <p:ext uri="{BB962C8B-B14F-4D97-AF65-F5344CB8AC3E}">
        <p14:creationId xmlns:p14="http://schemas.microsoft.com/office/powerpoint/2010/main" val="29151913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7753" b="5891"/>
          <a:stretch/>
        </p:blipFill>
        <p:spPr>
          <a:xfrm>
            <a:off x="818987" y="208850"/>
            <a:ext cx="10398540" cy="6501439"/>
          </a:xfrm>
          <a:prstGeom prst="rect">
            <a:avLst/>
          </a:prstGeom>
        </p:spPr>
      </p:pic>
      <p:sp>
        <p:nvSpPr>
          <p:cNvPr id="2" name="Slide Number Placeholder 1"/>
          <p:cNvSpPr>
            <a:spLocks noGrp="1"/>
          </p:cNvSpPr>
          <p:nvPr>
            <p:ph type="sldNum" sz="quarter" idx="12"/>
          </p:nvPr>
        </p:nvSpPr>
        <p:spPr/>
        <p:txBody>
          <a:bodyPr/>
          <a:lstStyle/>
          <a:p>
            <a:fld id="{D47BDE3E-8416-4F97-87A6-87858EDDF686}" type="slidenum">
              <a:rPr lang="en-US" smtClean="0"/>
              <a:t>9</a:t>
            </a:fld>
            <a:endParaRPr lang="en-US"/>
          </a:p>
        </p:txBody>
      </p:sp>
    </p:spTree>
    <p:extLst>
      <p:ext uri="{BB962C8B-B14F-4D97-AF65-F5344CB8AC3E}">
        <p14:creationId xmlns:p14="http://schemas.microsoft.com/office/powerpoint/2010/main" val="2856437793"/>
      </p:ext>
    </p:extLst>
  </p:cSld>
  <p:clrMapOvr>
    <a:masterClrMapping/>
  </p:clrMapOvr>
  <p:timing>
    <p:tnLst>
      <p:par>
        <p:cTn id="1" dur="indefinite" restart="never" nodeType="tmRoot"/>
      </p:par>
    </p:tnLst>
  </p:timing>
</p:sld>
</file>

<file path=ppt/theme/theme1.xml><?xml version="1.0" encoding="utf-8"?>
<a:theme xmlns:a="http://schemas.openxmlformats.org/drawingml/2006/main" name="MN.theme">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theme" id="{6DE1F2E3-C782-44F0-8649-8997C281D008}" vid="{2BAFB111-C038-40BB-AACF-D56B897FFE9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19666</TotalTime>
  <Words>2380</Words>
  <Application>Microsoft Office PowerPoint</Application>
  <PresentationFormat>Widescreen</PresentationFormat>
  <Paragraphs>341</Paragraphs>
  <Slides>22</Slides>
  <Notes>18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vt:lpstr>
      <vt:lpstr>Calibri</vt:lpstr>
      <vt:lpstr>Calibri Light</vt:lpstr>
      <vt:lpstr>NeueHaasGroteskText Std</vt:lpstr>
      <vt:lpstr>Segoe UI</vt:lpstr>
      <vt:lpstr>Times New Roman</vt:lpstr>
      <vt:lpstr>MN.theme</vt:lpstr>
      <vt:lpstr>Office Theme</vt:lpstr>
      <vt:lpstr>Freeway Landfill/Dump Summary</vt:lpstr>
      <vt:lpstr>Three approaches to handling pollution</vt:lpstr>
      <vt:lpstr>Closed Landfill Program</vt:lpstr>
      <vt:lpstr>Closed Landfill Program Priorities</vt:lpstr>
      <vt:lpstr>Freeway area at a glance</vt:lpstr>
      <vt:lpstr>History of Freeway Landfill</vt:lpstr>
      <vt:lpstr>Freeway Landfill &amp; Dump</vt:lpstr>
      <vt:lpstr>PowerPoint Presentation</vt:lpstr>
      <vt:lpstr>PowerPoint Presentation</vt:lpstr>
      <vt:lpstr>Funding History</vt:lpstr>
      <vt:lpstr>Results of 2018 Investigation</vt:lpstr>
      <vt:lpstr>PowerPoint Presentation</vt:lpstr>
      <vt:lpstr>Option Comparison (Preliminary)</vt:lpstr>
      <vt:lpstr>Path Forward</vt:lpstr>
      <vt:lpstr>Schedule</vt:lpstr>
      <vt:lpstr>Decisions to go before the Legislature</vt:lpstr>
      <vt:lpstr>PowerPoint Presentation</vt:lpstr>
      <vt:lpstr>PowerPoint Presentation</vt:lpstr>
      <vt:lpstr>PowerPoint Presentation</vt:lpstr>
      <vt:lpstr>PowerPoint Presentation</vt:lpstr>
      <vt:lpstr>PowerPoint Presentation</vt:lpstr>
      <vt:lpstr>PowerPoint Presentation</vt:lpstr>
    </vt:vector>
  </TitlesOfParts>
  <Company>Abt Associates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3M Settlement Activities July–December 2018</dc:title>
  <dc:creator>Jennifer Peers</dc:creator>
  <cp:lastModifiedBy>Neve, Hans (MPCA)</cp:lastModifiedBy>
  <cp:revision>188</cp:revision>
  <cp:lastPrinted>2020-02-06T17:40:51Z</cp:lastPrinted>
  <dcterms:created xsi:type="dcterms:W3CDTF">2019-01-02T16:24:34Z</dcterms:created>
  <dcterms:modified xsi:type="dcterms:W3CDTF">2020-02-06T18:08:04Z</dcterms:modified>
</cp:coreProperties>
</file>