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61" r:id="rId2"/>
  </p:sldMasterIdLst>
  <p:notesMasterIdLst>
    <p:notesMasterId r:id="rId31"/>
  </p:notesMasterIdLst>
  <p:sldIdLst>
    <p:sldId id="298" r:id="rId3"/>
    <p:sldId id="280" r:id="rId4"/>
    <p:sldId id="282" r:id="rId5"/>
    <p:sldId id="299" r:id="rId6"/>
    <p:sldId id="289" r:id="rId7"/>
    <p:sldId id="288" r:id="rId8"/>
    <p:sldId id="290" r:id="rId9"/>
    <p:sldId id="291" r:id="rId10"/>
    <p:sldId id="292" r:id="rId11"/>
    <p:sldId id="314" r:id="rId12"/>
    <p:sldId id="315" r:id="rId13"/>
    <p:sldId id="295" r:id="rId14"/>
    <p:sldId id="293" r:id="rId15"/>
    <p:sldId id="300" r:id="rId16"/>
    <p:sldId id="301" r:id="rId17"/>
    <p:sldId id="309" r:id="rId18"/>
    <p:sldId id="310" r:id="rId19"/>
    <p:sldId id="311" r:id="rId20"/>
    <p:sldId id="270" r:id="rId21"/>
    <p:sldId id="302" r:id="rId22"/>
    <p:sldId id="297" r:id="rId23"/>
    <p:sldId id="304" r:id="rId24"/>
    <p:sldId id="305" r:id="rId25"/>
    <p:sldId id="306" r:id="rId26"/>
    <p:sldId id="307" r:id="rId27"/>
    <p:sldId id="308" r:id="rId28"/>
    <p:sldId id="303" r:id="rId29"/>
    <p:sldId id="296" r:id="rId30"/>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Peers" initials="JP" lastIdx="2" clrIdx="0">
    <p:extLst>
      <p:ext uri="{19B8F6BF-5375-455C-9EA6-DF929625EA0E}">
        <p15:presenceInfo xmlns:p15="http://schemas.microsoft.com/office/powerpoint/2012/main" userId="S-1-5-21-4161449151-3199555679-2224323722-46418" providerId="AD"/>
      </p:ext>
    </p:extLst>
  </p:cmAuthor>
  <p:cmAuthor id="2" name="Shierk, Clifford (MPCA)" initials="SC(" lastIdx="2" clrIdx="1">
    <p:extLst>
      <p:ext uri="{19B8F6BF-5375-455C-9EA6-DF929625EA0E}">
        <p15:presenceInfo xmlns:p15="http://schemas.microsoft.com/office/powerpoint/2012/main" userId="S-1-5-21-883177862-1410090060-1543857936-37228" providerId="AD"/>
      </p:ext>
    </p:extLst>
  </p:cmAuthor>
  <p:cmAuthor id="3" name="Wallerstedt, Jamie (MPCA)" initials="WJ(" lastIdx="1" clrIdx="2">
    <p:extLst>
      <p:ext uri="{19B8F6BF-5375-455C-9EA6-DF929625EA0E}">
        <p15:presenceInfo xmlns:p15="http://schemas.microsoft.com/office/powerpoint/2012/main" userId="S-1-5-21-883177862-1410090060-1543857936-32902" providerId="AD"/>
      </p:ext>
    </p:extLst>
  </p:cmAuthor>
  <p:cmAuthor id="4" name="Hanson, Pat (MPCA)" initials="HP(" lastIdx="0" clrIdx="3">
    <p:extLst>
      <p:ext uri="{19B8F6BF-5375-455C-9EA6-DF929625EA0E}">
        <p15:presenceInfo xmlns:p15="http://schemas.microsoft.com/office/powerpoint/2012/main" userId="S-1-5-21-883177862-1410090060-1543857936-22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95441" autoAdjust="0"/>
  </p:normalViewPr>
  <p:slideViewPr>
    <p:cSldViewPr snapToGrid="0">
      <p:cViewPr varScale="1">
        <p:scale>
          <a:sx n="110" d="100"/>
          <a:sy n="110" d="100"/>
        </p:scale>
        <p:origin x="630" y="120"/>
      </p:cViewPr>
      <p:guideLst/>
    </p:cSldViewPr>
  </p:slideViewPr>
  <p:notesTextViewPr>
    <p:cViewPr>
      <p:scale>
        <a:sx n="1" d="1"/>
        <a:sy n="1" d="1"/>
      </p:scale>
      <p:origin x="0" y="-1740"/>
    </p:cViewPr>
  </p:notesTextViewPr>
  <p:notesViewPr>
    <p:cSldViewPr snapToGrid="0">
      <p:cViewPr varScale="1">
        <p:scale>
          <a:sx n="62" d="100"/>
          <a:sy n="62" d="100"/>
        </p:scale>
        <p:origin x="366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Height From Average </a:t>
            </a:r>
            <a:r>
              <a:rPr lang="en-US" dirty="0" smtClean="0"/>
              <a:t>Grade in Surrounding Area (feet) </a:t>
            </a:r>
            <a:endParaRPr lang="en-US" dirty="0"/>
          </a:p>
        </c:rich>
      </c:tx>
      <c:layout/>
      <c:overlay val="0"/>
    </c:title>
    <c:autoTitleDeleted val="0"/>
    <c:plotArea>
      <c:layout/>
      <c:barChart>
        <c:barDir val="col"/>
        <c:grouping val="stacked"/>
        <c:varyColors val="0"/>
        <c:ser>
          <c:idx val="2"/>
          <c:order val="0"/>
          <c:tx>
            <c:strRef>
              <c:f>Sheet1!$D$28</c:f>
              <c:strCache>
                <c:ptCount val="1"/>
                <c:pt idx="0">
                  <c:v>Height From Average Ground Level </c:v>
                </c:pt>
              </c:strCache>
            </c:strRef>
          </c:tx>
          <c:invertIfNegative val="0"/>
          <c:dPt>
            <c:idx val="0"/>
            <c:invertIfNegative val="0"/>
            <c:bubble3D val="0"/>
            <c:spPr>
              <a:solidFill>
                <a:schemeClr val="bg1">
                  <a:lumMod val="65000"/>
                </a:schemeClr>
              </a:solidFill>
            </c:spPr>
            <c:extLst>
              <c:ext xmlns:c16="http://schemas.microsoft.com/office/drawing/2014/chart" uri="{C3380CC4-5D6E-409C-BE32-E72D297353CC}">
                <c16:uniqueId val="{00000001-25C3-4B3C-9D85-BC31ADBE0A15}"/>
              </c:ext>
            </c:extLst>
          </c:dPt>
          <c:dPt>
            <c:idx val="1"/>
            <c:invertIfNegative val="0"/>
            <c:bubble3D val="0"/>
            <c:spPr>
              <a:solidFill>
                <a:schemeClr val="bg1">
                  <a:lumMod val="85000"/>
                </a:schemeClr>
              </a:solidFill>
            </c:spPr>
            <c:extLst>
              <c:ext xmlns:c16="http://schemas.microsoft.com/office/drawing/2014/chart" uri="{C3380CC4-5D6E-409C-BE32-E72D297353CC}">
                <c16:uniqueId val="{00000003-25C3-4B3C-9D85-BC31ADBE0A15}"/>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5-25C3-4B3C-9D85-BC31ADBE0A15}"/>
              </c:ext>
            </c:extLst>
          </c:dPt>
          <c:dPt>
            <c:idx val="3"/>
            <c:invertIfNegative val="0"/>
            <c:bubble3D val="0"/>
            <c:spPr>
              <a:solidFill>
                <a:schemeClr val="accent1">
                  <a:lumMod val="50000"/>
                  <a:lumOff val="50000"/>
                </a:schemeClr>
              </a:solidFill>
            </c:spPr>
            <c:extLst>
              <c:ext xmlns:c16="http://schemas.microsoft.com/office/drawing/2014/chart" uri="{C3380CC4-5D6E-409C-BE32-E72D297353CC}">
                <c16:uniqueId val="{00000007-25C3-4B3C-9D85-BC31ADBE0A15}"/>
              </c:ext>
            </c:extLst>
          </c:dPt>
          <c:dPt>
            <c:idx val="4"/>
            <c:invertIfNegative val="0"/>
            <c:bubble3D val="0"/>
            <c:spPr>
              <a:solidFill>
                <a:schemeClr val="tx1">
                  <a:lumMod val="50000"/>
                  <a:lumOff val="50000"/>
                </a:schemeClr>
              </a:solidFill>
            </c:spPr>
            <c:extLst>
              <c:ext xmlns:c16="http://schemas.microsoft.com/office/drawing/2014/chart" uri="{C3380CC4-5D6E-409C-BE32-E72D297353CC}">
                <c16:uniqueId val="{00000009-25C3-4B3C-9D85-BC31ADBE0A15}"/>
              </c:ext>
            </c:extLst>
          </c:dPt>
          <c:dPt>
            <c:idx val="5"/>
            <c:invertIfNegative val="0"/>
            <c:bubble3D val="0"/>
            <c:spPr>
              <a:solidFill>
                <a:schemeClr val="tx1">
                  <a:lumMod val="50000"/>
                  <a:lumOff val="50000"/>
                </a:schemeClr>
              </a:solidFill>
            </c:spPr>
            <c:extLst>
              <c:ext xmlns:c16="http://schemas.microsoft.com/office/drawing/2014/chart" uri="{C3380CC4-5D6E-409C-BE32-E72D297353CC}">
                <c16:uniqueId val="{0000000B-25C3-4B3C-9D85-BC31ADBE0A15}"/>
              </c:ext>
            </c:extLst>
          </c:dPt>
          <c:dPt>
            <c:idx val="6"/>
            <c:invertIfNegative val="0"/>
            <c:bubble3D val="0"/>
            <c:spPr>
              <a:solidFill>
                <a:schemeClr val="accent6">
                  <a:lumMod val="40000"/>
                  <a:lumOff val="60000"/>
                </a:schemeClr>
              </a:solidFill>
            </c:spPr>
            <c:extLst>
              <c:ext xmlns:c16="http://schemas.microsoft.com/office/drawing/2014/chart" uri="{C3380CC4-5D6E-409C-BE32-E72D297353CC}">
                <c16:uniqueId val="{0000000D-25C3-4B3C-9D85-BC31ADBE0A15}"/>
              </c:ext>
            </c:extLst>
          </c:dPt>
          <c:dPt>
            <c:idx val="7"/>
            <c:invertIfNegative val="0"/>
            <c:bubble3D val="0"/>
            <c:spPr>
              <a:solidFill>
                <a:schemeClr val="accent6">
                  <a:lumMod val="40000"/>
                  <a:lumOff val="60000"/>
                </a:schemeClr>
              </a:solidFill>
            </c:spPr>
            <c:extLst>
              <c:ext xmlns:c16="http://schemas.microsoft.com/office/drawing/2014/chart" uri="{C3380CC4-5D6E-409C-BE32-E72D297353CC}">
                <c16:uniqueId val="{0000000E-3535-43BD-9DA4-A58B39CABB23}"/>
              </c:ext>
            </c:extLst>
          </c:dPt>
          <c:dLbls>
            <c:spPr>
              <a:noFill/>
              <a:ln>
                <a:noFill/>
              </a:ln>
              <a:effectLst/>
            </c:spPr>
            <c:txPr>
              <a:bodyPr wrap="square" lIns="38100" tIns="19050" rIns="38100" bIns="19050" anchor="ctr">
                <a:spAutoFit/>
              </a:bodyPr>
              <a:lstStyle/>
              <a:p>
                <a:pPr>
                  <a:defRPr b="1">
                    <a:solidFill>
                      <a:schemeClr val="bg2">
                        <a:lumMod val="1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Sheet1!$A$29:$A$36</c:f>
              <c:strCache>
                <c:ptCount val="8"/>
                <c:pt idx="0">
                  <c:v>10 story Building</c:v>
                </c:pt>
                <c:pt idx="1">
                  <c:v>Buck Hill</c:v>
                </c:pt>
                <c:pt idx="2">
                  <c:v>Freeway Landfill (existing)</c:v>
                </c:pt>
                <c:pt idx="3">
                  <c:v>MPCA Option 1:  Minimal Footprint</c:v>
                </c:pt>
                <c:pt idx="4">
                  <c:v>MPCA Option 2:  Minimal Height</c:v>
                </c:pt>
                <c:pt idx="5">
                  <c:v>MPCA Option 3: Hybrid</c:v>
                </c:pt>
                <c:pt idx="6">
                  <c:v>Burnsville Landfill (Current Permit)</c:v>
                </c:pt>
                <c:pt idx="7">
                  <c:v>Burnsville Landfill Expansion Request</c:v>
                </c:pt>
              </c:strCache>
            </c:strRef>
          </c:cat>
          <c:val>
            <c:numRef>
              <c:f>Sheet1!$D$29:$D$36</c:f>
              <c:numCache>
                <c:formatCode>General</c:formatCode>
                <c:ptCount val="8"/>
                <c:pt idx="0">
                  <c:v>100</c:v>
                </c:pt>
                <c:pt idx="1">
                  <c:v>220</c:v>
                </c:pt>
                <c:pt idx="2">
                  <c:v>30</c:v>
                </c:pt>
                <c:pt idx="3">
                  <c:v>130</c:v>
                </c:pt>
                <c:pt idx="4">
                  <c:v>56</c:v>
                </c:pt>
                <c:pt idx="5">
                  <c:v>65</c:v>
                </c:pt>
                <c:pt idx="6">
                  <c:v>94</c:v>
                </c:pt>
                <c:pt idx="7">
                  <c:v>372</c:v>
                </c:pt>
              </c:numCache>
            </c:numRef>
          </c:val>
          <c:extLst>
            <c:ext xmlns:c16="http://schemas.microsoft.com/office/drawing/2014/chart" uri="{C3380CC4-5D6E-409C-BE32-E72D297353CC}">
              <c16:uniqueId val="{0000000E-25C3-4B3C-9D85-BC31ADBE0A15}"/>
            </c:ext>
          </c:extLst>
        </c:ser>
        <c:dLbls>
          <c:showLegendKey val="0"/>
          <c:showVal val="0"/>
          <c:showCatName val="0"/>
          <c:showSerName val="0"/>
          <c:showPercent val="0"/>
          <c:showBubbleSize val="0"/>
        </c:dLbls>
        <c:gapWidth val="150"/>
        <c:overlap val="100"/>
        <c:axId val="596274176"/>
        <c:axId val="596275968"/>
      </c:barChart>
      <c:catAx>
        <c:axId val="596274176"/>
        <c:scaling>
          <c:orientation val="minMax"/>
        </c:scaling>
        <c:delete val="0"/>
        <c:axPos val="b"/>
        <c:numFmt formatCode="General" sourceLinked="0"/>
        <c:majorTickMark val="out"/>
        <c:minorTickMark val="none"/>
        <c:tickLblPos val="nextTo"/>
        <c:crossAx val="596275968"/>
        <c:crosses val="autoZero"/>
        <c:auto val="1"/>
        <c:lblAlgn val="ctr"/>
        <c:lblOffset val="100"/>
        <c:noMultiLvlLbl val="0"/>
      </c:catAx>
      <c:valAx>
        <c:axId val="596275968"/>
        <c:scaling>
          <c:orientation val="minMax"/>
        </c:scaling>
        <c:delete val="0"/>
        <c:axPos val="l"/>
        <c:majorGridlines/>
        <c:numFmt formatCode="General" sourceLinked="1"/>
        <c:majorTickMark val="out"/>
        <c:minorTickMark val="none"/>
        <c:tickLblPos val="nextTo"/>
        <c:crossAx val="59627417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smtClean="0">
                <a:solidFill>
                  <a:schemeClr val="tx1"/>
                </a:solidFill>
              </a:rPr>
              <a:t>Estimated % </a:t>
            </a:r>
            <a:r>
              <a:rPr lang="en-US" dirty="0">
                <a:solidFill>
                  <a:schemeClr val="tx1"/>
                </a:solidFill>
              </a:rPr>
              <a:t>of </a:t>
            </a:r>
            <a:r>
              <a:rPr lang="en-US" dirty="0" smtClean="0">
                <a:solidFill>
                  <a:schemeClr val="tx1"/>
                </a:solidFill>
              </a:rPr>
              <a:t>Total Capital </a:t>
            </a:r>
            <a:r>
              <a:rPr lang="en-US" dirty="0">
                <a:solidFill>
                  <a:schemeClr val="tx1"/>
                </a:solidFill>
              </a:rPr>
              <a:t>Cost</a:t>
            </a:r>
          </a:p>
        </c:rich>
      </c:tx>
      <c:layout>
        <c:manualLayout>
          <c:xMode val="edge"/>
          <c:yMode val="edge"/>
          <c:x val="0.17636496593728546"/>
          <c:y val="4.4941707040135961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747904947725857"/>
          <c:y val="0.10910359414902586"/>
          <c:w val="0.65357637799981783"/>
          <c:h val="0.50840826862094979"/>
        </c:manualLayout>
      </c:layout>
      <c:pieChart>
        <c:varyColors val="1"/>
        <c:ser>
          <c:idx val="0"/>
          <c:order val="0"/>
          <c:tx>
            <c:strRef>
              <c:f>Sheet1!$B$1</c:f>
              <c:strCache>
                <c:ptCount val="1"/>
                <c:pt idx="0">
                  <c:v>% of Cost</c:v>
                </c:pt>
              </c:strCache>
            </c:strRef>
          </c:tx>
          <c:explosion val="5"/>
          <c:dPt>
            <c:idx val="0"/>
            <c:bubble3D val="0"/>
            <c:spPr>
              <a:solidFill>
                <a:schemeClr val="accent1">
                  <a:shade val="80000"/>
                  <a:satMod val="150000"/>
                </a:schemeClr>
              </a:solidFill>
              <a:ln>
                <a:noFill/>
              </a:ln>
              <a:effectLst/>
            </c:spPr>
            <c:extLst>
              <c:ext xmlns:c16="http://schemas.microsoft.com/office/drawing/2014/chart" uri="{C3380CC4-5D6E-409C-BE32-E72D297353CC}">
                <c16:uniqueId val="{00000001-7653-46F8-A965-E2142643541D}"/>
              </c:ext>
            </c:extLst>
          </c:dPt>
          <c:dPt>
            <c:idx val="1"/>
            <c:bubble3D val="0"/>
            <c:spPr>
              <a:solidFill>
                <a:schemeClr val="accent2">
                  <a:shade val="80000"/>
                  <a:satMod val="150000"/>
                </a:schemeClr>
              </a:solidFill>
              <a:ln>
                <a:noFill/>
              </a:ln>
              <a:effectLst/>
            </c:spPr>
            <c:extLst>
              <c:ext xmlns:c16="http://schemas.microsoft.com/office/drawing/2014/chart" uri="{C3380CC4-5D6E-409C-BE32-E72D297353CC}">
                <c16:uniqueId val="{00000003-7653-46F8-A965-E2142643541D}"/>
              </c:ext>
            </c:extLst>
          </c:dPt>
          <c:dPt>
            <c:idx val="2"/>
            <c:bubble3D val="0"/>
            <c:spPr>
              <a:solidFill>
                <a:schemeClr val="accent3">
                  <a:shade val="80000"/>
                  <a:satMod val="150000"/>
                </a:schemeClr>
              </a:solidFill>
              <a:ln>
                <a:noFill/>
              </a:ln>
              <a:effectLst/>
            </c:spPr>
            <c:extLst>
              <c:ext xmlns:c16="http://schemas.microsoft.com/office/drawing/2014/chart" uri="{C3380CC4-5D6E-409C-BE32-E72D297353CC}">
                <c16:uniqueId val="{00000005-7653-46F8-A965-E2142643541D}"/>
              </c:ext>
            </c:extLst>
          </c:dPt>
          <c:dPt>
            <c:idx val="3"/>
            <c:bubble3D val="0"/>
            <c:spPr>
              <a:solidFill>
                <a:schemeClr val="accent4">
                  <a:shade val="80000"/>
                  <a:satMod val="150000"/>
                </a:schemeClr>
              </a:solidFill>
              <a:ln>
                <a:noFill/>
              </a:ln>
              <a:effectLst/>
            </c:spPr>
            <c:extLst>
              <c:ext xmlns:c16="http://schemas.microsoft.com/office/drawing/2014/chart" uri="{C3380CC4-5D6E-409C-BE32-E72D297353CC}">
                <c16:uniqueId val="{00000007-7653-46F8-A965-E2142643541D}"/>
              </c:ext>
            </c:extLst>
          </c:dPt>
          <c:dPt>
            <c:idx val="4"/>
            <c:bubble3D val="0"/>
            <c:spPr>
              <a:solidFill>
                <a:schemeClr val="accent5">
                  <a:shade val="80000"/>
                  <a:satMod val="150000"/>
                </a:schemeClr>
              </a:solidFill>
              <a:ln>
                <a:noFill/>
              </a:ln>
              <a:effectLst/>
            </c:spPr>
            <c:extLst>
              <c:ext xmlns:c16="http://schemas.microsoft.com/office/drawing/2014/chart" uri="{C3380CC4-5D6E-409C-BE32-E72D297353CC}">
                <c16:uniqueId val="{00000009-7653-46F8-A965-E2142643541D}"/>
              </c:ext>
            </c:extLst>
          </c:dPt>
          <c:dPt>
            <c:idx val="5"/>
            <c:bubble3D val="0"/>
            <c:spPr>
              <a:solidFill>
                <a:schemeClr val="accent6">
                  <a:shade val="80000"/>
                  <a:satMod val="150000"/>
                </a:schemeClr>
              </a:solidFill>
              <a:ln>
                <a:noFill/>
              </a:ln>
              <a:effectLst/>
            </c:spPr>
            <c:extLst>
              <c:ext xmlns:c16="http://schemas.microsoft.com/office/drawing/2014/chart" uri="{C3380CC4-5D6E-409C-BE32-E72D297353CC}">
                <c16:uniqueId val="{0000000B-7653-46F8-A965-E2142643541D}"/>
              </c:ext>
            </c:extLst>
          </c:dPt>
          <c:dLbls>
            <c:dLbl>
              <c:idx val="0"/>
              <c:tx>
                <c:rich>
                  <a:bodyPr/>
                  <a:lstStyle/>
                  <a:p>
                    <a:r>
                      <a:rPr lang="en-US" dirty="0" smtClean="0"/>
                      <a:t>27-33%</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53-46F8-A965-E2142643541D}"/>
                </c:ext>
              </c:extLst>
            </c:dLbl>
            <c:dLbl>
              <c:idx val="1"/>
              <c:layout>
                <c:manualLayout>
                  <c:x val="-0.17206009483048215"/>
                  <c:y val="-6.5818837815446618E-2"/>
                </c:manualLayout>
              </c:layout>
              <c:tx>
                <c:rich>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a:solidFill>
                          <a:schemeClr val="bg1"/>
                        </a:solidFill>
                      </a:rPr>
                      <a:t>18-19% (Option 4-31%)</a:t>
                    </a:r>
                  </a:p>
                </c:rich>
              </c:tx>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7653-46F8-A965-E2142643541D}"/>
                </c:ext>
              </c:extLst>
            </c:dLbl>
            <c:dLbl>
              <c:idx val="2"/>
              <c:tx>
                <c:rich>
                  <a:bodyPr/>
                  <a:lstStyle/>
                  <a:p>
                    <a:r>
                      <a:rPr lang="en-US" dirty="0" smtClean="0"/>
                      <a:t>8-12%</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653-46F8-A965-E2142643541D}"/>
                </c:ext>
              </c:extLst>
            </c:dLbl>
            <c:dLbl>
              <c:idx val="3"/>
              <c:tx>
                <c:rich>
                  <a:bodyPr/>
                  <a:lstStyle/>
                  <a:p>
                    <a:r>
                      <a:rPr lang="en-US" dirty="0" smtClean="0"/>
                      <a:t>10-14%</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653-46F8-A965-E2142643541D}"/>
                </c:ext>
              </c:extLst>
            </c:dLbl>
            <c:dLbl>
              <c:idx val="4"/>
              <c:tx>
                <c:rich>
                  <a:bodyPr/>
                  <a:lstStyle/>
                  <a:p>
                    <a:r>
                      <a:rPr lang="en-US" smtClean="0"/>
                      <a:t>4-6%</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653-46F8-A965-E2142643541D}"/>
                </c:ext>
              </c:extLst>
            </c:dLbl>
            <c:dLbl>
              <c:idx val="5"/>
              <c:tx>
                <c:rich>
                  <a:bodyPr/>
                  <a:lstStyle/>
                  <a:p>
                    <a:r>
                      <a:rPr lang="en-US" dirty="0" smtClean="0"/>
                      <a:t>19-23%</a:t>
                    </a:r>
                    <a:endParaRPr lang="en-US" dirty="0"/>
                  </a:p>
                </c:rich>
              </c:tx>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653-46F8-A965-E214264354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Sheet1!$A$2:$A$7</c:f>
              <c:strCache>
                <c:ptCount val="6"/>
                <c:pt idx="0">
                  <c:v>Waste Transfer</c:v>
                </c:pt>
                <c:pt idx="1">
                  <c:v>Earthwork</c:v>
                </c:pt>
                <c:pt idx="2">
                  <c:v>Cover</c:v>
                </c:pt>
                <c:pt idx="3">
                  <c:v>Liner</c:v>
                </c:pt>
                <c:pt idx="4">
                  <c:v>Leachate Management</c:v>
                </c:pt>
                <c:pt idx="5">
                  <c:v>Other</c:v>
                </c:pt>
              </c:strCache>
            </c:strRef>
          </c:cat>
          <c:val>
            <c:numRef>
              <c:f>Sheet1!$B$2:$B$7</c:f>
              <c:numCache>
                <c:formatCode>General</c:formatCode>
                <c:ptCount val="6"/>
                <c:pt idx="0">
                  <c:v>31</c:v>
                </c:pt>
                <c:pt idx="1">
                  <c:v>18</c:v>
                </c:pt>
                <c:pt idx="2">
                  <c:v>10</c:v>
                </c:pt>
                <c:pt idx="3">
                  <c:v>13</c:v>
                </c:pt>
                <c:pt idx="4">
                  <c:v>6</c:v>
                </c:pt>
                <c:pt idx="5">
                  <c:v>22</c:v>
                </c:pt>
              </c:numCache>
            </c:numRef>
          </c:val>
          <c:extLst>
            <c:ext xmlns:c16="http://schemas.microsoft.com/office/drawing/2014/chart" uri="{C3380CC4-5D6E-409C-BE32-E72D297353CC}">
              <c16:uniqueId val="{0000000C-7653-46F8-A965-E2142643541D}"/>
            </c:ext>
          </c:extLst>
        </c:ser>
        <c:dLbls>
          <c:dLblPos val="ctr"/>
          <c:showLegendKey val="0"/>
          <c:showVal val="0"/>
          <c:showCatName val="0"/>
          <c:showSerName val="0"/>
          <c:showPercent val="1"/>
          <c:showBubbleSize val="0"/>
          <c:showLeaderLines val="1"/>
        </c:dLbls>
        <c:firstSliceAng val="355"/>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01-25T10:48:50.083" idx="1">
    <p:pos x="1881" y="3512"/>
    <p:text>Add estimated dates</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F79483-EC45-48A2-AA35-EF5A89E17C19}" type="doc">
      <dgm:prSet loTypeId="urn:microsoft.com/office/officeart/2005/8/layout/hProcess9" loCatId="process" qsTypeId="urn:microsoft.com/office/officeart/2005/8/quickstyle/simple1" qsCatId="simple" csTypeId="urn:microsoft.com/office/officeart/2005/8/colors/colorful1" csCatId="colorful" phldr="1"/>
      <dgm:spPr/>
    </dgm:pt>
    <dgm:pt modelId="{CDD705C1-82F6-4244-AB1A-7A54E1CB4380}">
      <dgm:prSet phldrT="[Text]" custT="1"/>
      <dgm:spPr/>
      <dgm:t>
        <a:bodyPr/>
        <a:lstStyle/>
        <a:p>
          <a:r>
            <a:rPr lang="en-US" sz="2000" b="1" dirty="0" smtClean="0"/>
            <a:t>Superfund Feasibility Study</a:t>
          </a:r>
          <a:endParaRPr lang="en-US" sz="2000" b="1" dirty="0"/>
        </a:p>
      </dgm:t>
    </dgm:pt>
    <dgm:pt modelId="{EE0C0227-F894-4FAF-A7EF-E8BE03A92DC9}" type="parTrans" cxnId="{8BB809EA-5EB0-4F80-9EB9-5FEE485AE69D}">
      <dgm:prSet/>
      <dgm:spPr/>
      <dgm:t>
        <a:bodyPr/>
        <a:lstStyle/>
        <a:p>
          <a:endParaRPr lang="en-US"/>
        </a:p>
      </dgm:t>
    </dgm:pt>
    <dgm:pt modelId="{DB100076-0D11-4777-9164-030C14CD683A}" type="sibTrans" cxnId="{8BB809EA-5EB0-4F80-9EB9-5FEE485AE69D}">
      <dgm:prSet/>
      <dgm:spPr/>
      <dgm:t>
        <a:bodyPr/>
        <a:lstStyle/>
        <a:p>
          <a:endParaRPr lang="en-US"/>
        </a:p>
      </dgm:t>
    </dgm:pt>
    <dgm:pt modelId="{0C85D0D3-DC5E-4AD8-8765-EF59189B0CDC}">
      <dgm:prSet phldrT="[Text]" custT="1"/>
      <dgm:spPr/>
      <dgm:t>
        <a:bodyPr/>
        <a:lstStyle/>
        <a:p>
          <a:r>
            <a:rPr lang="en-US" sz="2000" b="1" dirty="0" smtClean="0"/>
            <a:t>Public Meeting</a:t>
          </a:r>
          <a:endParaRPr lang="en-US" sz="2000" b="1" dirty="0"/>
        </a:p>
      </dgm:t>
    </dgm:pt>
    <dgm:pt modelId="{A5772370-48BD-413B-A423-E2A07ED6E9D0}" type="parTrans" cxnId="{0B1250BB-380D-4529-A5EE-3328097C39F6}">
      <dgm:prSet/>
      <dgm:spPr/>
      <dgm:t>
        <a:bodyPr/>
        <a:lstStyle/>
        <a:p>
          <a:endParaRPr lang="en-US"/>
        </a:p>
      </dgm:t>
    </dgm:pt>
    <dgm:pt modelId="{7D651C2A-2017-4FC4-B242-7AD2B3C44E89}" type="sibTrans" cxnId="{0B1250BB-380D-4529-A5EE-3328097C39F6}">
      <dgm:prSet/>
      <dgm:spPr/>
      <dgm:t>
        <a:bodyPr/>
        <a:lstStyle/>
        <a:p>
          <a:endParaRPr lang="en-US"/>
        </a:p>
      </dgm:t>
    </dgm:pt>
    <dgm:pt modelId="{D87E2591-4E29-4FB5-9F1F-080403D6DF47}">
      <dgm:prSet phldrT="[Text]" custT="1"/>
      <dgm:spPr/>
      <dgm:t>
        <a:bodyPr/>
        <a:lstStyle/>
        <a:p>
          <a:r>
            <a:rPr lang="en-US" sz="2000" b="1" dirty="0" smtClean="0"/>
            <a:t>Bottom Liner Designs</a:t>
          </a:r>
          <a:endParaRPr lang="en-US" sz="2000" b="1" dirty="0"/>
        </a:p>
      </dgm:t>
    </dgm:pt>
    <dgm:pt modelId="{B901F012-2812-4491-B944-6CA600E37B1D}" type="parTrans" cxnId="{43A03975-FEC3-412C-A3C9-85120DB19092}">
      <dgm:prSet/>
      <dgm:spPr/>
      <dgm:t>
        <a:bodyPr/>
        <a:lstStyle/>
        <a:p>
          <a:endParaRPr lang="en-US"/>
        </a:p>
      </dgm:t>
    </dgm:pt>
    <dgm:pt modelId="{6787A137-22C7-4FD5-9D19-F13562961B4D}" type="sibTrans" cxnId="{43A03975-FEC3-412C-A3C9-85120DB19092}">
      <dgm:prSet/>
      <dgm:spPr/>
      <dgm:t>
        <a:bodyPr/>
        <a:lstStyle/>
        <a:p>
          <a:endParaRPr lang="en-US"/>
        </a:p>
      </dgm:t>
    </dgm:pt>
    <dgm:pt modelId="{FC1D4296-AE58-4E2A-B7FC-55179C75439C}">
      <dgm:prSet phldrT="[Text]" custT="1"/>
      <dgm:spPr/>
      <dgm:t>
        <a:bodyPr/>
        <a:lstStyle/>
        <a:p>
          <a:r>
            <a:rPr lang="en-US" sz="1400" dirty="0" smtClean="0"/>
            <a:t>No Action  </a:t>
          </a:r>
          <a:endParaRPr lang="en-US" sz="1400" dirty="0"/>
        </a:p>
      </dgm:t>
    </dgm:pt>
    <dgm:pt modelId="{E0DE86AA-C78A-4D3C-B9E5-D677215B36B6}" type="parTrans" cxnId="{02E3E1E7-AB11-4511-AC1E-A429FB8F50AB}">
      <dgm:prSet/>
      <dgm:spPr/>
      <dgm:t>
        <a:bodyPr/>
        <a:lstStyle/>
        <a:p>
          <a:endParaRPr lang="en-US"/>
        </a:p>
      </dgm:t>
    </dgm:pt>
    <dgm:pt modelId="{28C25F87-287E-4F4F-8E2C-B647B43009BD}" type="sibTrans" cxnId="{02E3E1E7-AB11-4511-AC1E-A429FB8F50AB}">
      <dgm:prSet/>
      <dgm:spPr/>
      <dgm:t>
        <a:bodyPr/>
        <a:lstStyle/>
        <a:p>
          <a:endParaRPr lang="en-US"/>
        </a:p>
      </dgm:t>
    </dgm:pt>
    <dgm:pt modelId="{10FEDD98-4C5C-45F3-80B3-09DE32B227B2}">
      <dgm:prSet phldrT="[Text]" custT="1"/>
      <dgm:spPr/>
      <dgm:t>
        <a:bodyPr/>
        <a:lstStyle/>
        <a:p>
          <a:r>
            <a:rPr lang="en-US" sz="1400" dirty="0" smtClean="0"/>
            <a:t>Three Dig and Line designs</a:t>
          </a:r>
          <a:endParaRPr lang="en-US" sz="1400" dirty="0"/>
        </a:p>
      </dgm:t>
    </dgm:pt>
    <dgm:pt modelId="{0F729EDD-9B3A-44E8-95F8-32CE592A06E5}" type="parTrans" cxnId="{AAF78696-D557-46FA-A169-8B32B3457934}">
      <dgm:prSet/>
      <dgm:spPr/>
      <dgm:t>
        <a:bodyPr/>
        <a:lstStyle/>
        <a:p>
          <a:endParaRPr lang="en-US"/>
        </a:p>
      </dgm:t>
    </dgm:pt>
    <dgm:pt modelId="{E6FE1B36-2F14-4EE0-A830-EBCC24A81775}" type="sibTrans" cxnId="{AAF78696-D557-46FA-A169-8B32B3457934}">
      <dgm:prSet/>
      <dgm:spPr/>
      <dgm:t>
        <a:bodyPr/>
        <a:lstStyle/>
        <a:p>
          <a:endParaRPr lang="en-US"/>
        </a:p>
      </dgm:t>
    </dgm:pt>
    <dgm:pt modelId="{C84611A4-1A4B-4DCA-AEC9-F7D66ADE7428}">
      <dgm:prSet phldrT="[Text]" custT="1"/>
      <dgm:spPr/>
      <dgm:t>
        <a:bodyPr/>
        <a:lstStyle/>
        <a:p>
          <a:r>
            <a:rPr lang="en-US" sz="1400" dirty="0" smtClean="0"/>
            <a:t>Dig and Haul to Existing Landfill</a:t>
          </a:r>
          <a:endParaRPr lang="en-US" sz="1400" dirty="0"/>
        </a:p>
      </dgm:t>
    </dgm:pt>
    <dgm:pt modelId="{7A771B61-1C80-4EC1-9E6E-26DC805AC7EE}" type="parTrans" cxnId="{A1ACE4BF-3D36-4F69-9ECC-1B522C19B8B9}">
      <dgm:prSet/>
      <dgm:spPr/>
      <dgm:t>
        <a:bodyPr/>
        <a:lstStyle/>
        <a:p>
          <a:endParaRPr lang="en-US"/>
        </a:p>
      </dgm:t>
    </dgm:pt>
    <dgm:pt modelId="{3AC10F10-B0AD-4E48-AD42-C0F50728911B}" type="sibTrans" cxnId="{A1ACE4BF-3D36-4F69-9ECC-1B522C19B8B9}">
      <dgm:prSet/>
      <dgm:spPr/>
      <dgm:t>
        <a:bodyPr/>
        <a:lstStyle/>
        <a:p>
          <a:endParaRPr lang="en-US"/>
        </a:p>
      </dgm:t>
    </dgm:pt>
    <dgm:pt modelId="{3DC665BA-B561-4221-829A-69FEE555EAD2}">
      <dgm:prSet custT="1"/>
      <dgm:spPr/>
      <dgm:t>
        <a:bodyPr/>
        <a:lstStyle/>
        <a:p>
          <a:r>
            <a:rPr lang="en-US" sz="1400" dirty="0" smtClean="0"/>
            <a:t>Arrive at one Dig and Line Design</a:t>
          </a:r>
          <a:endParaRPr lang="en-US" sz="1400" dirty="0"/>
        </a:p>
      </dgm:t>
    </dgm:pt>
    <dgm:pt modelId="{14912290-2989-46FB-8681-B077097EC30B}" type="parTrans" cxnId="{815F405E-9B0C-4850-9283-AD5E1AEC4AE1}">
      <dgm:prSet/>
      <dgm:spPr/>
      <dgm:t>
        <a:bodyPr/>
        <a:lstStyle/>
        <a:p>
          <a:endParaRPr lang="en-US"/>
        </a:p>
      </dgm:t>
    </dgm:pt>
    <dgm:pt modelId="{D77E60C7-2AA3-4ED7-979B-726E51DB82F0}" type="sibTrans" cxnId="{815F405E-9B0C-4850-9283-AD5E1AEC4AE1}">
      <dgm:prSet/>
      <dgm:spPr/>
      <dgm:t>
        <a:bodyPr/>
        <a:lstStyle/>
        <a:p>
          <a:endParaRPr lang="en-US"/>
        </a:p>
      </dgm:t>
    </dgm:pt>
    <dgm:pt modelId="{83D8CACD-B66C-4CB6-93CF-AC49A96A478F}">
      <dgm:prSet phldrT="[Text]" custT="1"/>
      <dgm:spPr/>
      <dgm:t>
        <a:bodyPr/>
        <a:lstStyle/>
        <a:p>
          <a:r>
            <a:rPr lang="en-US" sz="2000" b="1" dirty="0" smtClean="0"/>
            <a:t>Access</a:t>
          </a:r>
          <a:endParaRPr lang="en-US" sz="2000" b="1" dirty="0"/>
        </a:p>
      </dgm:t>
    </dgm:pt>
    <dgm:pt modelId="{575B6233-633C-4E0E-B4CA-C99AB1CDDF32}" type="parTrans" cxnId="{B8AA725E-D0F9-44B2-94E4-FA5D54F7E1B5}">
      <dgm:prSet/>
      <dgm:spPr/>
      <dgm:t>
        <a:bodyPr/>
        <a:lstStyle/>
        <a:p>
          <a:endParaRPr lang="en-US"/>
        </a:p>
      </dgm:t>
    </dgm:pt>
    <dgm:pt modelId="{0E1E2FC2-7A67-41A4-A6D7-B3A90EDBFB19}" type="sibTrans" cxnId="{B8AA725E-D0F9-44B2-94E4-FA5D54F7E1B5}">
      <dgm:prSet/>
      <dgm:spPr/>
      <dgm:t>
        <a:bodyPr/>
        <a:lstStyle/>
        <a:p>
          <a:endParaRPr lang="en-US"/>
        </a:p>
      </dgm:t>
    </dgm:pt>
    <dgm:pt modelId="{F1EBDE56-B349-43E9-B16A-107D3A764855}">
      <dgm:prSet phldrT="[Text]" custT="1"/>
      <dgm:spPr/>
      <dgm:t>
        <a:bodyPr/>
        <a:lstStyle/>
        <a:p>
          <a:r>
            <a:rPr lang="en-US" sz="2000" b="1" dirty="0" smtClean="0"/>
            <a:t>Contract Bidding</a:t>
          </a:r>
          <a:endParaRPr lang="en-US" sz="2000" b="1" dirty="0"/>
        </a:p>
      </dgm:t>
    </dgm:pt>
    <dgm:pt modelId="{25E3B9EB-DF9F-4AC9-8A10-0598C95140CF}" type="parTrans" cxnId="{0D57ECF9-125B-4DB2-A9FA-F068733A437A}">
      <dgm:prSet/>
      <dgm:spPr/>
      <dgm:t>
        <a:bodyPr/>
        <a:lstStyle/>
        <a:p>
          <a:endParaRPr lang="en-US"/>
        </a:p>
      </dgm:t>
    </dgm:pt>
    <dgm:pt modelId="{C27DE2E0-A704-4113-9AEE-DEDC222DDBDB}" type="sibTrans" cxnId="{0D57ECF9-125B-4DB2-A9FA-F068733A437A}">
      <dgm:prSet/>
      <dgm:spPr/>
      <dgm:t>
        <a:bodyPr/>
        <a:lstStyle/>
        <a:p>
          <a:endParaRPr lang="en-US"/>
        </a:p>
      </dgm:t>
    </dgm:pt>
    <dgm:pt modelId="{BD167841-7753-491F-B43F-FA17DEF71DBC}">
      <dgm:prSet phldrT="[Text]" custT="1"/>
      <dgm:spPr/>
      <dgm:t>
        <a:bodyPr/>
        <a:lstStyle/>
        <a:p>
          <a:r>
            <a:rPr lang="en-US" sz="1400" dirty="0" smtClean="0"/>
            <a:t>Bid Dig and Haul</a:t>
          </a:r>
          <a:endParaRPr lang="en-US" sz="1400" dirty="0"/>
        </a:p>
      </dgm:t>
    </dgm:pt>
    <dgm:pt modelId="{84018915-CFDE-4494-B13E-3178462A6641}" type="parTrans" cxnId="{6B44C860-0FA9-4A0B-B0AB-A2F89BD4CB40}">
      <dgm:prSet/>
      <dgm:spPr/>
      <dgm:t>
        <a:bodyPr/>
        <a:lstStyle/>
        <a:p>
          <a:endParaRPr lang="en-US"/>
        </a:p>
      </dgm:t>
    </dgm:pt>
    <dgm:pt modelId="{23A8807D-9F1A-4F17-B782-A1FA836C20A9}" type="sibTrans" cxnId="{6B44C860-0FA9-4A0B-B0AB-A2F89BD4CB40}">
      <dgm:prSet/>
      <dgm:spPr/>
      <dgm:t>
        <a:bodyPr/>
        <a:lstStyle/>
        <a:p>
          <a:endParaRPr lang="en-US"/>
        </a:p>
      </dgm:t>
    </dgm:pt>
    <dgm:pt modelId="{2346E289-89C6-46F1-A0B5-2892487F2561}">
      <dgm:prSet phldrT="[Text]" custT="1"/>
      <dgm:spPr/>
      <dgm:t>
        <a:bodyPr/>
        <a:lstStyle/>
        <a:p>
          <a:r>
            <a:rPr lang="en-US" sz="1400" dirty="0" smtClean="0"/>
            <a:t>Bid Dig and Line</a:t>
          </a:r>
          <a:endParaRPr lang="en-US" sz="1400" dirty="0"/>
        </a:p>
      </dgm:t>
    </dgm:pt>
    <dgm:pt modelId="{26D72F51-3872-4CF1-90CA-5F2BEB98E490}" type="parTrans" cxnId="{CBF6EE5A-E844-4C38-B963-0DF1C912E467}">
      <dgm:prSet/>
      <dgm:spPr/>
      <dgm:t>
        <a:bodyPr/>
        <a:lstStyle/>
        <a:p>
          <a:endParaRPr lang="en-US"/>
        </a:p>
      </dgm:t>
    </dgm:pt>
    <dgm:pt modelId="{A1BC4BF0-AAA5-4917-87DA-E39F10396E0E}" type="sibTrans" cxnId="{CBF6EE5A-E844-4C38-B963-0DF1C912E467}">
      <dgm:prSet/>
      <dgm:spPr/>
      <dgm:t>
        <a:bodyPr/>
        <a:lstStyle/>
        <a:p>
          <a:endParaRPr lang="en-US"/>
        </a:p>
      </dgm:t>
    </dgm:pt>
    <dgm:pt modelId="{14A29217-5600-44B2-B704-41FDD9CAFF8A}">
      <dgm:prSet phldrT="[Text]" custT="1"/>
      <dgm:spPr/>
      <dgm:t>
        <a:bodyPr/>
        <a:lstStyle/>
        <a:p>
          <a:r>
            <a:rPr lang="en-US" sz="2000" b="1" dirty="0" smtClean="0"/>
            <a:t>Funding Bill</a:t>
          </a:r>
          <a:endParaRPr lang="en-US" sz="2000" b="1" dirty="0"/>
        </a:p>
      </dgm:t>
    </dgm:pt>
    <dgm:pt modelId="{FEFFE9AF-5356-4799-8DD1-29264F2945F9}" type="parTrans" cxnId="{11A6E909-BA6E-49C2-9236-D4B9E1C29C0A}">
      <dgm:prSet/>
      <dgm:spPr/>
      <dgm:t>
        <a:bodyPr/>
        <a:lstStyle/>
        <a:p>
          <a:endParaRPr lang="en-US"/>
        </a:p>
      </dgm:t>
    </dgm:pt>
    <dgm:pt modelId="{76EC01DB-5DFB-4261-A978-8E36400B0B48}" type="sibTrans" cxnId="{11A6E909-BA6E-49C2-9236-D4B9E1C29C0A}">
      <dgm:prSet/>
      <dgm:spPr/>
      <dgm:t>
        <a:bodyPr/>
        <a:lstStyle/>
        <a:p>
          <a:endParaRPr lang="en-US"/>
        </a:p>
      </dgm:t>
    </dgm:pt>
    <dgm:pt modelId="{D2BBCE6B-9FA5-458C-A8EF-B5EC28EB08ED}">
      <dgm:prSet phldrT="[Text]"/>
      <dgm:spPr/>
      <dgm:t>
        <a:bodyPr anchor="t" anchorCtr="0"/>
        <a:lstStyle/>
        <a:p>
          <a:r>
            <a:rPr lang="en-US" b="1" dirty="0" smtClean="0"/>
            <a:t>Construction</a:t>
          </a:r>
          <a:endParaRPr lang="en-US" b="1" dirty="0"/>
        </a:p>
      </dgm:t>
    </dgm:pt>
    <dgm:pt modelId="{DC01E41C-66FB-4866-B554-4258E3A3A4DB}" type="parTrans" cxnId="{66CDD188-36DA-4C66-BB8F-7073309A51C0}">
      <dgm:prSet/>
      <dgm:spPr/>
      <dgm:t>
        <a:bodyPr/>
        <a:lstStyle/>
        <a:p>
          <a:endParaRPr lang="en-US"/>
        </a:p>
      </dgm:t>
    </dgm:pt>
    <dgm:pt modelId="{D5258778-A82A-49C7-A04E-DFCFC0616836}" type="sibTrans" cxnId="{66CDD188-36DA-4C66-BB8F-7073309A51C0}">
      <dgm:prSet/>
      <dgm:spPr/>
      <dgm:t>
        <a:bodyPr/>
        <a:lstStyle/>
        <a:p>
          <a:endParaRPr lang="en-US"/>
        </a:p>
      </dgm:t>
    </dgm:pt>
    <dgm:pt modelId="{4F8C8092-8CED-49A1-9428-EF32A8A6C79B}">
      <dgm:prSet phldrT="[Text]" custT="1"/>
      <dgm:spPr/>
      <dgm:t>
        <a:bodyPr/>
        <a:lstStyle/>
        <a:p>
          <a:r>
            <a:rPr lang="en-US" sz="1400" dirty="0" smtClean="0"/>
            <a:t>Standard liner option</a:t>
          </a:r>
        </a:p>
      </dgm:t>
    </dgm:pt>
    <dgm:pt modelId="{491A6DA3-77DC-4580-8414-BFFF68AC32FD}" type="parTrans" cxnId="{F36DE604-2C65-4658-A27E-E31AE7E40C24}">
      <dgm:prSet/>
      <dgm:spPr/>
      <dgm:t>
        <a:bodyPr/>
        <a:lstStyle/>
        <a:p>
          <a:endParaRPr lang="en-US"/>
        </a:p>
      </dgm:t>
    </dgm:pt>
    <dgm:pt modelId="{538BECF8-DD0E-429F-98E2-887DFCA4CA50}" type="sibTrans" cxnId="{F36DE604-2C65-4658-A27E-E31AE7E40C24}">
      <dgm:prSet/>
      <dgm:spPr/>
      <dgm:t>
        <a:bodyPr/>
        <a:lstStyle/>
        <a:p>
          <a:endParaRPr lang="en-US"/>
        </a:p>
      </dgm:t>
    </dgm:pt>
    <dgm:pt modelId="{7D8C5E8C-8DE9-461B-BCC7-59E6C54C085E}">
      <dgm:prSet phldrT="[Text]" custT="1"/>
      <dgm:spPr/>
      <dgm:t>
        <a:bodyPr/>
        <a:lstStyle/>
        <a:p>
          <a:r>
            <a:rPr lang="en-US" sz="1400" dirty="0" smtClean="0"/>
            <a:t>Enhanced liner option</a:t>
          </a:r>
        </a:p>
      </dgm:t>
    </dgm:pt>
    <dgm:pt modelId="{83B14448-5843-4BD3-B7D0-532896188F90}" type="parTrans" cxnId="{3C2792C1-2105-4ED6-BDE8-DBB82478240D}">
      <dgm:prSet/>
      <dgm:spPr/>
      <dgm:t>
        <a:bodyPr/>
        <a:lstStyle/>
        <a:p>
          <a:endParaRPr lang="en-US"/>
        </a:p>
      </dgm:t>
    </dgm:pt>
    <dgm:pt modelId="{5146C3A2-B092-4BD2-AF18-25970CFBDC9D}" type="sibTrans" cxnId="{3C2792C1-2105-4ED6-BDE8-DBB82478240D}">
      <dgm:prSet/>
      <dgm:spPr/>
      <dgm:t>
        <a:bodyPr/>
        <a:lstStyle/>
        <a:p>
          <a:endParaRPr lang="en-US"/>
        </a:p>
      </dgm:t>
    </dgm:pt>
    <dgm:pt modelId="{1F7ED8C5-227B-441D-95C2-010D60EC2E1B}">
      <dgm:prSet phldrT="[Text]" custT="1"/>
      <dgm:spPr/>
      <dgm:t>
        <a:bodyPr/>
        <a:lstStyle/>
        <a:p>
          <a:r>
            <a:rPr lang="en-US" sz="1400" b="0" dirty="0" smtClean="0"/>
            <a:t>Obtain access to property for cleanup</a:t>
          </a:r>
          <a:endParaRPr lang="en-US" sz="1400" b="0" dirty="0"/>
        </a:p>
      </dgm:t>
    </dgm:pt>
    <dgm:pt modelId="{43896F8F-DCAA-40DD-8606-046B17F14B43}" type="parTrans" cxnId="{8BE0B97A-09BF-482B-BBF1-46174D29E0E9}">
      <dgm:prSet/>
      <dgm:spPr/>
      <dgm:t>
        <a:bodyPr/>
        <a:lstStyle/>
        <a:p>
          <a:endParaRPr lang="en-US"/>
        </a:p>
      </dgm:t>
    </dgm:pt>
    <dgm:pt modelId="{CEB6F45E-CB1B-47B8-8C05-24F88B50F9CA}" type="sibTrans" cxnId="{8BE0B97A-09BF-482B-BBF1-46174D29E0E9}">
      <dgm:prSet/>
      <dgm:spPr/>
      <dgm:t>
        <a:bodyPr/>
        <a:lstStyle/>
        <a:p>
          <a:endParaRPr lang="en-US"/>
        </a:p>
      </dgm:t>
    </dgm:pt>
    <dgm:pt modelId="{40BFCF6A-5C6E-481B-9777-D8B69F9355FF}">
      <dgm:prSet phldrT="[Text]" custT="1"/>
      <dgm:spPr/>
      <dgm:t>
        <a:bodyPr/>
        <a:lstStyle/>
        <a:p>
          <a:r>
            <a:rPr lang="en-US" sz="1400" dirty="0" smtClean="0"/>
            <a:t>Legislation funds one cleanup plan</a:t>
          </a:r>
          <a:endParaRPr lang="en-US" sz="1400" dirty="0"/>
        </a:p>
      </dgm:t>
    </dgm:pt>
    <dgm:pt modelId="{07B94BA9-4F8A-426C-A435-A00C5A2DF4EE}" type="parTrans" cxnId="{8501670E-0A6C-480D-AB17-F709783C7E96}">
      <dgm:prSet/>
      <dgm:spPr/>
      <dgm:t>
        <a:bodyPr/>
        <a:lstStyle/>
        <a:p>
          <a:endParaRPr lang="en-US"/>
        </a:p>
      </dgm:t>
    </dgm:pt>
    <dgm:pt modelId="{C23D1B33-6A26-43D3-8D84-8CC14125DFE4}" type="sibTrans" cxnId="{8501670E-0A6C-480D-AB17-F709783C7E96}">
      <dgm:prSet/>
      <dgm:spPr/>
      <dgm:t>
        <a:bodyPr/>
        <a:lstStyle/>
        <a:p>
          <a:endParaRPr lang="en-US"/>
        </a:p>
      </dgm:t>
    </dgm:pt>
    <dgm:pt modelId="{1ED2F7F8-89AA-4682-91C9-89B71DF344A1}">
      <dgm:prSet phldrT="[Text]" custT="1"/>
      <dgm:spPr/>
      <dgm:t>
        <a:bodyPr/>
        <a:lstStyle/>
        <a:p>
          <a:r>
            <a:rPr lang="en-US" sz="1400" dirty="0" smtClean="0"/>
            <a:t>Bid liner enhancement  for Dig and Line</a:t>
          </a:r>
          <a:endParaRPr lang="en-US" sz="1400" dirty="0"/>
        </a:p>
      </dgm:t>
    </dgm:pt>
    <dgm:pt modelId="{67EDF57D-87E8-450B-9B33-CAF18AD007DB}" type="parTrans" cxnId="{6A0F83D2-C9F0-4354-AB30-5538505A46A1}">
      <dgm:prSet/>
      <dgm:spPr/>
      <dgm:t>
        <a:bodyPr/>
        <a:lstStyle/>
        <a:p>
          <a:endParaRPr lang="en-US"/>
        </a:p>
      </dgm:t>
    </dgm:pt>
    <dgm:pt modelId="{8A24574B-9C8C-4D98-A1E0-D7F84E37A1F4}" type="sibTrans" cxnId="{6A0F83D2-C9F0-4354-AB30-5538505A46A1}">
      <dgm:prSet/>
      <dgm:spPr/>
      <dgm:t>
        <a:bodyPr/>
        <a:lstStyle/>
        <a:p>
          <a:endParaRPr lang="en-US"/>
        </a:p>
      </dgm:t>
    </dgm:pt>
    <dgm:pt modelId="{14CF557C-1D3D-4561-96BD-16647C14E616}" type="pres">
      <dgm:prSet presAssocID="{2CF79483-EC45-48A2-AA35-EF5A89E17C19}" presName="CompostProcess" presStyleCnt="0">
        <dgm:presLayoutVars>
          <dgm:dir/>
          <dgm:resizeHandles val="exact"/>
        </dgm:presLayoutVars>
      </dgm:prSet>
      <dgm:spPr/>
    </dgm:pt>
    <dgm:pt modelId="{A580A64B-D92D-4506-99FC-6DDCB03C3856}" type="pres">
      <dgm:prSet presAssocID="{2CF79483-EC45-48A2-AA35-EF5A89E17C19}" presName="arrow" presStyleLbl="bgShp" presStyleIdx="0" presStyleCnt="1" custScaleX="117647"/>
      <dgm:spPr/>
    </dgm:pt>
    <dgm:pt modelId="{8144F3B9-2CD8-41CB-BD65-4B43736966AD}" type="pres">
      <dgm:prSet presAssocID="{2CF79483-EC45-48A2-AA35-EF5A89E17C19}" presName="linearProcess" presStyleCnt="0"/>
      <dgm:spPr/>
    </dgm:pt>
    <dgm:pt modelId="{940874A0-C230-4F3A-8490-C49C8E23B00E}" type="pres">
      <dgm:prSet presAssocID="{CDD705C1-82F6-4244-AB1A-7A54E1CB4380}" presName="textNode" presStyleLbl="node1" presStyleIdx="0" presStyleCnt="7" custScaleY="115689" custLinFactNeighborX="-1579">
        <dgm:presLayoutVars>
          <dgm:bulletEnabled val="1"/>
        </dgm:presLayoutVars>
      </dgm:prSet>
      <dgm:spPr/>
      <dgm:t>
        <a:bodyPr/>
        <a:lstStyle/>
        <a:p>
          <a:endParaRPr lang="en-US"/>
        </a:p>
      </dgm:t>
    </dgm:pt>
    <dgm:pt modelId="{050DA03D-9C22-461C-8521-4C1ADAB2CBF3}" type="pres">
      <dgm:prSet presAssocID="{DB100076-0D11-4777-9164-030C14CD683A}" presName="sibTrans" presStyleCnt="0"/>
      <dgm:spPr/>
    </dgm:pt>
    <dgm:pt modelId="{E8698779-B8FF-4A3C-A4A0-0A0452CB12E2}" type="pres">
      <dgm:prSet presAssocID="{0C85D0D3-DC5E-4AD8-8765-EF59189B0CDC}" presName="textNode" presStyleLbl="node1" presStyleIdx="1" presStyleCnt="7" custScaleY="115689">
        <dgm:presLayoutVars>
          <dgm:bulletEnabled val="1"/>
        </dgm:presLayoutVars>
      </dgm:prSet>
      <dgm:spPr/>
      <dgm:t>
        <a:bodyPr/>
        <a:lstStyle/>
        <a:p>
          <a:endParaRPr lang="en-US"/>
        </a:p>
      </dgm:t>
    </dgm:pt>
    <dgm:pt modelId="{40F2D965-E6C9-4F38-82E5-0FB0EC24FCCD}" type="pres">
      <dgm:prSet presAssocID="{7D651C2A-2017-4FC4-B242-7AD2B3C44E89}" presName="sibTrans" presStyleCnt="0"/>
      <dgm:spPr/>
    </dgm:pt>
    <dgm:pt modelId="{E98817E5-61DC-4761-BCB6-173C5975EE3D}" type="pres">
      <dgm:prSet presAssocID="{D87E2591-4E29-4FB5-9F1F-080403D6DF47}" presName="textNode" presStyleLbl="node1" presStyleIdx="2" presStyleCnt="7" custScaleY="115689">
        <dgm:presLayoutVars>
          <dgm:bulletEnabled val="1"/>
        </dgm:presLayoutVars>
      </dgm:prSet>
      <dgm:spPr/>
      <dgm:t>
        <a:bodyPr/>
        <a:lstStyle/>
        <a:p>
          <a:endParaRPr lang="en-US"/>
        </a:p>
      </dgm:t>
    </dgm:pt>
    <dgm:pt modelId="{C2EF0221-A456-4054-B625-257B4459B61F}" type="pres">
      <dgm:prSet presAssocID="{6787A137-22C7-4FD5-9D19-F13562961B4D}" presName="sibTrans" presStyleCnt="0"/>
      <dgm:spPr/>
    </dgm:pt>
    <dgm:pt modelId="{FFEF331C-9773-4271-BD65-E86BD9F7E932}" type="pres">
      <dgm:prSet presAssocID="{83D8CACD-B66C-4CB6-93CF-AC49A96A478F}" presName="textNode" presStyleLbl="node1" presStyleIdx="3" presStyleCnt="7" custScaleY="115689">
        <dgm:presLayoutVars>
          <dgm:bulletEnabled val="1"/>
        </dgm:presLayoutVars>
      </dgm:prSet>
      <dgm:spPr/>
      <dgm:t>
        <a:bodyPr/>
        <a:lstStyle/>
        <a:p>
          <a:endParaRPr lang="en-US"/>
        </a:p>
      </dgm:t>
    </dgm:pt>
    <dgm:pt modelId="{7D7A6749-7230-4BC3-8A71-217C5E966FD6}" type="pres">
      <dgm:prSet presAssocID="{0E1E2FC2-7A67-41A4-A6D7-B3A90EDBFB19}" presName="sibTrans" presStyleCnt="0"/>
      <dgm:spPr/>
    </dgm:pt>
    <dgm:pt modelId="{4EBEF4DA-9EB6-44EE-B2D3-1D8C27A04C10}" type="pres">
      <dgm:prSet presAssocID="{F1EBDE56-B349-43E9-B16A-107D3A764855}" presName="textNode" presStyleLbl="node1" presStyleIdx="4" presStyleCnt="7" custScaleY="115689">
        <dgm:presLayoutVars>
          <dgm:bulletEnabled val="1"/>
        </dgm:presLayoutVars>
      </dgm:prSet>
      <dgm:spPr/>
      <dgm:t>
        <a:bodyPr/>
        <a:lstStyle/>
        <a:p>
          <a:endParaRPr lang="en-US"/>
        </a:p>
      </dgm:t>
    </dgm:pt>
    <dgm:pt modelId="{B86D2FD3-B7D8-4440-B88B-257BF039F16E}" type="pres">
      <dgm:prSet presAssocID="{C27DE2E0-A704-4113-9AEE-DEDC222DDBDB}" presName="sibTrans" presStyleCnt="0"/>
      <dgm:spPr/>
    </dgm:pt>
    <dgm:pt modelId="{FFA53C26-1818-4EF5-9F13-8921258BA568}" type="pres">
      <dgm:prSet presAssocID="{14A29217-5600-44B2-B704-41FDD9CAFF8A}" presName="textNode" presStyleLbl="node1" presStyleIdx="5" presStyleCnt="7" custScaleY="115689">
        <dgm:presLayoutVars>
          <dgm:bulletEnabled val="1"/>
        </dgm:presLayoutVars>
      </dgm:prSet>
      <dgm:spPr/>
      <dgm:t>
        <a:bodyPr/>
        <a:lstStyle/>
        <a:p>
          <a:endParaRPr lang="en-US"/>
        </a:p>
      </dgm:t>
    </dgm:pt>
    <dgm:pt modelId="{5AB11EFB-05E8-447D-9630-EA08F30ABED4}" type="pres">
      <dgm:prSet presAssocID="{76EC01DB-5DFB-4261-A978-8E36400B0B48}" presName="sibTrans" presStyleCnt="0"/>
      <dgm:spPr/>
    </dgm:pt>
    <dgm:pt modelId="{8C71120B-F1CF-4523-89AF-4B1E059F25FC}" type="pres">
      <dgm:prSet presAssocID="{D2BBCE6B-9FA5-458C-A8EF-B5EC28EB08ED}" presName="textNode" presStyleLbl="node1" presStyleIdx="6" presStyleCnt="7" custScaleY="115689">
        <dgm:presLayoutVars>
          <dgm:bulletEnabled val="1"/>
        </dgm:presLayoutVars>
      </dgm:prSet>
      <dgm:spPr/>
      <dgm:t>
        <a:bodyPr/>
        <a:lstStyle/>
        <a:p>
          <a:endParaRPr lang="en-US"/>
        </a:p>
      </dgm:t>
    </dgm:pt>
  </dgm:ptLst>
  <dgm:cxnLst>
    <dgm:cxn modelId="{EE04799B-7222-49D1-B54C-6EE8EACA8123}" type="presOf" srcId="{4F8C8092-8CED-49A1-9428-EF32A8A6C79B}" destId="{E98817E5-61DC-4761-BCB6-173C5975EE3D}" srcOrd="0" destOrd="1" presId="urn:microsoft.com/office/officeart/2005/8/layout/hProcess9"/>
    <dgm:cxn modelId="{FCC3BC07-7082-4D73-B6CC-45FF5FCF7785}" type="presOf" srcId="{CDD705C1-82F6-4244-AB1A-7A54E1CB4380}" destId="{940874A0-C230-4F3A-8490-C49C8E23B00E}" srcOrd="0" destOrd="0" presId="urn:microsoft.com/office/officeart/2005/8/layout/hProcess9"/>
    <dgm:cxn modelId="{8BB809EA-5EB0-4F80-9EB9-5FEE485AE69D}" srcId="{2CF79483-EC45-48A2-AA35-EF5A89E17C19}" destId="{CDD705C1-82F6-4244-AB1A-7A54E1CB4380}" srcOrd="0" destOrd="0" parTransId="{EE0C0227-F894-4FAF-A7EF-E8BE03A92DC9}" sibTransId="{DB100076-0D11-4777-9164-030C14CD683A}"/>
    <dgm:cxn modelId="{C8A2ADDC-BA66-4CCD-BB77-0C22BD5C9FC0}" type="presOf" srcId="{14A29217-5600-44B2-B704-41FDD9CAFF8A}" destId="{FFA53C26-1818-4EF5-9F13-8921258BA568}" srcOrd="0" destOrd="0" presId="urn:microsoft.com/office/officeart/2005/8/layout/hProcess9"/>
    <dgm:cxn modelId="{11A6E909-BA6E-49C2-9236-D4B9E1C29C0A}" srcId="{2CF79483-EC45-48A2-AA35-EF5A89E17C19}" destId="{14A29217-5600-44B2-B704-41FDD9CAFF8A}" srcOrd="5" destOrd="0" parTransId="{FEFFE9AF-5356-4799-8DD1-29264F2945F9}" sibTransId="{76EC01DB-5DFB-4261-A978-8E36400B0B48}"/>
    <dgm:cxn modelId="{43FB57DF-F8FF-4851-8CBD-A0A9E5B36EF8}" type="presOf" srcId="{C84611A4-1A4B-4DCA-AEC9-F7D66ADE7428}" destId="{940874A0-C230-4F3A-8490-C49C8E23B00E}" srcOrd="0" destOrd="3" presId="urn:microsoft.com/office/officeart/2005/8/layout/hProcess9"/>
    <dgm:cxn modelId="{423F9FA4-3E7E-402E-8F76-B83A50B2B503}" type="presOf" srcId="{10FEDD98-4C5C-45F3-80B3-09DE32B227B2}" destId="{940874A0-C230-4F3A-8490-C49C8E23B00E}" srcOrd="0" destOrd="2" presId="urn:microsoft.com/office/officeart/2005/8/layout/hProcess9"/>
    <dgm:cxn modelId="{8501670E-0A6C-480D-AB17-F709783C7E96}" srcId="{14A29217-5600-44B2-B704-41FDD9CAFF8A}" destId="{40BFCF6A-5C6E-481B-9777-D8B69F9355FF}" srcOrd="0" destOrd="0" parTransId="{07B94BA9-4F8A-426C-A435-A00C5A2DF4EE}" sibTransId="{C23D1B33-6A26-43D3-8D84-8CC14125DFE4}"/>
    <dgm:cxn modelId="{EEC233C6-FE17-46C4-BA0F-36B176C72861}" type="presOf" srcId="{2CF79483-EC45-48A2-AA35-EF5A89E17C19}" destId="{14CF557C-1D3D-4561-96BD-16647C14E616}" srcOrd="0" destOrd="0" presId="urn:microsoft.com/office/officeart/2005/8/layout/hProcess9"/>
    <dgm:cxn modelId="{F36DE604-2C65-4658-A27E-E31AE7E40C24}" srcId="{D87E2591-4E29-4FB5-9F1F-080403D6DF47}" destId="{4F8C8092-8CED-49A1-9428-EF32A8A6C79B}" srcOrd="0" destOrd="0" parTransId="{491A6DA3-77DC-4580-8414-BFFF68AC32FD}" sibTransId="{538BECF8-DD0E-429F-98E2-887DFCA4CA50}"/>
    <dgm:cxn modelId="{44E316D5-2A5E-4200-B0A9-0011758F2B59}" type="presOf" srcId="{40BFCF6A-5C6E-481B-9777-D8B69F9355FF}" destId="{FFA53C26-1818-4EF5-9F13-8921258BA568}" srcOrd="0" destOrd="1" presId="urn:microsoft.com/office/officeart/2005/8/layout/hProcess9"/>
    <dgm:cxn modelId="{815F405E-9B0C-4850-9283-AD5E1AEC4AE1}" srcId="{0C85D0D3-DC5E-4AD8-8765-EF59189B0CDC}" destId="{3DC665BA-B561-4221-829A-69FEE555EAD2}" srcOrd="0" destOrd="0" parTransId="{14912290-2989-46FB-8681-B077097EC30B}" sibTransId="{D77E60C7-2AA3-4ED7-979B-726E51DB82F0}"/>
    <dgm:cxn modelId="{57638B91-4ED3-49FE-9407-F0473591A723}" type="presOf" srcId="{F1EBDE56-B349-43E9-B16A-107D3A764855}" destId="{4EBEF4DA-9EB6-44EE-B2D3-1D8C27A04C10}" srcOrd="0" destOrd="0" presId="urn:microsoft.com/office/officeart/2005/8/layout/hProcess9"/>
    <dgm:cxn modelId="{66CDD188-36DA-4C66-BB8F-7073309A51C0}" srcId="{2CF79483-EC45-48A2-AA35-EF5A89E17C19}" destId="{D2BBCE6B-9FA5-458C-A8EF-B5EC28EB08ED}" srcOrd="6" destOrd="0" parTransId="{DC01E41C-66FB-4866-B554-4258E3A3A4DB}" sibTransId="{D5258778-A82A-49C7-A04E-DFCFC0616836}"/>
    <dgm:cxn modelId="{6A0F83D2-C9F0-4354-AB30-5538505A46A1}" srcId="{F1EBDE56-B349-43E9-B16A-107D3A764855}" destId="{1ED2F7F8-89AA-4682-91C9-89B71DF344A1}" srcOrd="2" destOrd="0" parTransId="{67EDF57D-87E8-450B-9B33-CAF18AD007DB}" sibTransId="{8A24574B-9C8C-4D98-A1E0-D7F84E37A1F4}"/>
    <dgm:cxn modelId="{2425C8AF-E853-49A9-8E4D-EB010833C222}" type="presOf" srcId="{BD167841-7753-491F-B43F-FA17DEF71DBC}" destId="{4EBEF4DA-9EB6-44EE-B2D3-1D8C27A04C10}" srcOrd="0" destOrd="1" presId="urn:microsoft.com/office/officeart/2005/8/layout/hProcess9"/>
    <dgm:cxn modelId="{A1ACE4BF-3D36-4F69-9ECC-1B522C19B8B9}" srcId="{CDD705C1-82F6-4244-AB1A-7A54E1CB4380}" destId="{C84611A4-1A4B-4DCA-AEC9-F7D66ADE7428}" srcOrd="2" destOrd="0" parTransId="{7A771B61-1C80-4EC1-9E6E-26DC805AC7EE}" sibTransId="{3AC10F10-B0AD-4E48-AD42-C0F50728911B}"/>
    <dgm:cxn modelId="{AAF78696-D557-46FA-A169-8B32B3457934}" srcId="{CDD705C1-82F6-4244-AB1A-7A54E1CB4380}" destId="{10FEDD98-4C5C-45F3-80B3-09DE32B227B2}" srcOrd="1" destOrd="0" parTransId="{0F729EDD-9B3A-44E8-95F8-32CE592A06E5}" sibTransId="{E6FE1B36-2F14-4EE0-A830-EBCC24A81775}"/>
    <dgm:cxn modelId="{CBF6EE5A-E844-4C38-B963-0DF1C912E467}" srcId="{F1EBDE56-B349-43E9-B16A-107D3A764855}" destId="{2346E289-89C6-46F1-A0B5-2892487F2561}" srcOrd="1" destOrd="0" parTransId="{26D72F51-3872-4CF1-90CA-5F2BEB98E490}" sibTransId="{A1BC4BF0-AAA5-4917-87DA-E39F10396E0E}"/>
    <dgm:cxn modelId="{7EB72DC2-E1B1-4A32-9EE7-1F22E2D07CC5}" type="presOf" srcId="{0C85D0D3-DC5E-4AD8-8765-EF59189B0CDC}" destId="{E8698779-B8FF-4A3C-A4A0-0A0452CB12E2}" srcOrd="0" destOrd="0" presId="urn:microsoft.com/office/officeart/2005/8/layout/hProcess9"/>
    <dgm:cxn modelId="{43A03975-FEC3-412C-A3C9-85120DB19092}" srcId="{2CF79483-EC45-48A2-AA35-EF5A89E17C19}" destId="{D87E2591-4E29-4FB5-9F1F-080403D6DF47}" srcOrd="2" destOrd="0" parTransId="{B901F012-2812-4491-B944-6CA600E37B1D}" sibTransId="{6787A137-22C7-4FD5-9D19-F13562961B4D}"/>
    <dgm:cxn modelId="{79CF0A92-9972-4758-9801-430A51E2B463}" type="presOf" srcId="{1F7ED8C5-227B-441D-95C2-010D60EC2E1B}" destId="{FFEF331C-9773-4271-BD65-E86BD9F7E932}" srcOrd="0" destOrd="1" presId="urn:microsoft.com/office/officeart/2005/8/layout/hProcess9"/>
    <dgm:cxn modelId="{0D57ECF9-125B-4DB2-A9FA-F068733A437A}" srcId="{2CF79483-EC45-48A2-AA35-EF5A89E17C19}" destId="{F1EBDE56-B349-43E9-B16A-107D3A764855}" srcOrd="4" destOrd="0" parTransId="{25E3B9EB-DF9F-4AC9-8A10-0598C95140CF}" sibTransId="{C27DE2E0-A704-4113-9AEE-DEDC222DDBDB}"/>
    <dgm:cxn modelId="{02E3E1E7-AB11-4511-AC1E-A429FB8F50AB}" srcId="{CDD705C1-82F6-4244-AB1A-7A54E1CB4380}" destId="{FC1D4296-AE58-4E2A-B7FC-55179C75439C}" srcOrd="0" destOrd="0" parTransId="{E0DE86AA-C78A-4D3C-B9E5-D677215B36B6}" sibTransId="{28C25F87-287E-4F4F-8E2C-B647B43009BD}"/>
    <dgm:cxn modelId="{6B44C860-0FA9-4A0B-B0AB-A2F89BD4CB40}" srcId="{F1EBDE56-B349-43E9-B16A-107D3A764855}" destId="{BD167841-7753-491F-B43F-FA17DEF71DBC}" srcOrd="0" destOrd="0" parTransId="{84018915-CFDE-4494-B13E-3178462A6641}" sibTransId="{23A8807D-9F1A-4F17-B782-A1FA836C20A9}"/>
    <dgm:cxn modelId="{8BE0B97A-09BF-482B-BBF1-46174D29E0E9}" srcId="{83D8CACD-B66C-4CB6-93CF-AC49A96A478F}" destId="{1F7ED8C5-227B-441D-95C2-010D60EC2E1B}" srcOrd="0" destOrd="0" parTransId="{43896F8F-DCAA-40DD-8606-046B17F14B43}" sibTransId="{CEB6F45E-CB1B-47B8-8C05-24F88B50F9CA}"/>
    <dgm:cxn modelId="{3C2792C1-2105-4ED6-BDE8-DBB82478240D}" srcId="{D87E2591-4E29-4FB5-9F1F-080403D6DF47}" destId="{7D8C5E8C-8DE9-461B-BCC7-59E6C54C085E}" srcOrd="1" destOrd="0" parTransId="{83B14448-5843-4BD3-B7D0-532896188F90}" sibTransId="{5146C3A2-B092-4BD2-AF18-25970CFBDC9D}"/>
    <dgm:cxn modelId="{A9CE13FB-75FD-46AD-A3EB-1B49C5ADE499}" type="presOf" srcId="{3DC665BA-B561-4221-829A-69FEE555EAD2}" destId="{E8698779-B8FF-4A3C-A4A0-0A0452CB12E2}" srcOrd="0" destOrd="1" presId="urn:microsoft.com/office/officeart/2005/8/layout/hProcess9"/>
    <dgm:cxn modelId="{062B7E37-CDE5-4A03-B617-2892483DAA7D}" type="presOf" srcId="{7D8C5E8C-8DE9-461B-BCC7-59E6C54C085E}" destId="{E98817E5-61DC-4761-BCB6-173C5975EE3D}" srcOrd="0" destOrd="2" presId="urn:microsoft.com/office/officeart/2005/8/layout/hProcess9"/>
    <dgm:cxn modelId="{0B1250BB-380D-4529-A5EE-3328097C39F6}" srcId="{2CF79483-EC45-48A2-AA35-EF5A89E17C19}" destId="{0C85D0D3-DC5E-4AD8-8765-EF59189B0CDC}" srcOrd="1" destOrd="0" parTransId="{A5772370-48BD-413B-A423-E2A07ED6E9D0}" sibTransId="{7D651C2A-2017-4FC4-B242-7AD2B3C44E89}"/>
    <dgm:cxn modelId="{C0C90378-98DA-46A2-B4FD-B49DDDA526CD}" type="presOf" srcId="{2346E289-89C6-46F1-A0B5-2892487F2561}" destId="{4EBEF4DA-9EB6-44EE-B2D3-1D8C27A04C10}" srcOrd="0" destOrd="2" presId="urn:microsoft.com/office/officeart/2005/8/layout/hProcess9"/>
    <dgm:cxn modelId="{B8AA725E-D0F9-44B2-94E4-FA5D54F7E1B5}" srcId="{2CF79483-EC45-48A2-AA35-EF5A89E17C19}" destId="{83D8CACD-B66C-4CB6-93CF-AC49A96A478F}" srcOrd="3" destOrd="0" parTransId="{575B6233-633C-4E0E-B4CA-C99AB1CDDF32}" sibTransId="{0E1E2FC2-7A67-41A4-A6D7-B3A90EDBFB19}"/>
    <dgm:cxn modelId="{47C07B13-7737-4152-9E0C-0530CF38F3C2}" type="presOf" srcId="{D87E2591-4E29-4FB5-9F1F-080403D6DF47}" destId="{E98817E5-61DC-4761-BCB6-173C5975EE3D}" srcOrd="0" destOrd="0" presId="urn:microsoft.com/office/officeart/2005/8/layout/hProcess9"/>
    <dgm:cxn modelId="{7CF1D13A-6D17-4733-B67D-2CF692C6C8BA}" type="presOf" srcId="{1ED2F7F8-89AA-4682-91C9-89B71DF344A1}" destId="{4EBEF4DA-9EB6-44EE-B2D3-1D8C27A04C10}" srcOrd="0" destOrd="3" presId="urn:microsoft.com/office/officeart/2005/8/layout/hProcess9"/>
    <dgm:cxn modelId="{874E4F68-A96B-4B59-9CE3-4AFCD906AF16}" type="presOf" srcId="{83D8CACD-B66C-4CB6-93CF-AC49A96A478F}" destId="{FFEF331C-9773-4271-BD65-E86BD9F7E932}" srcOrd="0" destOrd="0" presId="urn:microsoft.com/office/officeart/2005/8/layout/hProcess9"/>
    <dgm:cxn modelId="{20FD48B3-51DF-4474-85AC-CB8F7263EF03}" type="presOf" srcId="{FC1D4296-AE58-4E2A-B7FC-55179C75439C}" destId="{940874A0-C230-4F3A-8490-C49C8E23B00E}" srcOrd="0" destOrd="1" presId="urn:microsoft.com/office/officeart/2005/8/layout/hProcess9"/>
    <dgm:cxn modelId="{C437C176-1843-4398-9B30-112094E0BA09}" type="presOf" srcId="{D2BBCE6B-9FA5-458C-A8EF-B5EC28EB08ED}" destId="{8C71120B-F1CF-4523-89AF-4B1E059F25FC}" srcOrd="0" destOrd="0" presId="urn:microsoft.com/office/officeart/2005/8/layout/hProcess9"/>
    <dgm:cxn modelId="{6C9F6134-0991-4172-99F7-4F77BCE2B35D}" type="presParOf" srcId="{14CF557C-1D3D-4561-96BD-16647C14E616}" destId="{A580A64B-D92D-4506-99FC-6DDCB03C3856}" srcOrd="0" destOrd="0" presId="urn:microsoft.com/office/officeart/2005/8/layout/hProcess9"/>
    <dgm:cxn modelId="{C4EB9BE4-7D73-49DA-8E90-11A06BF96CEE}" type="presParOf" srcId="{14CF557C-1D3D-4561-96BD-16647C14E616}" destId="{8144F3B9-2CD8-41CB-BD65-4B43736966AD}" srcOrd="1" destOrd="0" presId="urn:microsoft.com/office/officeart/2005/8/layout/hProcess9"/>
    <dgm:cxn modelId="{45BFB8B1-8AE3-45A1-9263-1292A25B8CE1}" type="presParOf" srcId="{8144F3B9-2CD8-41CB-BD65-4B43736966AD}" destId="{940874A0-C230-4F3A-8490-C49C8E23B00E}" srcOrd="0" destOrd="0" presId="urn:microsoft.com/office/officeart/2005/8/layout/hProcess9"/>
    <dgm:cxn modelId="{F56F14C4-EE50-4942-A138-AA51300C04E2}" type="presParOf" srcId="{8144F3B9-2CD8-41CB-BD65-4B43736966AD}" destId="{050DA03D-9C22-461C-8521-4C1ADAB2CBF3}" srcOrd="1" destOrd="0" presId="urn:microsoft.com/office/officeart/2005/8/layout/hProcess9"/>
    <dgm:cxn modelId="{4BD306C3-9B7C-4C91-BA5F-D5838EF59F5E}" type="presParOf" srcId="{8144F3B9-2CD8-41CB-BD65-4B43736966AD}" destId="{E8698779-B8FF-4A3C-A4A0-0A0452CB12E2}" srcOrd="2" destOrd="0" presId="urn:microsoft.com/office/officeart/2005/8/layout/hProcess9"/>
    <dgm:cxn modelId="{C8C895D2-FA30-4986-833E-1A020C89A7C6}" type="presParOf" srcId="{8144F3B9-2CD8-41CB-BD65-4B43736966AD}" destId="{40F2D965-E6C9-4F38-82E5-0FB0EC24FCCD}" srcOrd="3" destOrd="0" presId="urn:microsoft.com/office/officeart/2005/8/layout/hProcess9"/>
    <dgm:cxn modelId="{814DD6FC-83E9-4937-A9AB-91510A2369CB}" type="presParOf" srcId="{8144F3B9-2CD8-41CB-BD65-4B43736966AD}" destId="{E98817E5-61DC-4761-BCB6-173C5975EE3D}" srcOrd="4" destOrd="0" presId="urn:microsoft.com/office/officeart/2005/8/layout/hProcess9"/>
    <dgm:cxn modelId="{FBE8F600-33F7-4782-9CB3-74F236EB9A94}" type="presParOf" srcId="{8144F3B9-2CD8-41CB-BD65-4B43736966AD}" destId="{C2EF0221-A456-4054-B625-257B4459B61F}" srcOrd="5" destOrd="0" presId="urn:microsoft.com/office/officeart/2005/8/layout/hProcess9"/>
    <dgm:cxn modelId="{55101B45-7131-4C3A-8DDA-7BC3A522A11B}" type="presParOf" srcId="{8144F3B9-2CD8-41CB-BD65-4B43736966AD}" destId="{FFEF331C-9773-4271-BD65-E86BD9F7E932}" srcOrd="6" destOrd="0" presId="urn:microsoft.com/office/officeart/2005/8/layout/hProcess9"/>
    <dgm:cxn modelId="{FFF05C71-0FDB-4BBB-8B3C-3B94D6080C5F}" type="presParOf" srcId="{8144F3B9-2CD8-41CB-BD65-4B43736966AD}" destId="{7D7A6749-7230-4BC3-8A71-217C5E966FD6}" srcOrd="7" destOrd="0" presId="urn:microsoft.com/office/officeart/2005/8/layout/hProcess9"/>
    <dgm:cxn modelId="{75AB8FC7-A0CE-4798-95C4-B17298DF7614}" type="presParOf" srcId="{8144F3B9-2CD8-41CB-BD65-4B43736966AD}" destId="{4EBEF4DA-9EB6-44EE-B2D3-1D8C27A04C10}" srcOrd="8" destOrd="0" presId="urn:microsoft.com/office/officeart/2005/8/layout/hProcess9"/>
    <dgm:cxn modelId="{76094287-2F30-4C94-BA27-7929E7F4041E}" type="presParOf" srcId="{8144F3B9-2CD8-41CB-BD65-4B43736966AD}" destId="{B86D2FD3-B7D8-4440-B88B-257BF039F16E}" srcOrd="9" destOrd="0" presId="urn:microsoft.com/office/officeart/2005/8/layout/hProcess9"/>
    <dgm:cxn modelId="{D3270575-06C7-4306-8200-1DB2E4B3F3B0}" type="presParOf" srcId="{8144F3B9-2CD8-41CB-BD65-4B43736966AD}" destId="{FFA53C26-1818-4EF5-9F13-8921258BA568}" srcOrd="10" destOrd="0" presId="urn:microsoft.com/office/officeart/2005/8/layout/hProcess9"/>
    <dgm:cxn modelId="{E12A2F02-17CF-4F65-892A-B327DFAEB0A7}" type="presParOf" srcId="{8144F3B9-2CD8-41CB-BD65-4B43736966AD}" destId="{5AB11EFB-05E8-447D-9630-EA08F30ABED4}" srcOrd="11" destOrd="0" presId="urn:microsoft.com/office/officeart/2005/8/layout/hProcess9"/>
    <dgm:cxn modelId="{047D0649-6A56-4F90-A0B3-5E581F47DB4A}" type="presParOf" srcId="{8144F3B9-2CD8-41CB-BD65-4B43736966AD}" destId="{8C71120B-F1CF-4523-89AF-4B1E059F25FC}"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0A64B-D92D-4506-99FC-6DDCB03C3856}">
      <dsp:nvSpPr>
        <dsp:cNvPr id="0" name=""/>
        <dsp:cNvSpPr/>
      </dsp:nvSpPr>
      <dsp:spPr>
        <a:xfrm>
          <a:off x="2" y="0"/>
          <a:ext cx="11485094" cy="529648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874A0-C230-4F3A-8490-C49C8E23B00E}">
      <dsp:nvSpPr>
        <dsp:cNvPr id="0" name=""/>
        <dsp:cNvSpPr/>
      </dsp:nvSpPr>
      <dsp:spPr>
        <a:xfrm>
          <a:off x="5988" y="1422752"/>
          <a:ext cx="1496711" cy="245098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Superfund Feasibility Study</a:t>
          </a:r>
          <a:endParaRPr lang="en-US" sz="2000" b="1" kern="1200" dirty="0"/>
        </a:p>
        <a:p>
          <a:pPr marL="114300" lvl="1" indent="-114300" algn="l" defTabSz="622300">
            <a:lnSpc>
              <a:spcPct val="90000"/>
            </a:lnSpc>
            <a:spcBef>
              <a:spcPct val="0"/>
            </a:spcBef>
            <a:spcAft>
              <a:spcPct val="15000"/>
            </a:spcAft>
            <a:buChar char="••"/>
          </a:pPr>
          <a:r>
            <a:rPr lang="en-US" sz="1400" kern="1200" dirty="0" smtClean="0"/>
            <a:t>No Action  </a:t>
          </a:r>
          <a:endParaRPr lang="en-US" sz="1400" kern="1200" dirty="0"/>
        </a:p>
        <a:p>
          <a:pPr marL="114300" lvl="1" indent="-114300" algn="l" defTabSz="622300">
            <a:lnSpc>
              <a:spcPct val="90000"/>
            </a:lnSpc>
            <a:spcBef>
              <a:spcPct val="0"/>
            </a:spcBef>
            <a:spcAft>
              <a:spcPct val="15000"/>
            </a:spcAft>
            <a:buChar char="••"/>
          </a:pPr>
          <a:r>
            <a:rPr lang="en-US" sz="1400" kern="1200" dirty="0" smtClean="0"/>
            <a:t>Three Dig and Line designs</a:t>
          </a:r>
          <a:endParaRPr lang="en-US" sz="1400" kern="1200" dirty="0"/>
        </a:p>
        <a:p>
          <a:pPr marL="114300" lvl="1" indent="-114300" algn="l" defTabSz="622300">
            <a:lnSpc>
              <a:spcPct val="90000"/>
            </a:lnSpc>
            <a:spcBef>
              <a:spcPct val="0"/>
            </a:spcBef>
            <a:spcAft>
              <a:spcPct val="15000"/>
            </a:spcAft>
            <a:buChar char="••"/>
          </a:pPr>
          <a:r>
            <a:rPr lang="en-US" sz="1400" kern="1200" dirty="0" smtClean="0"/>
            <a:t>Dig and Haul to Existing Landfill</a:t>
          </a:r>
          <a:endParaRPr lang="en-US" sz="1400" kern="1200" dirty="0"/>
        </a:p>
      </dsp:txBody>
      <dsp:txXfrm>
        <a:off x="79051" y="1495815"/>
        <a:ext cx="1350585" cy="2304854"/>
      </dsp:txXfrm>
    </dsp:sp>
    <dsp:sp modelId="{E8698779-B8FF-4A3C-A4A0-0A0452CB12E2}">
      <dsp:nvSpPr>
        <dsp:cNvPr id="0" name=""/>
        <dsp:cNvSpPr/>
      </dsp:nvSpPr>
      <dsp:spPr>
        <a:xfrm>
          <a:off x="1670462" y="1422752"/>
          <a:ext cx="1496711" cy="245098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Public Meeting</a:t>
          </a:r>
          <a:endParaRPr lang="en-US" sz="2000" b="1" kern="1200" dirty="0"/>
        </a:p>
        <a:p>
          <a:pPr marL="114300" lvl="1" indent="-114300" algn="l" defTabSz="622300">
            <a:lnSpc>
              <a:spcPct val="90000"/>
            </a:lnSpc>
            <a:spcBef>
              <a:spcPct val="0"/>
            </a:spcBef>
            <a:spcAft>
              <a:spcPct val="15000"/>
            </a:spcAft>
            <a:buChar char="••"/>
          </a:pPr>
          <a:r>
            <a:rPr lang="en-US" sz="1400" kern="1200" dirty="0" smtClean="0"/>
            <a:t>Arrive at one Dig and Line Design</a:t>
          </a:r>
          <a:endParaRPr lang="en-US" sz="1400" kern="1200" dirty="0"/>
        </a:p>
      </dsp:txBody>
      <dsp:txXfrm>
        <a:off x="1743525" y="1495815"/>
        <a:ext cx="1350585" cy="2304854"/>
      </dsp:txXfrm>
    </dsp:sp>
    <dsp:sp modelId="{E98817E5-61DC-4761-BCB6-173C5975EE3D}">
      <dsp:nvSpPr>
        <dsp:cNvPr id="0" name=""/>
        <dsp:cNvSpPr/>
      </dsp:nvSpPr>
      <dsp:spPr>
        <a:xfrm>
          <a:off x="3332328" y="1422752"/>
          <a:ext cx="1496711" cy="245098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Bottom Liner Designs</a:t>
          </a:r>
          <a:endParaRPr lang="en-US" sz="2000" b="1" kern="1200" dirty="0"/>
        </a:p>
        <a:p>
          <a:pPr marL="114300" lvl="1" indent="-114300" algn="l" defTabSz="622300">
            <a:lnSpc>
              <a:spcPct val="90000"/>
            </a:lnSpc>
            <a:spcBef>
              <a:spcPct val="0"/>
            </a:spcBef>
            <a:spcAft>
              <a:spcPct val="15000"/>
            </a:spcAft>
            <a:buChar char="••"/>
          </a:pPr>
          <a:r>
            <a:rPr lang="en-US" sz="1400" kern="1200" dirty="0" smtClean="0"/>
            <a:t>Standard liner option</a:t>
          </a:r>
        </a:p>
        <a:p>
          <a:pPr marL="114300" lvl="1" indent="-114300" algn="l" defTabSz="622300">
            <a:lnSpc>
              <a:spcPct val="90000"/>
            </a:lnSpc>
            <a:spcBef>
              <a:spcPct val="0"/>
            </a:spcBef>
            <a:spcAft>
              <a:spcPct val="15000"/>
            </a:spcAft>
            <a:buChar char="••"/>
          </a:pPr>
          <a:r>
            <a:rPr lang="en-US" sz="1400" kern="1200" dirty="0" smtClean="0"/>
            <a:t>Enhanced liner option</a:t>
          </a:r>
        </a:p>
      </dsp:txBody>
      <dsp:txXfrm>
        <a:off x="3405391" y="1495815"/>
        <a:ext cx="1350585" cy="2304854"/>
      </dsp:txXfrm>
    </dsp:sp>
    <dsp:sp modelId="{FFEF331C-9773-4271-BD65-E86BD9F7E932}">
      <dsp:nvSpPr>
        <dsp:cNvPr id="0" name=""/>
        <dsp:cNvSpPr/>
      </dsp:nvSpPr>
      <dsp:spPr>
        <a:xfrm>
          <a:off x="4994194" y="1422752"/>
          <a:ext cx="1496711" cy="245098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Access</a:t>
          </a:r>
          <a:endParaRPr lang="en-US" sz="2000" b="1" kern="1200" dirty="0"/>
        </a:p>
        <a:p>
          <a:pPr marL="114300" lvl="1" indent="-114300" algn="l" defTabSz="622300">
            <a:lnSpc>
              <a:spcPct val="90000"/>
            </a:lnSpc>
            <a:spcBef>
              <a:spcPct val="0"/>
            </a:spcBef>
            <a:spcAft>
              <a:spcPct val="15000"/>
            </a:spcAft>
            <a:buChar char="••"/>
          </a:pPr>
          <a:r>
            <a:rPr lang="en-US" sz="1400" b="0" kern="1200" dirty="0" smtClean="0"/>
            <a:t>Obtain access to property for cleanup</a:t>
          </a:r>
          <a:endParaRPr lang="en-US" sz="1400" b="0" kern="1200" dirty="0"/>
        </a:p>
      </dsp:txBody>
      <dsp:txXfrm>
        <a:off x="5067257" y="1495815"/>
        <a:ext cx="1350585" cy="2304854"/>
      </dsp:txXfrm>
    </dsp:sp>
    <dsp:sp modelId="{4EBEF4DA-9EB6-44EE-B2D3-1D8C27A04C10}">
      <dsp:nvSpPr>
        <dsp:cNvPr id="0" name=""/>
        <dsp:cNvSpPr/>
      </dsp:nvSpPr>
      <dsp:spPr>
        <a:xfrm>
          <a:off x="6656060" y="1422752"/>
          <a:ext cx="1496711" cy="245098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Contract Bidding</a:t>
          </a:r>
          <a:endParaRPr lang="en-US" sz="2000" b="1" kern="1200" dirty="0"/>
        </a:p>
        <a:p>
          <a:pPr marL="114300" lvl="1" indent="-114300" algn="l" defTabSz="622300">
            <a:lnSpc>
              <a:spcPct val="90000"/>
            </a:lnSpc>
            <a:spcBef>
              <a:spcPct val="0"/>
            </a:spcBef>
            <a:spcAft>
              <a:spcPct val="15000"/>
            </a:spcAft>
            <a:buChar char="••"/>
          </a:pPr>
          <a:r>
            <a:rPr lang="en-US" sz="1400" kern="1200" dirty="0" smtClean="0"/>
            <a:t>Bid Dig and Haul</a:t>
          </a:r>
          <a:endParaRPr lang="en-US" sz="1400" kern="1200" dirty="0"/>
        </a:p>
        <a:p>
          <a:pPr marL="114300" lvl="1" indent="-114300" algn="l" defTabSz="622300">
            <a:lnSpc>
              <a:spcPct val="90000"/>
            </a:lnSpc>
            <a:spcBef>
              <a:spcPct val="0"/>
            </a:spcBef>
            <a:spcAft>
              <a:spcPct val="15000"/>
            </a:spcAft>
            <a:buChar char="••"/>
          </a:pPr>
          <a:r>
            <a:rPr lang="en-US" sz="1400" kern="1200" dirty="0" smtClean="0"/>
            <a:t>Bid Dig and Line</a:t>
          </a:r>
          <a:endParaRPr lang="en-US" sz="1400" kern="1200" dirty="0"/>
        </a:p>
        <a:p>
          <a:pPr marL="114300" lvl="1" indent="-114300" algn="l" defTabSz="622300">
            <a:lnSpc>
              <a:spcPct val="90000"/>
            </a:lnSpc>
            <a:spcBef>
              <a:spcPct val="0"/>
            </a:spcBef>
            <a:spcAft>
              <a:spcPct val="15000"/>
            </a:spcAft>
            <a:buChar char="••"/>
          </a:pPr>
          <a:r>
            <a:rPr lang="en-US" sz="1400" kern="1200" dirty="0" smtClean="0"/>
            <a:t>Bid liner enhancement  for Dig and Line</a:t>
          </a:r>
          <a:endParaRPr lang="en-US" sz="1400" kern="1200" dirty="0"/>
        </a:p>
      </dsp:txBody>
      <dsp:txXfrm>
        <a:off x="6729123" y="1495815"/>
        <a:ext cx="1350585" cy="2304854"/>
      </dsp:txXfrm>
    </dsp:sp>
    <dsp:sp modelId="{FFA53C26-1818-4EF5-9F13-8921258BA568}">
      <dsp:nvSpPr>
        <dsp:cNvPr id="0" name=""/>
        <dsp:cNvSpPr/>
      </dsp:nvSpPr>
      <dsp:spPr>
        <a:xfrm>
          <a:off x="8317926" y="1422752"/>
          <a:ext cx="1496711" cy="245098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smtClean="0"/>
            <a:t>Funding Bill</a:t>
          </a:r>
          <a:endParaRPr lang="en-US" sz="2000" b="1" kern="1200" dirty="0"/>
        </a:p>
        <a:p>
          <a:pPr marL="114300" lvl="1" indent="-114300" algn="l" defTabSz="622300">
            <a:lnSpc>
              <a:spcPct val="90000"/>
            </a:lnSpc>
            <a:spcBef>
              <a:spcPct val="0"/>
            </a:spcBef>
            <a:spcAft>
              <a:spcPct val="15000"/>
            </a:spcAft>
            <a:buChar char="••"/>
          </a:pPr>
          <a:r>
            <a:rPr lang="en-US" sz="1400" kern="1200" dirty="0" smtClean="0"/>
            <a:t>Legislation funds one cleanup plan</a:t>
          </a:r>
          <a:endParaRPr lang="en-US" sz="1400" kern="1200" dirty="0"/>
        </a:p>
      </dsp:txBody>
      <dsp:txXfrm>
        <a:off x="8390989" y="1495815"/>
        <a:ext cx="1350585" cy="2304854"/>
      </dsp:txXfrm>
    </dsp:sp>
    <dsp:sp modelId="{8C71120B-F1CF-4523-89AF-4B1E059F25FC}">
      <dsp:nvSpPr>
        <dsp:cNvPr id="0" name=""/>
        <dsp:cNvSpPr/>
      </dsp:nvSpPr>
      <dsp:spPr>
        <a:xfrm>
          <a:off x="9979792" y="1422752"/>
          <a:ext cx="1496711" cy="245098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b="1" kern="1200" dirty="0" smtClean="0"/>
            <a:t>Construction</a:t>
          </a:r>
          <a:endParaRPr lang="en-US" sz="1700" b="1" kern="1200" dirty="0"/>
        </a:p>
      </dsp:txBody>
      <dsp:txXfrm>
        <a:off x="10052855" y="1495815"/>
        <a:ext cx="1350585" cy="23048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9467" y="1"/>
            <a:ext cx="3013763" cy="463408"/>
          </a:xfrm>
          <a:prstGeom prst="rect">
            <a:avLst/>
          </a:prstGeom>
        </p:spPr>
        <p:txBody>
          <a:bodyPr vert="horz" lIns="92492" tIns="46246" rIns="92492" bIns="46246" rtlCol="0"/>
          <a:lstStyle>
            <a:lvl1pPr algn="r">
              <a:defRPr sz="1200"/>
            </a:lvl1pPr>
          </a:lstStyle>
          <a:p>
            <a:fld id="{C3915F9E-F126-4096-A7E6-A746B0296745}" type="datetimeFigureOut">
              <a:rPr lang="en-US" smtClean="0"/>
              <a:t>1/13/2020</a:t>
            </a:fld>
            <a:endParaRPr lang="en-US"/>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485" y="4444863"/>
            <a:ext cx="556387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71"/>
            <a:ext cx="3013763"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2671"/>
            <a:ext cx="3013763" cy="463407"/>
          </a:xfrm>
          <a:prstGeom prst="rect">
            <a:avLst/>
          </a:prstGeom>
        </p:spPr>
        <p:txBody>
          <a:bodyPr vert="horz" lIns="92492" tIns="46246" rIns="92492" bIns="46246" rtlCol="0" anchor="b"/>
          <a:lstStyle>
            <a:lvl1pPr algn="r">
              <a:defRPr sz="1200"/>
            </a:lvl1pPr>
          </a:lstStyle>
          <a:p>
            <a:fld id="{9AB8F2BD-78E6-4A3E-8BF8-5413F67344B3}" type="slidenum">
              <a:rPr lang="en-US" smtClean="0"/>
              <a:t>‹#›</a:t>
            </a:fld>
            <a:endParaRPr lang="en-US"/>
          </a:p>
        </p:txBody>
      </p:sp>
    </p:spTree>
    <p:extLst>
      <p:ext uri="{BB962C8B-B14F-4D97-AF65-F5344CB8AC3E}">
        <p14:creationId xmlns:p14="http://schemas.microsoft.com/office/powerpoint/2010/main" val="217177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Freeway Landfill/Dump (20 minutes presentation/10 minutes Q&amp;A)</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History of the site as a landfill and with the closed landfill program</a:t>
            </a:r>
          </a:p>
          <a:p>
            <a:pPr lvl="0"/>
            <a:r>
              <a:rPr lang="en-US" sz="1200" kern="1200" dirty="0" smtClean="0">
                <a:solidFill>
                  <a:schemeClr val="tx1"/>
                </a:solidFill>
                <a:effectLst/>
                <a:latin typeface="+mn-lt"/>
                <a:ea typeface="+mn-ea"/>
                <a:cs typeface="+mn-cs"/>
              </a:rPr>
              <a:t>What is the current environmental condition and future concern for the site</a:t>
            </a:r>
          </a:p>
          <a:p>
            <a:pPr lvl="0"/>
            <a:r>
              <a:rPr lang="en-US" sz="1200" kern="1200" dirty="0" smtClean="0">
                <a:solidFill>
                  <a:schemeClr val="tx1"/>
                </a:solidFill>
                <a:effectLst/>
                <a:latin typeface="+mn-lt"/>
                <a:ea typeface="+mn-ea"/>
                <a:cs typeface="+mn-cs"/>
              </a:rPr>
              <a:t>What options are we looking at to address the issue, “dig and line” and “dig and haul,” and what is the timeline</a:t>
            </a:r>
          </a:p>
          <a:p>
            <a:pPr lvl="0"/>
            <a:r>
              <a:rPr lang="en-US" sz="1200" kern="1200" dirty="0" smtClean="0">
                <a:solidFill>
                  <a:schemeClr val="tx1"/>
                </a:solidFill>
                <a:effectLst/>
                <a:latin typeface="+mn-lt"/>
                <a:ea typeface="+mn-ea"/>
                <a:cs typeface="+mn-cs"/>
              </a:rPr>
              <a:t>What are the benefits, drawbacks, and uncertainties for the options</a:t>
            </a:r>
          </a:p>
          <a:p>
            <a:r>
              <a:rPr lang="en-US" sz="1200" kern="1200" dirty="0" smtClean="0">
                <a:solidFill>
                  <a:schemeClr val="tx1"/>
                </a:solidFill>
                <a:effectLst/>
                <a:latin typeface="+mn-lt"/>
                <a:ea typeface="+mn-ea"/>
                <a:cs typeface="+mn-cs"/>
              </a:rPr>
              <a:t>What is the role for the city (e.g. decision on host fees, continue to work together, support for dollars amount and source, if they do not want bonding)</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86578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few slides will talk about the groundwater flow at the landfill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Slide is current conditions with Kraemer Quarry pumping for their dewatering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Again, north is to the top left.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Currently the waste is not in groundwater - Kraemer’s dewatering operations between what is discharged to the river and what is used by the Cities of Burnsville and Savage lower the groundwater to prevent the waste from being in the water.</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as rain infiltrates the ground and during seasonal flooding, water runs through the waste and it is suspected that the groundwater directly in the vicinity of the landfill and dump is contaminated from the waste.  We are currently completing an investigation to confirm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sampled the City’s water intake at Kraemer’s Quarry and the nearby municipal wells and there was no contamination found at this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8F2BD-78E6-4A3E-8BF8-5413F6734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42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second slide shows the future condition based on modeling.  Once </a:t>
            </a:r>
            <a:r>
              <a:rPr lang="en-US" baseline="0" dirty="0" err="1" smtClean="0"/>
              <a:t>Kreamer</a:t>
            </a:r>
            <a:r>
              <a:rPr lang="en-US" baseline="0" dirty="0" smtClean="0"/>
              <a:t> Quarry stops pumping, the water table will rise to form the Quarry Lake.  </a:t>
            </a:r>
          </a:p>
          <a:p>
            <a:r>
              <a:rPr lang="en-US" baseline="0" dirty="0" smtClean="0"/>
              <a:t>Burnsville and Savage will still be getting their water from the quarry lake with Burnsville supplementing their drinking water source with municipal wells south of the Dump. </a:t>
            </a:r>
          </a:p>
          <a:p>
            <a:r>
              <a:rPr lang="en-US" dirty="0" smtClean="0"/>
              <a:t>The waste and BOTH the landfill and Dump will be in direct contact with the groundwater at this time.  </a:t>
            </a:r>
          </a:p>
          <a:p>
            <a:r>
              <a:rPr lang="en-US" dirty="0" smtClean="0"/>
              <a:t>There will continue to be rain water infiltration</a:t>
            </a:r>
            <a:r>
              <a:rPr lang="en-US" baseline="0" dirty="0" smtClean="0"/>
              <a:t> and seasonal flooding as well that will create more movement in the contamination during certain times of the year.</a:t>
            </a:r>
          </a:p>
          <a:p>
            <a:endParaRPr lang="en-US" baseline="0" dirty="0" smtClean="0"/>
          </a:p>
          <a:p>
            <a:r>
              <a:rPr lang="en-US" baseline="0" dirty="0" smtClean="0"/>
              <a:t>As such, the contamination at the Freeway Dump and Landfill will move towards:</a:t>
            </a:r>
          </a:p>
          <a:p>
            <a:pPr marL="228600" indent="-228600">
              <a:buFont typeface="+mj-lt"/>
              <a:buAutoNum type="arabicPeriod"/>
            </a:pPr>
            <a:r>
              <a:rPr lang="en-US" baseline="0" dirty="0" smtClean="0"/>
              <a:t>The Minnesota River</a:t>
            </a:r>
          </a:p>
          <a:p>
            <a:pPr marL="228600" indent="-228600">
              <a:buFont typeface="+mj-lt"/>
              <a:buAutoNum type="arabicPeriod"/>
            </a:pPr>
            <a:r>
              <a:rPr lang="en-US" baseline="0" dirty="0" smtClean="0"/>
              <a:t>The Quarry Lake and the Burnsville and Savage drinking water intake; and</a:t>
            </a:r>
          </a:p>
          <a:p>
            <a:pPr marL="228600" indent="-228600">
              <a:buFont typeface="+mj-lt"/>
              <a:buAutoNum type="arabicPeriod"/>
            </a:pPr>
            <a:r>
              <a:rPr lang="en-US" baseline="0" dirty="0" smtClean="0"/>
              <a:t>The Burnsville municipal wells south of the Freeway Dump.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8F2BD-78E6-4A3E-8BF8-5413F6734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908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400" dirty="0" smtClean="0"/>
              <a:t>Phase</a:t>
            </a:r>
            <a:r>
              <a:rPr lang="en-US" sz="1400" baseline="0" dirty="0" smtClean="0"/>
              <a:t> B investigation starting in February, including bedrock water sample from Kramer Quarry</a:t>
            </a:r>
            <a:r>
              <a:rPr lang="en-US" sz="1400" baseline="0" dirty="0" smtClean="0"/>
              <a: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Water Table Monitoring Results</a:t>
            </a:r>
          </a:p>
          <a:p>
            <a:r>
              <a:rPr lang="en-US" sz="1200" kern="1200" dirty="0" smtClean="0">
                <a:solidFill>
                  <a:schemeClr val="tx1"/>
                </a:solidFill>
                <a:effectLst/>
                <a:latin typeface="+mn-lt"/>
                <a:ea typeface="+mn-ea"/>
                <a:cs typeface="+mn-cs"/>
              </a:rPr>
              <a:t>1,4-dioxane - Concentrations of 1,4-dioxane exceeding the HRL of 1.0 </a:t>
            </a:r>
            <a:r>
              <a:rPr lang="en-US" sz="1200" kern="1200" dirty="0" err="1" smtClean="0">
                <a:solidFill>
                  <a:schemeClr val="tx1"/>
                </a:solidFill>
                <a:effectLst/>
                <a:latin typeface="+mn-lt"/>
                <a:ea typeface="+mn-ea"/>
                <a:cs typeface="+mn-cs"/>
              </a:rPr>
              <a:t>μg</a:t>
            </a:r>
            <a:r>
              <a:rPr lang="en-US" sz="1200" kern="1200" dirty="0" smtClean="0">
                <a:solidFill>
                  <a:schemeClr val="tx1"/>
                </a:solidFill>
                <a:effectLst/>
                <a:latin typeface="+mn-lt"/>
                <a:ea typeface="+mn-ea"/>
                <a:cs typeface="+mn-cs"/>
              </a:rPr>
              <a:t>/l were reported for 8 of 11</a:t>
            </a:r>
          </a:p>
          <a:p>
            <a:r>
              <a:rPr lang="en-US" sz="1200" kern="1200" dirty="0" smtClean="0">
                <a:solidFill>
                  <a:schemeClr val="tx1"/>
                </a:solidFill>
                <a:effectLst/>
                <a:latin typeface="+mn-lt"/>
                <a:ea typeface="+mn-ea"/>
                <a:cs typeface="+mn-cs"/>
              </a:rPr>
              <a:t>water table wells at the Landfill ranging from 1.2 to 40 </a:t>
            </a:r>
            <a:r>
              <a:rPr lang="en-US" sz="1200" kern="1200" dirty="0" err="1" smtClean="0">
                <a:solidFill>
                  <a:schemeClr val="tx1"/>
                </a:solidFill>
                <a:effectLst/>
                <a:latin typeface="+mn-lt"/>
                <a:ea typeface="+mn-ea"/>
                <a:cs typeface="+mn-cs"/>
              </a:rPr>
              <a:t>μg</a:t>
            </a:r>
            <a:r>
              <a:rPr lang="en-US" sz="1200" kern="1200" dirty="0" smtClean="0">
                <a:solidFill>
                  <a:schemeClr val="tx1"/>
                </a:solidFill>
                <a:effectLst/>
                <a:latin typeface="+mn-lt"/>
                <a:ea typeface="+mn-ea"/>
                <a:cs typeface="+mn-cs"/>
              </a:rPr>
              <a:t>/l. The concentration of 1,4-dioxane</a:t>
            </a:r>
          </a:p>
          <a:p>
            <a:r>
              <a:rPr lang="en-US" sz="1200" kern="1200" dirty="0" smtClean="0">
                <a:solidFill>
                  <a:schemeClr val="tx1"/>
                </a:solidFill>
                <a:effectLst/>
                <a:latin typeface="+mn-lt"/>
                <a:ea typeface="+mn-ea"/>
                <a:cs typeface="+mn-cs"/>
              </a:rPr>
              <a:t>reported in the seep sample was 19 </a:t>
            </a:r>
            <a:r>
              <a:rPr lang="en-US" sz="1200" kern="1200" dirty="0" err="1" smtClean="0">
                <a:solidFill>
                  <a:schemeClr val="tx1"/>
                </a:solidFill>
                <a:effectLst/>
                <a:latin typeface="+mn-lt"/>
                <a:ea typeface="+mn-ea"/>
                <a:cs typeface="+mn-cs"/>
              </a:rPr>
              <a:t>μg</a:t>
            </a:r>
            <a:r>
              <a:rPr lang="en-US" sz="1200" kern="1200" dirty="0" smtClean="0">
                <a:solidFill>
                  <a:schemeClr val="tx1"/>
                </a:solidFill>
                <a:effectLst/>
                <a:latin typeface="+mn-lt"/>
                <a:ea typeface="+mn-ea"/>
                <a:cs typeface="+mn-cs"/>
              </a:rPr>
              <a:t>/l. 1,4-dioxane was not reported in any of the samples from the</a:t>
            </a:r>
          </a:p>
          <a:p>
            <a:r>
              <a:rPr lang="en-US" sz="1200" kern="1200" dirty="0" smtClean="0">
                <a:solidFill>
                  <a:schemeClr val="tx1"/>
                </a:solidFill>
                <a:effectLst/>
                <a:latin typeface="+mn-lt"/>
                <a:ea typeface="+mn-ea"/>
                <a:cs typeface="+mn-cs"/>
              </a:rPr>
              <a:t>Dump wells at a concentration that exceeds the criteria.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PFAS - PFAS compounds were reported at nearly all water table well locations at the Dump and</a:t>
            </a:r>
          </a:p>
          <a:p>
            <a:r>
              <a:rPr lang="en-US" sz="1200" kern="1200" dirty="0" smtClean="0">
                <a:solidFill>
                  <a:schemeClr val="tx1"/>
                </a:solidFill>
                <a:effectLst/>
                <a:latin typeface="+mn-lt"/>
                <a:ea typeface="+mn-ea"/>
                <a:cs typeface="+mn-cs"/>
              </a:rPr>
              <a:t>Landfill, as well as in the seep sample, with the exception of wells MW-97-2, MW-97-3, and MW-97-4.</a:t>
            </a:r>
          </a:p>
          <a:p>
            <a:r>
              <a:rPr lang="en-US" sz="1200" kern="1200" dirty="0" smtClean="0">
                <a:solidFill>
                  <a:schemeClr val="tx1"/>
                </a:solidFill>
                <a:effectLst/>
                <a:latin typeface="+mn-lt"/>
                <a:ea typeface="+mn-ea"/>
                <a:cs typeface="+mn-cs"/>
              </a:rPr>
              <a:t>PFOS and PFOA were the compounds most commonly reported at concentrations exceeding their</a:t>
            </a:r>
          </a:p>
          <a:p>
            <a:r>
              <a:rPr lang="en-US" sz="1200" kern="1200" dirty="0" smtClean="0">
                <a:solidFill>
                  <a:schemeClr val="tx1"/>
                </a:solidFill>
                <a:effectLst/>
                <a:latin typeface="+mn-lt"/>
                <a:ea typeface="+mn-ea"/>
                <a:cs typeface="+mn-cs"/>
              </a:rPr>
              <a:t>HRLs. Generally, the concentrations of these compounds were one order of magnitude or less higher</a:t>
            </a:r>
          </a:p>
          <a:p>
            <a:r>
              <a:rPr lang="en-US" sz="1200" kern="1200" dirty="0" smtClean="0">
                <a:solidFill>
                  <a:schemeClr val="tx1"/>
                </a:solidFill>
                <a:effectLst/>
                <a:latin typeface="+mn-lt"/>
                <a:ea typeface="+mn-ea"/>
                <a:cs typeface="+mn-cs"/>
              </a:rPr>
              <a:t>than their HRLs.</a:t>
            </a:r>
          </a:p>
          <a:p>
            <a:r>
              <a:rPr lang="en-US" sz="1200" kern="1200" dirty="0" smtClean="0">
                <a:solidFill>
                  <a:schemeClr val="tx1"/>
                </a:solidFill>
                <a:effectLst/>
                <a:latin typeface="+mn-lt"/>
                <a:ea typeface="+mn-ea"/>
                <a:cs typeface="+mn-cs"/>
              </a:rPr>
              <a:t> </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Access agreements challenge – parties are concerned about the previous letters from EPA regarding potential responsible party.</a:t>
            </a:r>
          </a:p>
          <a:p>
            <a:pPr marL="0" indent="0">
              <a:buFont typeface="Arial" panose="020B0604020202020204" pitchFamily="34" charset="0"/>
              <a:buNone/>
            </a:pPr>
            <a:endParaRPr lang="en-US" sz="1400" baseline="0" dirty="0" smtClean="0"/>
          </a:p>
          <a:p>
            <a:pPr marL="0" indent="0">
              <a:buFont typeface="Arial" panose="020B0604020202020204" pitchFamily="34" charset="0"/>
              <a:buNone/>
            </a:pPr>
            <a:r>
              <a:rPr lang="en-US" sz="1400" baseline="0" dirty="0" smtClean="0"/>
              <a:t>Our intent is to just review extent and magnitude but if we find something we would need to follow up.</a:t>
            </a: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12</a:t>
            </a:fld>
            <a:endParaRPr lang="en-US" dirty="0"/>
          </a:p>
        </p:txBody>
      </p:sp>
    </p:spTree>
    <p:extLst>
      <p:ext uri="{BB962C8B-B14F-4D97-AF65-F5344CB8AC3E}">
        <p14:creationId xmlns:p14="http://schemas.microsoft.com/office/powerpoint/2010/main" val="3282278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groundwater level will also rise in the months after Kraemer Quarry stops pumping: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When this happens, the waste and leachate at the bottom of the landfill will be in direct contact with groundwater. </a:t>
            </a:r>
          </a:p>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13</a:t>
            </a:fld>
            <a:endParaRPr lang="en-US"/>
          </a:p>
        </p:txBody>
      </p:sp>
    </p:spTree>
    <p:extLst>
      <p:ext uri="{BB962C8B-B14F-4D97-AF65-F5344CB8AC3E}">
        <p14:creationId xmlns:p14="http://schemas.microsoft.com/office/powerpoint/2010/main" val="156157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14</a:t>
            </a:fld>
            <a:endParaRPr lang="en-US"/>
          </a:p>
        </p:txBody>
      </p:sp>
    </p:spTree>
    <p:extLst>
      <p:ext uri="{BB962C8B-B14F-4D97-AF65-F5344CB8AC3E}">
        <p14:creationId xmlns:p14="http://schemas.microsoft.com/office/powerpoint/2010/main" val="26777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rPr>
              <a:t>(~820’ Burnsville Landfill)</a:t>
            </a:r>
            <a:endParaRPr lang="en-US" sz="1200" b="0" dirty="0" smtClean="0">
              <a:effectLst/>
              <a:latin typeface="Segoe UI" panose="020B0502040204020203" pitchFamily="34" charset="0"/>
              <a:ea typeface="Calibri" panose="020F0502020204030204" pitchFamily="34" charset="0"/>
            </a:endParaRP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(expands into quarry)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effectLst/>
              </a:rPr>
              <a:t>(Includes 3 Acres for Transfer Station)</a:t>
            </a:r>
            <a:endParaRPr lang="en-US" sz="1200" b="0" dirty="0" smtClean="0">
              <a:effectLst/>
              <a:latin typeface="Segoe UI" panose="020B05020402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dk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30518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dk1"/>
                </a:solidFill>
                <a:effectLst/>
                <a:latin typeface="+mn-lt"/>
                <a:ea typeface="+mn-ea"/>
                <a:cs typeface="+mn-cs"/>
              </a:rPr>
              <a:t>No</a:t>
            </a:r>
            <a:r>
              <a:rPr lang="en-US" sz="1200" b="0" kern="1200" baseline="0" dirty="0" smtClean="0">
                <a:solidFill>
                  <a:schemeClr val="dk1"/>
                </a:solidFill>
                <a:effectLst/>
                <a:latin typeface="+mn-lt"/>
                <a:ea typeface="+mn-ea"/>
                <a:cs typeface="+mn-cs"/>
              </a:rPr>
              <a:t> longer considering Option 4 (Expand West) because of construction and development challenges (floodplain, waste outside of permitted boundary, </a:t>
            </a:r>
            <a:r>
              <a:rPr lang="en-US" sz="1200" b="0" kern="1200" baseline="0" dirty="0" err="1" smtClean="0">
                <a:solidFill>
                  <a:schemeClr val="dk1"/>
                </a:solidFill>
                <a:effectLst/>
                <a:latin typeface="+mn-lt"/>
                <a:ea typeface="+mn-ea"/>
                <a:cs typeface="+mn-cs"/>
              </a:rPr>
              <a:t>etc</a:t>
            </a:r>
            <a:r>
              <a:rPr lang="en-US" sz="1200" b="0" kern="1200" baseline="0" dirty="0" smtClean="0">
                <a:solidFill>
                  <a:schemeClr val="dk1"/>
                </a:solidFill>
                <a:effectLst/>
                <a:latin typeface="+mn-lt"/>
                <a:ea typeface="+mn-ea"/>
                <a:cs typeface="+mn-cs"/>
              </a:rPr>
              <a:t>).</a:t>
            </a:r>
            <a:endParaRPr lang="en-US" sz="1200" b="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US" dirty="0" smtClean="0"/>
              <a:t>All current options allow for</a:t>
            </a:r>
            <a:r>
              <a:rPr lang="en-US" baseline="0" dirty="0" smtClean="0"/>
              <a:t> transfer station to remain.</a:t>
            </a:r>
          </a:p>
          <a:p>
            <a:pPr marL="171450" indent="-171450">
              <a:buFont typeface="Arial" panose="020B0604020202020204" pitchFamily="34" charset="0"/>
              <a:buChar char="•"/>
            </a:pPr>
            <a:r>
              <a:rPr lang="en-US" baseline="0" dirty="0" smtClean="0"/>
              <a:t>Height listed includes Freeway Dump.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Waste Management Burnsville Landfill Height = 820’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8F2BD-78E6-4A3E-8BF8-5413F6734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755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19</a:t>
            </a:fld>
            <a:endParaRPr lang="en-US"/>
          </a:p>
        </p:txBody>
      </p:sp>
    </p:spTree>
    <p:extLst>
      <p:ext uri="{BB962C8B-B14F-4D97-AF65-F5344CB8AC3E}">
        <p14:creationId xmlns:p14="http://schemas.microsoft.com/office/powerpoint/2010/main" val="2845963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20</a:t>
            </a:fld>
            <a:endParaRPr lang="en-US"/>
          </a:p>
        </p:txBody>
      </p:sp>
    </p:spTree>
    <p:extLst>
      <p:ext uri="{BB962C8B-B14F-4D97-AF65-F5344CB8AC3E}">
        <p14:creationId xmlns:p14="http://schemas.microsoft.com/office/powerpoint/2010/main" val="4140804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“due to incomplete investigation and design work and delays in receiving access to the 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Delays in receiving access to the site from the present owner.</a:t>
            </a:r>
          </a:p>
          <a:p>
            <a:r>
              <a:rPr lang="en-US" sz="1200" kern="1200" dirty="0" smtClean="0">
                <a:solidFill>
                  <a:schemeClr val="tx1"/>
                </a:solidFill>
                <a:effectLst/>
                <a:latin typeface="+mn-lt"/>
                <a:ea typeface="+mn-ea"/>
                <a:cs typeface="+mn-cs"/>
              </a:rPr>
              <a:t>·         Data collected during the environmental investigations is resulting in additional data needs.</a:t>
            </a:r>
          </a:p>
          <a:p>
            <a:r>
              <a:rPr lang="en-US" sz="1200" kern="1200" dirty="0" smtClean="0">
                <a:solidFill>
                  <a:schemeClr val="tx1"/>
                </a:solidFill>
                <a:effectLst/>
                <a:latin typeface="+mn-lt"/>
                <a:ea typeface="+mn-ea"/>
                <a:cs typeface="+mn-cs"/>
              </a:rPr>
              <a:t>·         The site is an EPA National Priorities List (NPL) site which requires a remedial investigation/feasibility study and a record of decision in accordance with an agreement between the EPA and the MPCA.  The Closed Landfill Program has not previously had to complete the EPA NPL process as the closed landfills that were brought into the program had previously had the EPA process completed prior to enrollment into the program.</a:t>
            </a:r>
          </a:p>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21</a:t>
            </a:fld>
            <a:endParaRPr lang="en-US"/>
          </a:p>
        </p:txBody>
      </p:sp>
    </p:spTree>
    <p:extLst>
      <p:ext uri="{BB962C8B-B14F-4D97-AF65-F5344CB8AC3E}">
        <p14:creationId xmlns:p14="http://schemas.microsoft.com/office/powerpoint/2010/main" val="259131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GRETA</a:t>
            </a:r>
          </a:p>
          <a:p>
            <a:r>
              <a:rPr lang="en-US" sz="1200" dirty="0" smtClean="0"/>
              <a:t>Please see handout titled “Closed Landfill Site Ownership”</a:t>
            </a:r>
          </a:p>
          <a:p>
            <a:endParaRPr lang="en-US" sz="1200" dirty="0" smtClean="0"/>
          </a:p>
          <a:p>
            <a:r>
              <a:rPr lang="en-US" sz="1200" kern="1200" dirty="0" smtClean="0">
                <a:solidFill>
                  <a:schemeClr val="tx1"/>
                </a:solidFill>
                <a:effectLst/>
                <a:latin typeface="NeueHaasGroteskText Std" panose="020B0504020202020204" pitchFamily="34" charset="0"/>
                <a:ea typeface="+mn-ea"/>
                <a:cs typeface="+mn-cs"/>
              </a:rPr>
              <a:t>We</a:t>
            </a:r>
            <a:r>
              <a:rPr lang="en-US" sz="1200" kern="1200" baseline="0" dirty="0" smtClean="0">
                <a:solidFill>
                  <a:schemeClr val="tx1"/>
                </a:solidFill>
                <a:effectLst/>
                <a:latin typeface="NeueHaasGroteskText Std" panose="020B0504020202020204" pitchFamily="34" charset="0"/>
                <a:ea typeface="+mn-ea"/>
                <a:cs typeface="+mn-cs"/>
              </a:rPr>
              <a:t> manage each of these 110 </a:t>
            </a:r>
            <a:r>
              <a:rPr lang="en-US" sz="1200" kern="1200" baseline="0" dirty="0" err="1" smtClean="0">
                <a:solidFill>
                  <a:schemeClr val="tx1"/>
                </a:solidFill>
                <a:effectLst/>
                <a:latin typeface="NeueHaasGroteskText Std" panose="020B0504020202020204" pitchFamily="34" charset="0"/>
                <a:ea typeface="+mn-ea"/>
                <a:cs typeface="+mn-cs"/>
              </a:rPr>
              <a:t>landiflls</a:t>
            </a:r>
            <a:r>
              <a:rPr lang="en-US" sz="1200" kern="1200" baseline="0" dirty="0" smtClean="0">
                <a:solidFill>
                  <a:schemeClr val="tx1"/>
                </a:solidFill>
                <a:effectLst/>
                <a:latin typeface="NeueHaasGroteskText Std" panose="020B0504020202020204" pitchFamily="34" charset="0"/>
                <a:ea typeface="+mn-ea"/>
                <a:cs typeface="+mn-cs"/>
              </a:rPr>
              <a:t> by: (114 eligible)</a:t>
            </a:r>
          </a:p>
          <a:p>
            <a:pPr marL="17145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monitoring environmental impacts and site conditions</a:t>
            </a:r>
            <a:r>
              <a:rPr lang="en-US" sz="1200" kern="1200" baseline="0" dirty="0" smtClean="0">
                <a:solidFill>
                  <a:schemeClr val="tx1"/>
                </a:solidFill>
                <a:effectLst/>
                <a:latin typeface="NeueHaasGroteskText Std" panose="020B0504020202020204" pitchFamily="34" charset="0"/>
                <a:ea typeface="+mn-ea"/>
                <a:cs typeface="+mn-cs"/>
              </a:rPr>
              <a:t> at each landfill</a:t>
            </a:r>
            <a:endParaRPr lang="en-US" sz="1200" kern="1200" dirty="0" smtClean="0">
              <a:solidFill>
                <a:schemeClr val="tx1"/>
              </a:solidFill>
              <a:effectLst/>
              <a:latin typeface="NeueHaasGroteskText Std" panose="020B0504020202020204" pitchFamily="34"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determining the risk each landfill poses to public health, safety and the environment</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implementing cleanups</a:t>
            </a:r>
            <a:r>
              <a:rPr lang="en-US" sz="1200" kern="1200" baseline="0" dirty="0" smtClean="0">
                <a:solidFill>
                  <a:schemeClr val="tx1"/>
                </a:solidFill>
                <a:effectLst/>
                <a:latin typeface="NeueHaasGroteskText Std" panose="020B0504020202020204" pitchFamily="34" charset="0"/>
                <a:ea typeface="+mn-ea"/>
                <a:cs typeface="+mn-cs"/>
              </a:rPr>
              <a:t> and maintaining landfill covers, caps and property</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working with local governments to incorporate land-use controls at and near the landfills to protect human health and safety, </a:t>
            </a:r>
          </a:p>
          <a:p>
            <a:pPr marL="171450" lvl="0" indent="-171450">
              <a:buFont typeface="Arial" panose="020B0604020202020204" pitchFamily="34" charset="0"/>
              <a:buChar char="•"/>
            </a:pPr>
            <a:r>
              <a:rPr lang="en-US" sz="1200" kern="1200" dirty="0" smtClean="0">
                <a:solidFill>
                  <a:schemeClr val="tx1"/>
                </a:solidFill>
                <a:effectLst/>
                <a:latin typeface="NeueHaasGroteskText Std" panose="020B0504020202020204" pitchFamily="34" charset="0"/>
                <a:ea typeface="+mn-ea"/>
                <a:cs typeface="+mn-cs"/>
              </a:rPr>
              <a:t>measuring how well the CLP is managing the risk at the landfills</a:t>
            </a:r>
          </a:p>
          <a:p>
            <a:pPr marL="171450" indent="-171450">
              <a:buFont typeface="Arial" panose="020B0604020202020204" pitchFamily="34" charset="0"/>
              <a:buChar char="•"/>
            </a:pPr>
            <a:endParaRPr lang="en-US" sz="1200" baseline="0" dirty="0" smtClean="0"/>
          </a:p>
          <a:p>
            <a:pPr marL="0" indent="0">
              <a:buFont typeface="Arial" panose="020B0604020202020204" pitchFamily="34" charset="0"/>
              <a:buNone/>
            </a:pPr>
            <a:r>
              <a:rPr lang="en-US" sz="1200" dirty="0" smtClean="0"/>
              <a:t>The MPCA is responsible for these</a:t>
            </a:r>
            <a:r>
              <a:rPr lang="en-US" sz="1200" baseline="0" dirty="0" smtClean="0"/>
              <a:t> Closed Landfills in perpetuity.</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733587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27</a:t>
            </a:fld>
            <a:endParaRPr lang="en-US"/>
          </a:p>
        </p:txBody>
      </p:sp>
    </p:spTree>
    <p:extLst>
      <p:ext uri="{BB962C8B-B14F-4D97-AF65-F5344CB8AC3E}">
        <p14:creationId xmlns:p14="http://schemas.microsoft.com/office/powerpoint/2010/main" val="268906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B8F2BD-78E6-4A3E-8BF8-5413F67344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3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Landfills are scored based on:</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presence and degree of groundwater, surface water, and methane gas hazards at each site (based on monitoring data and field observations)</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conditions that exacerbate those hazards (ex: fractured bedrock, aquifer used for drinking water, ability for methane to migrate)</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the likelihood the public will be exposed to those hazards (number of and distance to wells and buildings)</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other risk factors (ex. volume of waste, history of trespass, control of land uses)</a:t>
            </a:r>
          </a:p>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endParaRPr>
          </a:p>
          <a:p>
            <a:pPr marL="0" marR="0" lvl="0" indent="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Numerical values are assigned to each of these risks and are totaled to calculate a site’s risk priority score – landfills with high risk scores receive a high ranking or priority. (done annually)</a:t>
            </a:r>
          </a:p>
          <a:p>
            <a:pPr marL="171450" marR="0" lvl="0" indent="-171450" algn="l" defTabSz="914400" rtl="0" eaLnBrk="1" fontAlgn="auto" latinLnBrk="0" hangingPunct="1">
              <a:lnSpc>
                <a:spcPct val="100000"/>
              </a:lnSpc>
              <a:spcBef>
                <a:spcPts val="0"/>
              </a:spcBef>
              <a:spcAft>
                <a:spcPts val="0"/>
              </a:spcAft>
              <a:buClr>
                <a:srgbClr val="003865"/>
              </a:buClr>
              <a:buSzTx/>
              <a:buFont typeface="Arial" panose="020B0604020202020204" pitchFamily="34" charset="0"/>
              <a:buChar char="•"/>
              <a:tabLst/>
              <a:defRPr/>
            </a:pPr>
            <a:r>
              <a:rPr kumimoji="0" lang="en-US" sz="1200" b="0" i="0" u="none" strike="noStrike" kern="1200" cap="none" spc="0" normalizeH="0" baseline="0" noProof="0" dirty="0" smtClean="0">
                <a:ln>
                  <a:noFill/>
                </a:ln>
                <a:solidFill>
                  <a:srgbClr val="003865"/>
                </a:solidFill>
                <a:effectLst/>
                <a:uLnTx/>
                <a:uFillTx/>
                <a:latin typeface="NeueHaasGroteskText Std"/>
                <a:ea typeface="+mn-ea"/>
                <a:cs typeface="+mn-cs"/>
              </a:rPr>
              <a:t>In January 2017, risk scores ranged from 1 (lowest risk) to 50,605 (highest risk).</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48778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52420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smtClean="0"/>
              <a:t>This</a:t>
            </a:r>
            <a:r>
              <a:rPr lang="en-US" sz="1400" baseline="0" dirty="0" smtClean="0"/>
              <a:t> is  the timeline history for the Freeway Landfill.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aseline="0" dirty="0" smtClean="0"/>
              <a:t>The landfill stopped accepting waste in 1986.</a:t>
            </a:r>
            <a:endParaRPr lang="en-US" sz="1400" dirty="0" smtClean="0"/>
          </a:p>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5B97547C-8228-4E26-985D-D48F01DEC8BB}" type="slidenum">
              <a:rPr lang="en-US" smtClean="0"/>
              <a:pPr/>
              <a:t>5</a:t>
            </a:fld>
            <a:endParaRPr lang="en-US" dirty="0"/>
          </a:p>
        </p:txBody>
      </p:sp>
    </p:spTree>
    <p:extLst>
      <p:ext uri="{BB962C8B-B14F-4D97-AF65-F5344CB8AC3E}">
        <p14:creationId xmlns:p14="http://schemas.microsoft.com/office/powerpoint/2010/main" val="84231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6</a:t>
            </a:fld>
            <a:endParaRPr lang="en-US"/>
          </a:p>
        </p:txBody>
      </p:sp>
    </p:spTree>
    <p:extLst>
      <p:ext uri="{BB962C8B-B14F-4D97-AF65-F5344CB8AC3E}">
        <p14:creationId xmlns:p14="http://schemas.microsoft.com/office/powerpoint/2010/main" val="208891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few slides will talk about the groundwater flow at the landfill site.</a:t>
            </a:r>
            <a:endParaRPr lang="en-US" dirty="0" smtClean="0"/>
          </a:p>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7</a:t>
            </a:fld>
            <a:endParaRPr lang="en-US"/>
          </a:p>
        </p:txBody>
      </p:sp>
    </p:spTree>
    <p:extLst>
      <p:ext uri="{BB962C8B-B14F-4D97-AF65-F5344CB8AC3E}">
        <p14:creationId xmlns:p14="http://schemas.microsoft.com/office/powerpoint/2010/main" val="1191705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8</a:t>
            </a:fld>
            <a:endParaRPr lang="en-US"/>
          </a:p>
        </p:txBody>
      </p:sp>
    </p:spTree>
    <p:extLst>
      <p:ext uri="{BB962C8B-B14F-4D97-AF65-F5344CB8AC3E}">
        <p14:creationId xmlns:p14="http://schemas.microsoft.com/office/powerpoint/2010/main" val="48517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8F2BD-78E6-4A3E-8BF8-5413F67344B3}" type="slidenum">
              <a:rPr lang="en-US" smtClean="0"/>
              <a:t>9</a:t>
            </a:fld>
            <a:endParaRPr lang="en-US"/>
          </a:p>
        </p:txBody>
      </p:sp>
    </p:spTree>
    <p:extLst>
      <p:ext uri="{BB962C8B-B14F-4D97-AF65-F5344CB8AC3E}">
        <p14:creationId xmlns:p14="http://schemas.microsoft.com/office/powerpoint/2010/main" val="2613458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F06B9B93-DFF3-4211-A795-40B4F2A34922}" type="datetimeFigureOut">
              <a:rPr lang="en-US" smtClean="0"/>
              <a:t>1/13/2020</a:t>
            </a:fld>
            <a:endParaRPr lang="en-US"/>
          </a:p>
        </p:txBody>
      </p:sp>
      <p:sp>
        <p:nvSpPr>
          <p:cNvPr id="19" name="Slide Number Placeholder 18"/>
          <p:cNvSpPr>
            <a:spLocks noGrp="1"/>
          </p:cNvSpPr>
          <p:nvPr>
            <p:ph type="sldNum" sz="quarter" idx="16"/>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68539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Overlay, Gray Titl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96351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67208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16493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562361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59732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06B9B93-DFF3-4211-A795-40B4F2A34922}" type="datetimeFigureOut">
              <a:rPr lang="en-US" smtClean="0"/>
              <a:t>1/13/2020</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3940537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48437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24846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06B9B93-DFF3-4211-A795-40B4F2A34922}" type="datetimeFigureOut">
              <a:rPr lang="en-US" smtClean="0"/>
              <a:t>1/13/2020</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93626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am Page (4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401404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F06B9B93-DFF3-4211-A795-40B4F2A34922}" type="datetimeFigureOut">
              <a:rPr lang="en-US" smtClean="0"/>
              <a:t>1/13/2020</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9" name="Slide Number Placeholder 18"/>
          <p:cNvSpPr>
            <a:spLocks noGrp="1"/>
          </p:cNvSpPr>
          <p:nvPr>
            <p:ph type="sldNum" sz="quarter" idx="16"/>
          </p:nvPr>
        </p:nvSpPr>
        <p:spPr/>
        <p:txBody>
          <a:bodyPr/>
          <a:lstStyle/>
          <a:p>
            <a:fld id="{F95FB0D1-489D-47B5-AD42-DDC993C4E34D}" type="slidenum">
              <a:rPr lang="en-US" smtClean="0"/>
              <a:t>‹#›</a:t>
            </a:fld>
            <a:endParaRPr lang="en-US"/>
          </a:p>
        </p:txBody>
      </p:sp>
      <p:pic>
        <p:nvPicPr>
          <p:cNvPr id="11" name="Picture Placeholder 4" descr="Minnesota logo"/>
          <p:cNvPicPr>
            <a:picLocks noChangeAspect="1"/>
          </p:cNvPicPr>
          <p:nvPr/>
        </p:nvPicPr>
        <p:blipFill>
          <a:blip r:embed="rId2">
            <a:extLst>
              <a:ext uri="{28A0092B-C50C-407E-A947-70E740481C1C}">
                <a14:useLocalDpi xmlns:a14="http://schemas.microsoft.com/office/drawing/2010/main" val="0"/>
              </a:ext>
            </a:extLst>
          </a:blip>
          <a:srcRect t="7200" b="7200"/>
          <a:stretch>
            <a:fillRect/>
          </a:stretch>
        </p:blipFill>
        <p:spPr>
          <a:xfrm>
            <a:off x="3036685" y="1315550"/>
            <a:ext cx="6118629" cy="1696642"/>
          </a:xfrm>
          <a:prstGeom prst="rect">
            <a:avLst/>
          </a:prstGeom>
        </p:spPr>
      </p:pic>
    </p:spTree>
    <p:extLst>
      <p:ext uri="{BB962C8B-B14F-4D97-AF65-F5344CB8AC3E}">
        <p14:creationId xmlns:p14="http://schemas.microsoft.com/office/powerpoint/2010/main" val="16897008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Page (3 Up)">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888817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Page 4-Up White Vertic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5" name="Slide Number Placeholder 4"/>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26959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am Page 4-Up Gray BG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5" name="Slide Number Placeholder 4"/>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942970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am Page 4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419623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am Page Duo Gray Horizontal">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Rectangle 15"/>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5" name="Slide Number Placeholder 4"/>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1855710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age 2 Up White BG Horizontal">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Click to edit Master text styles</a:t>
            </a:r>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281894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5"/>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2185891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106142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5" name="Date Placeholder 3"/>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6"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7" name="Slide Number Placeholder 5"/>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1995067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10759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1" name="Picture Placeholder 4" descr="Minnesota logo"/>
          <p:cNvPicPr>
            <a:picLocks noChangeAspect="1"/>
          </p:cNvPicPr>
          <p:nvPr/>
        </p:nvPicPr>
        <p:blipFill>
          <a:blip r:embed="rId2" cstate="print">
            <a:extLst>
              <a:ext uri="{28A0092B-C50C-407E-A947-70E740481C1C}">
                <a14:useLocalDpi xmlns:a14="http://schemas.microsoft.com/office/drawing/2010/main" val="0"/>
              </a:ext>
            </a:extLst>
          </a:blip>
          <a:srcRect t="7200" b="7200"/>
          <a:stretch>
            <a:fillRect/>
          </a:stretch>
        </p:blipFill>
        <p:spPr>
          <a:xfrm>
            <a:off x="464311" y="5737229"/>
            <a:ext cx="3592534" cy="996178"/>
          </a:xfrm>
          <a:prstGeom prst="rect">
            <a:avLst/>
          </a:prstGeom>
        </p:spPr>
      </p:pic>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2016385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611481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531952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8" name="Slide Number Placeholder 5"/>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94205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1" name="Slide Number Placeholder 6"/>
          <p:cNvSpPr>
            <a:spLocks noGrp="1"/>
          </p:cNvSpPr>
          <p:nvPr>
            <p:ph type="sldNum" sz="quarter" idx="13"/>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625982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F06B9B93-DFF3-4211-A795-40B4F2A34922}" type="datetimeFigureOut">
              <a:rPr lang="en-US" smtClean="0"/>
              <a:t>1/13/2020</a:t>
            </a:fld>
            <a:endParaRPr lang="en-US"/>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11" name="Slide Number Placeholder 5"/>
          <p:cNvSpPr>
            <a:spLocks noGrp="1"/>
          </p:cNvSpPr>
          <p:nvPr>
            <p:ph type="sldNum" sz="quarter" idx="13"/>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271431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704602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569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a:xfrm>
            <a:off x="838200" y="6356350"/>
            <a:ext cx="1358590" cy="365125"/>
          </a:xfrm>
        </p:spPr>
        <p:txBody>
          <a:bodyPr/>
          <a:lstStyle/>
          <a:p>
            <a:fld id="{F06B9B93-DFF3-4211-A795-40B4F2A34922}" type="datetimeFigureOut">
              <a:rPr lang="en-US" smtClean="0"/>
              <a:t>1/13/2020</a:t>
            </a:fld>
            <a:endParaRPr lang="en-US"/>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endParaRPr lang="en-US"/>
          </a:p>
        </p:txBody>
      </p:sp>
      <p:sp>
        <p:nvSpPr>
          <p:cNvPr id="8" name="Slide Number Placeholder 5"/>
          <p:cNvSpPr>
            <a:spLocks noGrp="1"/>
          </p:cNvSpPr>
          <p:nvPr>
            <p:ph type="sldNum" sz="quarter" idx="12"/>
          </p:nvPr>
        </p:nvSpPr>
        <p:spPr>
          <a:xfrm>
            <a:off x="9891132" y="6356350"/>
            <a:ext cx="1462668" cy="365125"/>
          </a:xfrm>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639898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3630706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endParaRPr lang="en-US"/>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26349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dirty="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60004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0802967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523176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3933005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1415139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2"/>
                </a:solidFill>
              </a:defRPr>
            </a:lvl1pPr>
          </a:lstStyle>
          <a:p>
            <a:endParaRPr lang="en-US"/>
          </a:p>
        </p:txBody>
      </p:sp>
      <p:sp>
        <p:nvSpPr>
          <p:cNvPr id="4" name="Slide Number Placeholder 3"/>
          <p:cNvSpPr>
            <a:spLocks noGrp="1"/>
          </p:cNvSpPr>
          <p:nvPr>
            <p:ph type="sldNum" sz="quarter" idx="11"/>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1507585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9753546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3368250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22865319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bg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F95FB0D1-489D-47B5-AD42-DDC993C4E34D}" type="slidenum">
              <a:rPr lang="en-US" smtClean="0"/>
              <a:t>‹#›</a:t>
            </a:fld>
            <a:endParaRPr lang="en-US"/>
          </a:p>
        </p:txBody>
      </p:sp>
      <p:sp>
        <p:nvSpPr>
          <p:cNvPr id="8" name="Rectangle 7"/>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4" descr="Minnesota logo"/>
          <p:cNvPicPr>
            <a:picLocks noChangeAspect="1"/>
          </p:cNvPicPr>
          <p:nvPr/>
        </p:nvPicPr>
        <p:blipFill>
          <a:blip r:embed="rId2" cstate="print">
            <a:extLst>
              <a:ext uri="{28A0092B-C50C-407E-A947-70E740481C1C}">
                <a14:useLocalDpi xmlns:a14="http://schemas.microsoft.com/office/drawing/2010/main" val="0"/>
              </a:ext>
            </a:extLst>
          </a:blip>
          <a:srcRect t="7200" b="7200"/>
          <a:stretch>
            <a:fillRect/>
          </a:stretch>
        </p:blipFill>
        <p:spPr>
          <a:xfrm>
            <a:off x="7844391" y="344243"/>
            <a:ext cx="3592534" cy="996178"/>
          </a:xfrm>
          <a:prstGeom prst="rect">
            <a:avLst/>
          </a:prstGeom>
        </p:spPr>
      </p:pic>
    </p:spTree>
    <p:extLst>
      <p:ext uri="{BB962C8B-B14F-4D97-AF65-F5344CB8AC3E}">
        <p14:creationId xmlns:p14="http://schemas.microsoft.com/office/powerpoint/2010/main" val="8881497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F06B9B93-DFF3-4211-A795-40B4F2A34922}" type="datetimeFigureOut">
              <a:rPr lang="en-US" smtClean="0"/>
              <a:t>1/13/2020</a:t>
            </a:fld>
            <a:endParaRPr lang="en-US"/>
          </a:p>
        </p:txBody>
      </p:sp>
      <p:sp>
        <p:nvSpPr>
          <p:cNvPr id="5" name="Footer Placeholder 4"/>
          <p:cNvSpPr>
            <a:spLocks noGrp="1"/>
          </p:cNvSpPr>
          <p:nvPr>
            <p:ph type="ftr" sz="quarter" idx="12"/>
          </p:nvPr>
        </p:nvSpPr>
        <p:spPr>
          <a:xfrm>
            <a:off x="3302177" y="6356349"/>
            <a:ext cx="5587647" cy="365125"/>
          </a:xfrm>
          <a:prstGeom prst="rect">
            <a:avLst/>
          </a:prstGeom>
        </p:spPr>
        <p:txBody>
          <a:bodyPr/>
          <a:lstStyle>
            <a:lvl1pPr>
              <a:defRPr>
                <a:solidFill>
                  <a:schemeClr val="tx1"/>
                </a:solidFill>
              </a:defRPr>
            </a:lvl1pPr>
          </a:lstStyle>
          <a:p>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F95FB0D1-489D-47B5-AD42-DDC993C4E34D}" type="slidenum">
              <a:rPr lang="en-US" smtClean="0"/>
              <a:t>‹#›</a:t>
            </a:fld>
            <a:endParaRPr lang="en-US"/>
          </a:p>
        </p:txBody>
      </p:sp>
      <p:sp>
        <p:nvSpPr>
          <p:cNvPr id="6" name="Rectangle 5"/>
          <p:cNvSpPr/>
          <p:nvPr/>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4" descr="Minnesota logo"/>
          <p:cNvPicPr>
            <a:picLocks noChangeAspect="1"/>
          </p:cNvPicPr>
          <p:nvPr/>
        </p:nvPicPr>
        <p:blipFill>
          <a:blip r:embed="rId2" cstate="print">
            <a:extLst>
              <a:ext uri="{28A0092B-C50C-407E-A947-70E740481C1C}">
                <a14:useLocalDpi xmlns:a14="http://schemas.microsoft.com/office/drawing/2010/main" val="0"/>
              </a:ext>
            </a:extLst>
          </a:blip>
          <a:srcRect t="7200" b="7200"/>
          <a:stretch>
            <a:fillRect/>
          </a:stretch>
        </p:blipFill>
        <p:spPr>
          <a:xfrm>
            <a:off x="7844391" y="344243"/>
            <a:ext cx="3592534" cy="996178"/>
          </a:xfrm>
          <a:prstGeom prst="rect">
            <a:avLst/>
          </a:prstGeom>
        </p:spPr>
      </p:pic>
    </p:spTree>
    <p:extLst>
      <p:ext uri="{BB962C8B-B14F-4D97-AF65-F5344CB8AC3E}">
        <p14:creationId xmlns:p14="http://schemas.microsoft.com/office/powerpoint/2010/main" val="272630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F06B9B93-DFF3-4211-A795-40B4F2A34922}" type="datetimeFigureOut">
              <a:rPr lang="en-US" smtClean="0"/>
              <a:t>1/13/2020</a:t>
            </a:fld>
            <a:endParaRPr lang="en-US"/>
          </a:p>
        </p:txBody>
      </p:sp>
      <p:sp>
        <p:nvSpPr>
          <p:cNvPr id="19" name="Slide Number Placeholder 18"/>
          <p:cNvSpPr>
            <a:spLocks noGrp="1"/>
          </p:cNvSpPr>
          <p:nvPr>
            <p:ph type="sldNum" sz="quarter" idx="16"/>
          </p:nvPr>
        </p:nvSpPr>
        <p:spPr/>
        <p:txBody>
          <a:bodyPr/>
          <a:lstStyle/>
          <a:p>
            <a:fld id="{F95FB0D1-489D-47B5-AD42-DDC993C4E34D}" type="slidenum">
              <a:rPr lang="en-US" smtClean="0"/>
              <a:t>‹#›</a:t>
            </a:fld>
            <a:endParaRPr lang="en-US"/>
          </a:p>
        </p:txBody>
      </p:sp>
      <p:pic>
        <p:nvPicPr>
          <p:cNvPr id="14" name="Picture Placeholder 4" descr="Minnesota logo"/>
          <p:cNvPicPr>
            <a:picLocks noChangeAspect="1"/>
          </p:cNvPicPr>
          <p:nvPr/>
        </p:nvPicPr>
        <p:blipFill>
          <a:blip r:embed="rId2" cstate="print">
            <a:extLst>
              <a:ext uri="{28A0092B-C50C-407E-A947-70E740481C1C}">
                <a14:useLocalDpi xmlns:a14="http://schemas.microsoft.com/office/drawing/2010/main" val="0"/>
              </a:ext>
            </a:extLst>
          </a:blip>
          <a:srcRect t="7200" b="7200"/>
          <a:stretch>
            <a:fillRect/>
          </a:stretch>
        </p:blipFill>
        <p:spPr>
          <a:xfrm>
            <a:off x="7844391" y="410743"/>
            <a:ext cx="3592534" cy="996178"/>
          </a:xfrm>
          <a:prstGeom prst="rect">
            <a:avLst/>
          </a:prstGeom>
        </p:spPr>
      </p:pic>
    </p:spTree>
    <p:extLst>
      <p:ext uri="{BB962C8B-B14F-4D97-AF65-F5344CB8AC3E}">
        <p14:creationId xmlns:p14="http://schemas.microsoft.com/office/powerpoint/2010/main" val="2753917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B247C-A25F-4C9A-A614-5B3856BC867E}"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3503991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B247C-A25F-4C9A-A614-5B3856BC867E}"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17148399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4B247C-A25F-4C9A-A614-5B3856BC867E}"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3760119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B247C-A25F-4C9A-A614-5B3856BC867E}"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3573940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B247C-A25F-4C9A-A614-5B3856BC867E}"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2994776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B247C-A25F-4C9A-A614-5B3856BC867E}"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1486362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B247C-A25F-4C9A-A614-5B3856BC867E}"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248937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4B247C-A25F-4C9A-A614-5B3856BC867E}"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2172767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4B247C-A25F-4C9A-A614-5B3856BC867E}"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21823065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B247C-A25F-4C9A-A614-5B3856BC867E}"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360769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00627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B247C-A25F-4C9A-A614-5B3856BC867E}"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BDE3E-8416-4F97-87A6-87858EDDF686}" type="slidenum">
              <a:rPr lang="en-US" smtClean="0"/>
              <a:t>‹#›</a:t>
            </a:fld>
            <a:endParaRPr lang="en-US"/>
          </a:p>
        </p:txBody>
      </p:sp>
    </p:spTree>
    <p:extLst>
      <p:ext uri="{BB962C8B-B14F-4D97-AF65-F5344CB8AC3E}">
        <p14:creationId xmlns:p14="http://schemas.microsoft.com/office/powerpoint/2010/main" val="1588324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B9B93-DFF3-4211-A795-40B4F2A34922}" type="datetimeFigureOut">
              <a:rPr lang="en-US" smtClean="0"/>
              <a:t>1/13/2020</a:t>
            </a:fld>
            <a:endParaRPr lang="en-US"/>
          </a:p>
        </p:txBody>
      </p:sp>
      <p:sp>
        <p:nvSpPr>
          <p:cNvPr id="7" name="Slide Number Placeholder 6"/>
          <p:cNvSpPr>
            <a:spLocks noGrp="1"/>
          </p:cNvSpPr>
          <p:nvPr>
            <p:ph type="sldNum" sz="quarter" idx="12"/>
          </p:nvPr>
        </p:nvSpPr>
        <p:spPr/>
        <p:txBody>
          <a:bodyPr/>
          <a:lstStyle/>
          <a:p>
            <a:fld id="{F95FB0D1-489D-47B5-AD42-DDC993C4E34D}" type="slidenum">
              <a:rPr lang="en-US" smtClean="0"/>
              <a:t>‹#›</a:t>
            </a:fld>
            <a:endParaRPr lang="en-US"/>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195566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B9B93-DFF3-4211-A795-40B4F2A34922}" type="datetimeFigureOut">
              <a:rPr lang="en-US" smtClean="0"/>
              <a:t>1/13/2020</a:t>
            </a:fld>
            <a:endParaRPr lang="en-US"/>
          </a:p>
        </p:txBody>
      </p:sp>
      <p:sp>
        <p:nvSpPr>
          <p:cNvPr id="6" name="Slide Number Placeholder 5"/>
          <p:cNvSpPr>
            <a:spLocks noGrp="1"/>
          </p:cNvSpPr>
          <p:nvPr>
            <p:ph type="sldNum" sz="quarter" idx="12"/>
          </p:nvPr>
        </p:nvSpPr>
        <p:spPr/>
        <p:txBody>
          <a:bodyPr/>
          <a:lstStyle/>
          <a:p>
            <a:fld id="{F95FB0D1-489D-47B5-AD42-DDC993C4E34D}" type="slidenum">
              <a:rPr lang="en-US" smtClean="0"/>
              <a:t>‹#›</a:t>
            </a:fld>
            <a:endParaRPr lang="en-US"/>
          </a:p>
        </p:txBody>
      </p:sp>
      <p:sp>
        <p:nvSpPr>
          <p:cNvPr id="9" name="Rectangle 8"/>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910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B9B93-DFF3-4211-A795-40B4F2A34922}" type="datetimeFigureOut">
              <a:rPr lang="en-US" smtClean="0"/>
              <a:t>1/13/2020</a:t>
            </a:fld>
            <a:endParaRPr lang="en-US"/>
          </a:p>
        </p:txBody>
      </p:sp>
      <p:sp>
        <p:nvSpPr>
          <p:cNvPr id="7" name="Slide Number Placeholder 6"/>
          <p:cNvSpPr>
            <a:spLocks noGrp="1"/>
          </p:cNvSpPr>
          <p:nvPr>
            <p:ph type="sldNum" sz="quarter" idx="12"/>
          </p:nvPr>
        </p:nvSpPr>
        <p:spPr/>
        <p:txBody>
          <a:bodyPr/>
          <a:lstStyle/>
          <a:p>
            <a:fld id="{F95FB0D1-489D-47B5-AD42-DDC993C4E34D}" type="slidenum">
              <a:rPr lang="en-US" smtClean="0"/>
              <a:t>‹#›</a:t>
            </a:fld>
            <a:endParaRPr lang="en-US"/>
          </a:p>
        </p:txBody>
      </p:sp>
    </p:spTree>
    <p:extLst>
      <p:ext uri="{BB962C8B-B14F-4D97-AF65-F5344CB8AC3E}">
        <p14:creationId xmlns:p14="http://schemas.microsoft.com/office/powerpoint/2010/main" val="39927344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F06B9B93-DFF3-4211-A795-40B4F2A34922}" type="datetimeFigureOut">
              <a:rPr lang="en-US" smtClean="0"/>
              <a:t>1/13/2020</a:t>
            </a:fld>
            <a:endParaRPr lang="en-US"/>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F95FB0D1-489D-47B5-AD42-DDC993C4E34D}" type="slidenum">
              <a:rPr lang="en-US" smtClean="0"/>
              <a:t>‹#›</a:t>
            </a:fld>
            <a:endParaRPr lang="en-US"/>
          </a:p>
        </p:txBody>
      </p:sp>
    </p:spTree>
    <p:extLst>
      <p:ext uri="{BB962C8B-B14F-4D97-AF65-F5344CB8AC3E}">
        <p14:creationId xmlns:p14="http://schemas.microsoft.com/office/powerpoint/2010/main" val="5053390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7" r:id="rId36"/>
    <p:sldLayoutId id="2147483748" r:id="rId37"/>
    <p:sldLayoutId id="2147483749" r:id="rId38"/>
    <p:sldLayoutId id="2147483750" r:id="rId39"/>
    <p:sldLayoutId id="2147483751" r:id="rId40"/>
    <p:sldLayoutId id="2147483752" r:id="rId41"/>
    <p:sldLayoutId id="2147483753" r:id="rId42"/>
    <p:sldLayoutId id="2147483754" r:id="rId43"/>
    <p:sldLayoutId id="2147483755" r:id="rId44"/>
    <p:sldLayoutId id="2147483756" r:id="rId45"/>
    <p:sldLayoutId id="2147483757" r:id="rId46"/>
    <p:sldLayoutId id="2147483758" r:id="rId47"/>
    <p:sldLayoutId id="2147483759" r:id="rId48"/>
    <p:sldLayoutId id="2147483760"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B247C-A25F-4C9A-A614-5B3856BC867E}" type="datetimeFigureOut">
              <a:rPr lang="en-US" smtClean="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BDE3E-8416-4F97-87A6-87858EDDF686}" type="slidenum">
              <a:rPr lang="en-US" smtClean="0"/>
              <a:t>‹#›</a:t>
            </a:fld>
            <a:endParaRPr lang="en-US"/>
          </a:p>
        </p:txBody>
      </p:sp>
    </p:spTree>
    <p:extLst>
      <p:ext uri="{BB962C8B-B14F-4D97-AF65-F5344CB8AC3E}">
        <p14:creationId xmlns:p14="http://schemas.microsoft.com/office/powerpoint/2010/main" val="42852531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0"/>
            <a:ext cx="12192000" cy="5577649"/>
          </a:xfrm>
          <a:prstGeom prst="rect">
            <a:avLst/>
          </a:prstGeom>
        </p:spPr>
      </p:pic>
      <p:sp>
        <p:nvSpPr>
          <p:cNvPr id="4" name="Title 3"/>
          <p:cNvSpPr>
            <a:spLocks noGrp="1"/>
          </p:cNvSpPr>
          <p:nvPr>
            <p:ph type="ctrTitle"/>
          </p:nvPr>
        </p:nvSpPr>
        <p:spPr>
          <a:xfrm>
            <a:off x="0" y="4843536"/>
            <a:ext cx="12192000" cy="2014463"/>
          </a:xfrm>
          <a:solidFill>
            <a:schemeClr val="bg2"/>
          </a:solidFill>
        </p:spPr>
        <p:txBody>
          <a:bodyPr anchor="ctr" anchorCtr="1"/>
          <a:lstStyle/>
          <a:p>
            <a:r>
              <a:rPr lang="en-US" b="1" dirty="0" smtClean="0">
                <a:solidFill>
                  <a:schemeClr val="tx1"/>
                </a:solidFill>
              </a:rPr>
              <a:t>Freeway Landfill/Dump </a:t>
            </a:r>
            <a:r>
              <a:rPr lang="en-US" b="1" dirty="0" smtClean="0">
                <a:solidFill>
                  <a:schemeClr val="tx1"/>
                </a:solidFill>
              </a:rPr>
              <a:t>Design Options</a:t>
            </a:r>
            <a:r>
              <a:rPr lang="en-US" b="1" dirty="0" smtClean="0">
                <a:solidFill>
                  <a:schemeClr val="tx1"/>
                </a:solidFill>
              </a:rPr>
              <a:t/>
            </a:r>
            <a:br>
              <a:rPr lang="en-US" b="1" dirty="0" smtClean="0">
                <a:solidFill>
                  <a:schemeClr val="tx1"/>
                </a:solidFill>
              </a:rPr>
            </a:br>
            <a:r>
              <a:rPr lang="en-US" sz="2400" b="1" dirty="0" smtClean="0">
                <a:solidFill>
                  <a:schemeClr val="tx1"/>
                </a:solidFill>
              </a:rPr>
              <a:t>April 23, 2020</a:t>
            </a:r>
            <a:r>
              <a:rPr lang="en-US" sz="2400" b="1" dirty="0" smtClean="0">
                <a:solidFill>
                  <a:schemeClr val="tx1"/>
                </a:solidFill>
              </a:rPr>
              <a:t/>
            </a:r>
            <a:br>
              <a:rPr lang="en-US" sz="2400" b="1" dirty="0" smtClean="0">
                <a:solidFill>
                  <a:schemeClr val="tx1"/>
                </a:solidFill>
              </a:rPr>
            </a:br>
            <a:r>
              <a:rPr lang="en-US" sz="2000" dirty="0">
                <a:solidFill>
                  <a:schemeClr val="tx1"/>
                </a:solidFill>
              </a:rPr>
              <a:t/>
            </a:r>
            <a:br>
              <a:rPr lang="en-US" sz="2000" dirty="0">
                <a:solidFill>
                  <a:schemeClr val="tx1"/>
                </a:solidFill>
              </a:rPr>
            </a:br>
            <a:r>
              <a:rPr lang="en-US" sz="2000" dirty="0" smtClean="0">
                <a:solidFill>
                  <a:schemeClr val="tx1"/>
                </a:solidFill>
              </a:rPr>
              <a:t/>
            </a:r>
            <a:br>
              <a:rPr lang="en-US" sz="2000" dirty="0" smtClean="0">
                <a:solidFill>
                  <a:schemeClr val="tx1"/>
                </a:solidFill>
              </a:rPr>
            </a:br>
            <a:endParaRPr lang="en-US" sz="2000" dirty="0">
              <a:solidFill>
                <a:schemeClr val="tx1"/>
              </a:solidFill>
            </a:endParaRPr>
          </a:p>
        </p:txBody>
      </p:sp>
      <p:pic>
        <p:nvPicPr>
          <p:cNvPr id="9" name="Picture 8" descr="MPCA Logo RGB.pd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150265"/>
            <a:ext cx="4108789" cy="707734"/>
          </a:xfrm>
          <a:prstGeom prst="rect">
            <a:avLst/>
          </a:prstGeom>
        </p:spPr>
      </p:pic>
    </p:spTree>
    <p:extLst>
      <p:ext uri="{BB962C8B-B14F-4D97-AF65-F5344CB8AC3E}">
        <p14:creationId xmlns:p14="http://schemas.microsoft.com/office/powerpoint/2010/main" val="241139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752" b="5580"/>
          <a:stretch/>
        </p:blipFill>
        <p:spPr>
          <a:xfrm>
            <a:off x="803870" y="196577"/>
            <a:ext cx="10414836" cy="6531429"/>
          </a:xfrm>
          <a:prstGeom prst="rect">
            <a:avLst/>
          </a:prstGeom>
        </p:spPr>
      </p:pic>
    </p:spTree>
    <p:extLst>
      <p:ext uri="{BB962C8B-B14F-4D97-AF65-F5344CB8AC3E}">
        <p14:creationId xmlns:p14="http://schemas.microsoft.com/office/powerpoint/2010/main" val="2915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753" b="5891"/>
          <a:stretch/>
        </p:blipFill>
        <p:spPr>
          <a:xfrm>
            <a:off x="818987" y="208850"/>
            <a:ext cx="10398540" cy="6501439"/>
          </a:xfrm>
          <a:prstGeom prst="rect">
            <a:avLst/>
          </a:prstGeom>
        </p:spPr>
      </p:pic>
    </p:spTree>
    <p:extLst>
      <p:ext uri="{BB962C8B-B14F-4D97-AF65-F5344CB8AC3E}">
        <p14:creationId xmlns:p14="http://schemas.microsoft.com/office/powerpoint/2010/main" val="285643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8823563" cy="951807"/>
          </a:xfrm>
        </p:spPr>
        <p:txBody>
          <a:bodyPr>
            <a:normAutofit/>
          </a:bodyPr>
          <a:lstStyle/>
          <a:p>
            <a:r>
              <a:rPr lang="en-US" dirty="0" smtClean="0"/>
              <a:t>Results </a:t>
            </a:r>
            <a:r>
              <a:rPr lang="en-US" dirty="0" smtClean="0"/>
              <a:t>of </a:t>
            </a:r>
            <a:r>
              <a:rPr lang="en-US" dirty="0" smtClean="0"/>
              <a:t>2018/2019 </a:t>
            </a:r>
            <a:r>
              <a:rPr lang="en-US" dirty="0" smtClean="0"/>
              <a:t>Investigation</a:t>
            </a:r>
            <a:endParaRPr lang="en-US"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12</a:t>
            </a:fld>
            <a:endParaRPr lang="en-US" dirty="0"/>
          </a:p>
        </p:txBody>
      </p:sp>
      <p:pic>
        <p:nvPicPr>
          <p:cNvPr id="6"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t="21253" r="32509"/>
          <a:stretch/>
        </p:blipFill>
        <p:spPr>
          <a:xfrm>
            <a:off x="-12699" y="1314361"/>
            <a:ext cx="6692900" cy="5543639"/>
          </a:xfrm>
          <a:prstGeom prst="rect">
            <a:avLst/>
          </a:prstGeom>
        </p:spPr>
      </p:pic>
      <p:sp>
        <p:nvSpPr>
          <p:cNvPr id="7" name="TextBox 6"/>
          <p:cNvSpPr txBox="1"/>
          <p:nvPr/>
        </p:nvSpPr>
        <p:spPr>
          <a:xfrm>
            <a:off x="6859649" y="1433839"/>
            <a:ext cx="5105400" cy="4708981"/>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Methane detected above the lower explosive limit</a:t>
            </a:r>
          </a:p>
          <a:p>
            <a:pPr marL="285750" indent="-285750">
              <a:buFont typeface="Arial" panose="020B0604020202020204" pitchFamily="34" charset="0"/>
              <a:buChar char="•"/>
            </a:pPr>
            <a:r>
              <a:rPr lang="en-US" sz="2800" dirty="0" smtClean="0"/>
              <a:t>Contamination in groundwater above health values for: </a:t>
            </a:r>
          </a:p>
          <a:p>
            <a:pPr marL="742950" lvl="1" indent="-285750">
              <a:buFont typeface="Arial" panose="020B0604020202020204" pitchFamily="34" charset="0"/>
              <a:buChar char="•"/>
            </a:pPr>
            <a:r>
              <a:rPr lang="en-US" sz="2200" dirty="0" smtClean="0"/>
              <a:t>1,4-Dioxane</a:t>
            </a:r>
          </a:p>
          <a:p>
            <a:pPr marL="742950" lvl="1" indent="-285750">
              <a:buFont typeface="Arial" panose="020B0604020202020204" pitchFamily="34" charset="0"/>
              <a:buChar char="•"/>
            </a:pPr>
            <a:r>
              <a:rPr lang="en-US" sz="2200" dirty="0" smtClean="0"/>
              <a:t>PFAS </a:t>
            </a:r>
            <a:endParaRPr lang="en-US" sz="2200" dirty="0"/>
          </a:p>
          <a:p>
            <a:pPr marL="742950" lvl="1" indent="-285750">
              <a:buFont typeface="Arial" panose="020B0604020202020204" pitchFamily="34" charset="0"/>
              <a:buChar char="•"/>
            </a:pPr>
            <a:r>
              <a:rPr lang="en-US" sz="2200" dirty="0" smtClean="0"/>
              <a:t>VOCs </a:t>
            </a:r>
          </a:p>
          <a:p>
            <a:pPr marL="742950" lvl="1" indent="-285750">
              <a:buFont typeface="Arial" panose="020B0604020202020204" pitchFamily="34" charset="0"/>
              <a:buChar char="•"/>
            </a:pPr>
            <a:r>
              <a:rPr lang="en-US" sz="2200" dirty="0" smtClean="0"/>
              <a:t>Metals</a:t>
            </a:r>
          </a:p>
          <a:p>
            <a:pPr marL="285750" indent="-285750">
              <a:buFont typeface="Arial" panose="020B0604020202020204" pitchFamily="34" charset="0"/>
              <a:buChar char="•"/>
            </a:pPr>
            <a:r>
              <a:rPr lang="en-US" sz="2800" dirty="0">
                <a:solidFill>
                  <a:schemeClr val="accent2">
                    <a:lumMod val="60000"/>
                    <a:lumOff val="40000"/>
                  </a:schemeClr>
                </a:solidFill>
              </a:rPr>
              <a:t>Contamination above surface </a:t>
            </a:r>
            <a:r>
              <a:rPr lang="en-US" sz="2800" dirty="0" smtClean="0">
                <a:solidFill>
                  <a:schemeClr val="accent2">
                    <a:lumMod val="60000"/>
                    <a:lumOff val="40000"/>
                  </a:schemeClr>
                </a:solidFill>
              </a:rPr>
              <a:t>water criteria:</a:t>
            </a:r>
          </a:p>
          <a:p>
            <a:pPr marL="742950" lvl="1" indent="-285750">
              <a:buFont typeface="Arial" panose="020B0604020202020204" pitchFamily="34" charset="0"/>
              <a:buChar char="•"/>
            </a:pPr>
            <a:r>
              <a:rPr lang="en-US" sz="2200" dirty="0" smtClean="0"/>
              <a:t>VOCs </a:t>
            </a:r>
          </a:p>
          <a:p>
            <a:pPr marL="742950" lvl="1" indent="-285750">
              <a:buFont typeface="Arial" panose="020B0604020202020204" pitchFamily="34" charset="0"/>
              <a:buChar char="•"/>
            </a:pPr>
            <a:r>
              <a:rPr lang="en-US" sz="2200" dirty="0" smtClean="0"/>
              <a:t>Metals</a:t>
            </a:r>
            <a:endParaRPr lang="en-US" sz="2200" dirty="0"/>
          </a:p>
        </p:txBody>
      </p:sp>
    </p:spTree>
    <p:extLst>
      <p:ext uri="{BB962C8B-B14F-4D97-AF65-F5344CB8AC3E}">
        <p14:creationId xmlns:p14="http://schemas.microsoft.com/office/powerpoint/2010/main" val="250223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60000"/>
                    <a:lumOff val="40000"/>
                  </a:schemeClr>
                </a:solidFill>
              </a:rPr>
              <a:t>Predicted Groundwater Impacts Above Standards</a:t>
            </a:r>
            <a:endParaRPr lang="en-US" dirty="0">
              <a:solidFill>
                <a:schemeClr val="accent2">
                  <a:lumMod val="60000"/>
                  <a:lumOff val="40000"/>
                </a:schemeClr>
              </a:solidFill>
            </a:endParaRPr>
          </a:p>
        </p:txBody>
      </p:sp>
      <p:sp>
        <p:nvSpPr>
          <p:cNvPr id="5" name="Rectangle 4"/>
          <p:cNvSpPr/>
          <p:nvPr/>
        </p:nvSpPr>
        <p:spPr>
          <a:xfrm>
            <a:off x="300046" y="1630043"/>
            <a:ext cx="5326054" cy="338554"/>
          </a:xfrm>
          <a:prstGeom prst="rect">
            <a:avLst/>
          </a:prstGeom>
        </p:spPr>
        <p:txBody>
          <a:bodyPr wrap="square">
            <a:spAutoFit/>
          </a:bodyPr>
          <a:lstStyle/>
          <a:p>
            <a:endParaRPr lang="en-US" sz="800" dirty="0"/>
          </a:p>
          <a:p>
            <a:endParaRPr lang="en-US" sz="800" dirty="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2297"/>
          <a:stretch/>
        </p:blipFill>
        <p:spPr>
          <a:xfrm>
            <a:off x="385351" y="2766243"/>
            <a:ext cx="4566660" cy="3642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0046" y="1630043"/>
            <a:ext cx="5974080" cy="954107"/>
          </a:xfrm>
          <a:prstGeom prst="rect">
            <a:avLst/>
          </a:prstGeom>
          <a:noFill/>
        </p:spPr>
        <p:txBody>
          <a:bodyPr wrap="square" rtlCol="0">
            <a:spAutoFit/>
          </a:bodyPr>
          <a:lstStyle/>
          <a:p>
            <a:r>
              <a:rPr lang="en-US" sz="2800" dirty="0" smtClean="0">
                <a:solidFill>
                  <a:schemeClr val="accent2">
                    <a:lumMod val="60000"/>
                    <a:lumOff val="40000"/>
                  </a:schemeClr>
                </a:solidFill>
              </a:rPr>
              <a:t>Waste in contact with groundwater after quarry pumping ceases:</a:t>
            </a:r>
            <a:endParaRPr lang="en-US" sz="2800" dirty="0">
              <a:solidFill>
                <a:schemeClr val="accent2">
                  <a:lumMod val="60000"/>
                  <a:lumOff val="40000"/>
                </a:schemeClr>
              </a:solidFill>
            </a:endParaRPr>
          </a:p>
        </p:txBody>
      </p:sp>
      <p:pic>
        <p:nvPicPr>
          <p:cNvPr id="7" name="Content Placeholder 3"/>
          <p:cNvPicPr>
            <a:picLocks noChangeAspect="1" noChangeArrowheads="1"/>
          </p:cNvPicPr>
          <p:nvPr/>
        </p:nvPicPr>
        <p:blipFill rotWithShape="1">
          <a:blip r:embed="rId4">
            <a:extLst>
              <a:ext uri="{28A0092B-C50C-407E-A947-70E740481C1C}">
                <a14:useLocalDpi xmlns:a14="http://schemas.microsoft.com/office/drawing/2010/main" val="0"/>
              </a:ext>
            </a:extLst>
          </a:blip>
          <a:srcRect l="6602"/>
          <a:stretch/>
        </p:blipFill>
        <p:spPr>
          <a:xfrm>
            <a:off x="6365375" y="2766243"/>
            <a:ext cx="4607425" cy="364110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74126" y="1630043"/>
            <a:ext cx="5651500" cy="954107"/>
          </a:xfrm>
          <a:prstGeom prst="rect">
            <a:avLst/>
          </a:prstGeom>
          <a:noFill/>
        </p:spPr>
        <p:txBody>
          <a:bodyPr wrap="square" rtlCol="0">
            <a:spAutoFit/>
          </a:bodyPr>
          <a:lstStyle/>
          <a:p>
            <a:r>
              <a:rPr lang="en-US" sz="2800" dirty="0" smtClean="0">
                <a:solidFill>
                  <a:schemeClr val="accent2">
                    <a:lumMod val="60000"/>
                    <a:lumOff val="40000"/>
                  </a:schemeClr>
                </a:solidFill>
              </a:rPr>
              <a:t>Estimated plume extent after quarry pumping ceases:</a:t>
            </a:r>
            <a:endParaRPr lang="en-US" sz="2800" dirty="0">
              <a:solidFill>
                <a:schemeClr val="accent2">
                  <a:lumMod val="60000"/>
                  <a:lumOff val="40000"/>
                </a:schemeClr>
              </a:solidFill>
            </a:endParaRPr>
          </a:p>
        </p:txBody>
      </p:sp>
    </p:spTree>
    <p:extLst>
      <p:ext uri="{BB962C8B-B14F-4D97-AF65-F5344CB8AC3E}">
        <p14:creationId xmlns:p14="http://schemas.microsoft.com/office/powerpoint/2010/main" val="3781727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Design Options</a:t>
            </a:r>
            <a:endParaRPr lang="en-US" dirty="0"/>
          </a:p>
        </p:txBody>
      </p:sp>
      <p:sp>
        <p:nvSpPr>
          <p:cNvPr id="3" name="Content Placeholder 2"/>
          <p:cNvSpPr>
            <a:spLocks noGrp="1"/>
          </p:cNvSpPr>
          <p:nvPr>
            <p:ph idx="1"/>
          </p:nvPr>
        </p:nvSpPr>
        <p:spPr/>
        <p:txBody>
          <a:bodyPr tIns="182880">
            <a:normAutofit/>
          </a:bodyPr>
          <a:lstStyle/>
          <a:p>
            <a:pPr marL="231775" indent="-231775"/>
            <a:r>
              <a:rPr lang="en-US" dirty="0" smtClean="0"/>
              <a:t>Dig </a:t>
            </a:r>
            <a:r>
              <a:rPr lang="en-US" dirty="0"/>
              <a:t>and Line </a:t>
            </a:r>
            <a:r>
              <a:rPr lang="en-US" dirty="0" smtClean="0"/>
              <a:t>Options:</a:t>
            </a:r>
            <a:endParaRPr lang="en-US" dirty="0"/>
          </a:p>
          <a:p>
            <a:pPr marL="823913" lvl="1" indent="-457200">
              <a:buFont typeface="+mj-lt"/>
              <a:buAutoNum type="arabicPeriod"/>
            </a:pPr>
            <a:r>
              <a:rPr lang="en-US" dirty="0"/>
              <a:t>Smallest Footprint (Tallest)</a:t>
            </a:r>
          </a:p>
          <a:p>
            <a:pPr marL="823913" lvl="1" indent="-457200">
              <a:buFont typeface="+mj-lt"/>
              <a:buAutoNum type="arabicPeriod"/>
            </a:pPr>
            <a:r>
              <a:rPr lang="en-US" dirty="0"/>
              <a:t>Lowest Height </a:t>
            </a:r>
          </a:p>
          <a:p>
            <a:pPr marL="823913" lvl="1" indent="-457200">
              <a:buFont typeface="+mj-lt"/>
              <a:buAutoNum type="arabicPeriod"/>
            </a:pPr>
            <a:r>
              <a:rPr lang="en-US" dirty="0"/>
              <a:t>Balanced (Hybrid of 1 and 2</a:t>
            </a:r>
            <a:r>
              <a:rPr lang="en-US" dirty="0" smtClean="0"/>
              <a:t>)</a:t>
            </a:r>
          </a:p>
          <a:p>
            <a:pPr marL="366713" lvl="1" indent="0">
              <a:buNone/>
            </a:pPr>
            <a:endParaRPr lang="en-US" dirty="0"/>
          </a:p>
          <a:p>
            <a:r>
              <a:rPr lang="en-US" dirty="0" smtClean="0"/>
              <a:t>Dig </a:t>
            </a:r>
            <a:r>
              <a:rPr lang="en-US" dirty="0"/>
              <a:t>and Haul </a:t>
            </a:r>
            <a:r>
              <a:rPr lang="en-US" dirty="0" smtClean="0"/>
              <a:t>Options:</a:t>
            </a:r>
          </a:p>
          <a:p>
            <a:pPr marL="823913" lvl="1" indent="-457200">
              <a:lnSpc>
                <a:spcPct val="110000"/>
              </a:lnSpc>
              <a:buFont typeface="+mj-lt"/>
              <a:buAutoNum type="arabicPeriod"/>
            </a:pPr>
            <a:r>
              <a:rPr lang="en-US" dirty="0" smtClean="0"/>
              <a:t>Landfill (off site)</a:t>
            </a:r>
          </a:p>
        </p:txBody>
      </p:sp>
      <p:sp>
        <p:nvSpPr>
          <p:cNvPr id="4" name="Date Placeholder 3"/>
          <p:cNvSpPr>
            <a:spLocks noGrp="1"/>
          </p:cNvSpPr>
          <p:nvPr>
            <p:ph type="dt" sz="half" idx="10"/>
          </p:nvPr>
        </p:nvSpPr>
        <p:spPr/>
        <p:txBody>
          <a:bodyPr/>
          <a:lstStyle/>
          <a:p>
            <a:fld id="{9A198C9B-0587-4A1E-9E03-E4C9FE222F08}" type="datetime1">
              <a:rPr lang="en-US" smtClean="0"/>
              <a:t>1/13/2020</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sp>
        <p:nvSpPr>
          <p:cNvPr id="9" name="Footer Placeholder 4"/>
          <p:cNvSpPr>
            <a:spLocks noGrp="1"/>
          </p:cNvSpPr>
          <p:nvPr>
            <p:ph type="ftr" sz="quarter" idx="4294967295"/>
          </p:nvPr>
        </p:nvSpPr>
        <p:spPr>
          <a:xfrm>
            <a:off x="2637817" y="6356349"/>
            <a:ext cx="6369023" cy="89095"/>
          </a:xfrm>
        </p:spPr>
        <p:txBody>
          <a:bodyPr/>
          <a:lstStyle/>
          <a:p>
            <a:endParaRPr lang="en-US" sz="1200" dirty="0"/>
          </a:p>
        </p:txBody>
      </p:sp>
    </p:spTree>
    <p:extLst>
      <p:ext uri="{BB962C8B-B14F-4D97-AF65-F5344CB8AC3E}">
        <p14:creationId xmlns:p14="http://schemas.microsoft.com/office/powerpoint/2010/main" val="3725210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2"/>
          <p:cNvSpPr>
            <a:spLocks noGrp="1"/>
          </p:cNvSpPr>
          <p:nvPr>
            <p:ph type="title"/>
          </p:nvPr>
        </p:nvSpPr>
        <p:spPr>
          <a:xfrm>
            <a:off x="838200" y="152400"/>
            <a:ext cx="10515600" cy="914400"/>
          </a:xfrm>
        </p:spPr>
        <p:txBody>
          <a:bodyPr/>
          <a:lstStyle/>
          <a:p>
            <a:r>
              <a:rPr lang="en-US" dirty="0" smtClean="0"/>
              <a:t>D&amp;L Option Comparison</a:t>
            </a:r>
            <a:endParaRPr lang="en-US" dirty="0"/>
          </a:p>
        </p:txBody>
      </p:sp>
      <p:sp>
        <p:nvSpPr>
          <p:cNvPr id="7" name="Date Placeholder 6"/>
          <p:cNvSpPr>
            <a:spLocks noGrp="1"/>
          </p:cNvSpPr>
          <p:nvPr>
            <p:ph type="dt" sz="half" idx="10"/>
          </p:nvPr>
        </p:nvSpPr>
        <p:spPr>
          <a:xfrm>
            <a:off x="838200" y="6356350"/>
            <a:ext cx="9448800" cy="365125"/>
          </a:xfrm>
        </p:spPr>
        <p:txBody>
          <a:bodyPr/>
          <a:lstStyle/>
          <a:p>
            <a:r>
              <a:rPr lang="en-US" dirty="0" smtClean="0"/>
              <a:t>Preliminary Projection is 16 acres at Dump and  20 acres at Landfill would have wetland restriction and transfer station occupies 12 acres= 48 acres subtracted already from potentially available area</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15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53137651"/>
              </p:ext>
            </p:extLst>
          </p:nvPr>
        </p:nvGraphicFramePr>
        <p:xfrm>
          <a:off x="1060706" y="1359404"/>
          <a:ext cx="10789919" cy="3574283"/>
        </p:xfrm>
        <a:graphic>
          <a:graphicData uri="http://schemas.openxmlformats.org/drawingml/2006/table">
            <a:tbl>
              <a:tblPr firstRow="1" firstCol="1" lastRow="1" bandRow="1">
                <a:tableStyleId>{5C22544A-7EE6-4342-B048-85BDC9FD1C3A}</a:tableStyleId>
              </a:tblPr>
              <a:tblGrid>
                <a:gridCol w="2973859">
                  <a:extLst>
                    <a:ext uri="{9D8B030D-6E8A-4147-A177-3AD203B41FA5}">
                      <a16:colId xmlns:a16="http://schemas.microsoft.com/office/drawing/2014/main" val="3003935925"/>
                    </a:ext>
                  </a:extLst>
                </a:gridCol>
                <a:gridCol w="1975177">
                  <a:extLst>
                    <a:ext uri="{9D8B030D-6E8A-4147-A177-3AD203B41FA5}">
                      <a16:colId xmlns:a16="http://schemas.microsoft.com/office/drawing/2014/main" val="1860350771"/>
                    </a:ext>
                  </a:extLst>
                </a:gridCol>
                <a:gridCol w="1975177">
                  <a:extLst>
                    <a:ext uri="{9D8B030D-6E8A-4147-A177-3AD203B41FA5}">
                      <a16:colId xmlns:a16="http://schemas.microsoft.com/office/drawing/2014/main" val="2733251749"/>
                    </a:ext>
                  </a:extLst>
                </a:gridCol>
                <a:gridCol w="1785719">
                  <a:extLst>
                    <a:ext uri="{9D8B030D-6E8A-4147-A177-3AD203B41FA5}">
                      <a16:colId xmlns:a16="http://schemas.microsoft.com/office/drawing/2014/main" val="408932761"/>
                    </a:ext>
                  </a:extLst>
                </a:gridCol>
                <a:gridCol w="2079987">
                  <a:extLst>
                    <a:ext uri="{9D8B030D-6E8A-4147-A177-3AD203B41FA5}">
                      <a16:colId xmlns:a16="http://schemas.microsoft.com/office/drawing/2014/main" val="78244585"/>
                    </a:ext>
                  </a:extLst>
                </a:gridCol>
              </a:tblGrid>
              <a:tr h="696573">
                <a:tc>
                  <a:txBody>
                    <a:bodyPr/>
                    <a:lstStyle/>
                    <a:p>
                      <a:pPr marL="36830" algn="ctr">
                        <a:spcBef>
                          <a:spcPts val="200"/>
                        </a:spcBef>
                      </a:pPr>
                      <a:r>
                        <a:rPr lang="en-US" sz="1400" dirty="0">
                          <a:effectLst/>
                        </a:rPr>
                        <a:t>Concept Option</a:t>
                      </a:r>
                      <a:endParaRPr lang="en-US" sz="1400" dirty="0">
                        <a:effectLst/>
                        <a:latin typeface="Segoe UI" panose="020B0502040204020203" pitchFamily="34" charset="0"/>
                      </a:endParaRPr>
                    </a:p>
                  </a:txBody>
                  <a:tcPr marL="6493" marR="6493" marT="13451" marB="13451"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36830" algn="ctr">
                        <a:spcBef>
                          <a:spcPts val="200"/>
                        </a:spcBef>
                      </a:pPr>
                      <a:r>
                        <a:rPr lang="en-US" sz="1400" dirty="0">
                          <a:effectLst/>
                        </a:rPr>
                        <a:t>Landfill Footprint</a:t>
                      </a:r>
                      <a:endParaRPr lang="en-US" sz="1400" dirty="0">
                        <a:effectLst/>
                        <a:latin typeface="Segoe UI" panose="020B0502040204020203" pitchFamily="34" charset="0"/>
                      </a:endParaRPr>
                    </a:p>
                  </a:txBody>
                  <a:tcPr marL="6493" marR="6493" marT="13451" marB="13451" anchor="ctr">
                    <a:lnT w="12700" cap="flat" cmpd="sng" algn="ctr">
                      <a:solidFill>
                        <a:schemeClr val="bg1"/>
                      </a:solidFill>
                      <a:prstDash val="solid"/>
                      <a:round/>
                      <a:headEnd type="none" w="med" len="med"/>
                      <a:tailEnd type="none" w="med" len="med"/>
                    </a:lnT>
                  </a:tcPr>
                </a:tc>
                <a:tc>
                  <a:txBody>
                    <a:bodyPr/>
                    <a:lstStyle/>
                    <a:p>
                      <a:pPr marL="36830" algn="ctr">
                        <a:spcBef>
                          <a:spcPts val="200"/>
                        </a:spcBef>
                      </a:pPr>
                      <a:r>
                        <a:rPr lang="en-US" sz="1400" dirty="0">
                          <a:effectLst/>
                        </a:rPr>
                        <a:t>Potentially Available </a:t>
                      </a:r>
                      <a:r>
                        <a:rPr lang="en-US" sz="1400" dirty="0" smtClean="0">
                          <a:effectLst/>
                        </a:rPr>
                        <a:t>Area</a:t>
                      </a:r>
                      <a:endParaRPr lang="en-US" sz="1400" dirty="0">
                        <a:effectLst/>
                        <a:latin typeface="Segoe UI" panose="020B0502040204020203" pitchFamily="34" charset="0"/>
                      </a:endParaRPr>
                    </a:p>
                  </a:txBody>
                  <a:tcPr marL="6493" marR="6493" marT="13451" marB="13451" anchor="ctr">
                    <a:lnT w="12700" cap="flat" cmpd="sng" algn="ctr">
                      <a:solidFill>
                        <a:schemeClr val="bg1"/>
                      </a:solidFill>
                      <a:prstDash val="solid"/>
                      <a:round/>
                      <a:headEnd type="none" w="med" len="med"/>
                      <a:tailEnd type="none" w="med" len="med"/>
                    </a:lnT>
                  </a:tcPr>
                </a:tc>
                <a:tc>
                  <a:txBody>
                    <a:bodyPr/>
                    <a:lstStyle/>
                    <a:p>
                      <a:pPr marL="36830" algn="ctr">
                        <a:spcBef>
                          <a:spcPts val="200"/>
                        </a:spcBef>
                      </a:pPr>
                      <a:r>
                        <a:rPr lang="en-US" sz="1400" dirty="0">
                          <a:effectLst/>
                        </a:rPr>
                        <a:t>Maximum Cover </a:t>
                      </a:r>
                      <a:r>
                        <a:rPr lang="en-US" sz="1400" dirty="0" smtClean="0">
                          <a:effectLst/>
                        </a:rPr>
                        <a:t>Height</a:t>
                      </a:r>
                      <a:endParaRPr lang="en-US" sz="1400" b="0" dirty="0">
                        <a:effectLst/>
                        <a:latin typeface="Segoe UI" panose="020B0502040204020203" pitchFamily="34" charset="0"/>
                      </a:endParaRPr>
                    </a:p>
                  </a:txBody>
                  <a:tcPr marL="6493" marR="6493" marT="13451" marB="13451" anchor="ctr">
                    <a:lnT w="12700" cap="flat" cmpd="sng" algn="ctr">
                      <a:solidFill>
                        <a:schemeClr val="bg1"/>
                      </a:solidFill>
                      <a:prstDash val="solid"/>
                      <a:round/>
                      <a:headEnd type="none" w="med" len="med"/>
                      <a:tailEnd type="none" w="med" len="med"/>
                    </a:lnT>
                  </a:tcPr>
                </a:tc>
                <a:tc>
                  <a:txBody>
                    <a:bodyPr/>
                    <a:lstStyle/>
                    <a:p>
                      <a:pPr marL="36830" algn="ctr">
                        <a:spcBef>
                          <a:spcPts val="200"/>
                        </a:spcBef>
                      </a:pPr>
                      <a:r>
                        <a:rPr lang="en-US" sz="1400" dirty="0" smtClean="0">
                          <a:effectLst/>
                        </a:rPr>
                        <a:t>Current</a:t>
                      </a:r>
                      <a:r>
                        <a:rPr lang="en-US" sz="1400" baseline="0" dirty="0" smtClean="0">
                          <a:effectLst/>
                        </a:rPr>
                        <a:t> Cost Estimate (in millions)</a:t>
                      </a:r>
                      <a:endParaRPr lang="en-US" sz="1400" dirty="0">
                        <a:effectLst/>
                        <a:latin typeface="Segoe UI" panose="020B0502040204020203" pitchFamily="34" charset="0"/>
                      </a:endParaRPr>
                    </a:p>
                  </a:txBody>
                  <a:tcPr marL="6493" marR="6493" marT="13451" marB="13451"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2417773"/>
                  </a:ext>
                </a:extLst>
              </a:tr>
              <a:tr h="571916">
                <a:tc>
                  <a:txBody>
                    <a:bodyPr/>
                    <a:lstStyle/>
                    <a:p>
                      <a:pPr marL="0" marR="0" algn="ctr">
                        <a:spcBef>
                          <a:spcPts val="0"/>
                        </a:spcBef>
                        <a:spcAft>
                          <a:spcPts val="0"/>
                        </a:spcAft>
                      </a:pPr>
                      <a:r>
                        <a:rPr lang="en-US" sz="1400" dirty="0">
                          <a:effectLst/>
                        </a:rPr>
                        <a:t>1</a:t>
                      </a:r>
                      <a:r>
                        <a:rPr lang="en-US" sz="1400" dirty="0" smtClean="0">
                          <a:effectLst/>
                        </a:rPr>
                        <a:t> </a:t>
                      </a:r>
                      <a:r>
                        <a:rPr lang="en-US" sz="1400" dirty="0">
                          <a:effectLst/>
                        </a:rPr>
                        <a:t>– </a:t>
                      </a:r>
                      <a:r>
                        <a:rPr lang="en-US" sz="1400" dirty="0" smtClean="0">
                          <a:effectLst/>
                        </a:rPr>
                        <a:t>No Action </a:t>
                      </a:r>
                      <a:endParaRPr lang="en-US" sz="1400" dirty="0">
                        <a:effectLst/>
                        <a:latin typeface="Segoe UI" panose="020B0502040204020203" pitchFamily="34" charset="0"/>
                        <a:ea typeface="Calibri" panose="020F0502020204030204" pitchFamily="34" charset="0"/>
                      </a:endParaRPr>
                    </a:p>
                  </a:txBody>
                  <a:tcPr marL="53339" marR="53339" marT="13451" marB="13451"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2400" b="1" dirty="0" smtClean="0">
                          <a:solidFill>
                            <a:schemeClr val="accent2">
                              <a:lumMod val="75000"/>
                            </a:schemeClr>
                          </a:solidFill>
                          <a:effectLst/>
                        </a:rPr>
                        <a:t>174*</a:t>
                      </a:r>
                      <a:r>
                        <a:rPr lang="en-US" sz="2400" b="1" dirty="0" smtClean="0">
                          <a:solidFill>
                            <a:srgbClr val="003865"/>
                          </a:solidFill>
                          <a:effectLst/>
                        </a:rPr>
                        <a:t> Acres</a:t>
                      </a:r>
                      <a:endParaRPr lang="en-US" sz="2400" b="0" dirty="0">
                        <a:solidFill>
                          <a:srgbClr val="003865"/>
                        </a:solidFill>
                        <a:effectLst/>
                        <a:latin typeface="Segoe UI" panose="020B0502040204020203" pitchFamily="34" charset="0"/>
                        <a:ea typeface="Calibri" panose="020F0502020204030204" pitchFamily="34" charset="0"/>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err="1" smtClean="0">
                          <a:effectLst/>
                          <a:latin typeface="+mn-lt"/>
                          <a:ea typeface="+mn-ea"/>
                        </a:rPr>
                        <a:t>Unk</a:t>
                      </a:r>
                      <a:endParaRPr lang="en-US" sz="2400" b="1" dirty="0">
                        <a:effectLst/>
                        <a:latin typeface="Segoe UI" panose="020B0502040204020203" pitchFamily="34" charset="0"/>
                        <a:ea typeface="Calibri" panose="020F0502020204030204" pitchFamily="34" charset="0"/>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a:effectLst/>
                        </a:rPr>
                        <a:t>750</a:t>
                      </a:r>
                      <a:r>
                        <a:rPr lang="en-US" sz="2400" b="1" dirty="0" smtClean="0">
                          <a:effectLst/>
                        </a:rPr>
                        <a:t>’</a:t>
                      </a:r>
                      <a:endParaRPr lang="en-US" sz="2400" b="1" dirty="0">
                        <a:effectLst/>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smtClean="0">
                          <a:solidFill>
                            <a:srgbClr val="003865"/>
                          </a:solidFill>
                          <a:effectLst/>
                          <a:latin typeface="+mn-lt"/>
                          <a:ea typeface="+mn-ea"/>
                        </a:rPr>
                        <a:t>$1</a:t>
                      </a:r>
                      <a:endParaRPr lang="en-US" sz="2400" b="1" dirty="0">
                        <a:solidFill>
                          <a:srgbClr val="003865"/>
                        </a:solidFill>
                        <a:effectLst/>
                        <a:latin typeface="Segoe UI" panose="020B0502040204020203" pitchFamily="34" charset="0"/>
                        <a:ea typeface="Calibri" panose="020F0502020204030204" pitchFamily="34" charset="0"/>
                      </a:endParaRPr>
                    </a:p>
                  </a:txBody>
                  <a:tcPr marL="53339" marR="53339" marT="13451" marB="13451" anchor="ctr" anchorCtr="1"/>
                </a:tc>
                <a:extLst>
                  <a:ext uri="{0D108BD9-81ED-4DB2-BD59-A6C34878D82A}">
                    <a16:rowId xmlns:a16="http://schemas.microsoft.com/office/drawing/2014/main" val="498377724"/>
                  </a:ext>
                </a:extLst>
              </a:tr>
              <a:tr h="529835">
                <a:tc>
                  <a:txBody>
                    <a:bodyPr/>
                    <a:lstStyle/>
                    <a:p>
                      <a:pPr marL="0" marR="0" algn="ctr">
                        <a:spcBef>
                          <a:spcPts val="0"/>
                        </a:spcBef>
                        <a:spcAft>
                          <a:spcPts val="0"/>
                        </a:spcAft>
                      </a:pPr>
                      <a:r>
                        <a:rPr lang="en-US" sz="1400" dirty="0" smtClean="0">
                          <a:effectLst/>
                        </a:rPr>
                        <a:t>2a– Smallest Footprint</a:t>
                      </a:r>
                      <a:endParaRPr lang="en-US" sz="1400" dirty="0">
                        <a:effectLst/>
                      </a:endParaRPr>
                    </a:p>
                    <a:p>
                      <a:pPr marL="0" marR="0" algn="ctr">
                        <a:spcBef>
                          <a:spcPts val="0"/>
                        </a:spcBef>
                        <a:spcAft>
                          <a:spcPts val="0"/>
                        </a:spcAft>
                      </a:pPr>
                      <a:r>
                        <a:rPr lang="en-US" sz="1200" b="0" dirty="0">
                          <a:effectLst/>
                        </a:rPr>
                        <a:t>(Tallest)</a:t>
                      </a:r>
                      <a:endParaRPr lang="en-US" sz="1200" b="0" dirty="0">
                        <a:effectLst/>
                        <a:latin typeface="Segoe UI" panose="020B0502040204020203" pitchFamily="34" charset="0"/>
                        <a:ea typeface="Calibri" panose="020F0502020204030204" pitchFamily="34" charset="0"/>
                      </a:endParaRPr>
                    </a:p>
                  </a:txBody>
                  <a:tcPr marL="53339" marR="53339" marT="13451" marB="13451"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2400" b="1" dirty="0">
                          <a:effectLst/>
                        </a:rPr>
                        <a:t>60 Acres</a:t>
                      </a:r>
                      <a:endParaRPr lang="en-US" sz="2400" b="1" dirty="0">
                        <a:effectLst/>
                        <a:latin typeface="Segoe UI" panose="020B0502040204020203" pitchFamily="34" charset="0"/>
                        <a:ea typeface="Calibri" panose="020F0502020204030204" pitchFamily="34" charset="0"/>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smtClean="0">
                          <a:effectLst/>
                        </a:rPr>
                        <a:t>52 Acres</a:t>
                      </a:r>
                      <a:r>
                        <a:rPr lang="en-US" sz="2400" b="1" dirty="0" smtClean="0">
                          <a:solidFill>
                            <a:schemeClr val="accent2">
                              <a:lumMod val="75000"/>
                            </a:schemeClr>
                          </a:solidFill>
                          <a:effectLst/>
                        </a:rPr>
                        <a:t>**</a:t>
                      </a:r>
                      <a:endParaRPr lang="en-US" sz="2400" b="1" dirty="0">
                        <a:solidFill>
                          <a:schemeClr val="accent2">
                            <a:lumMod val="75000"/>
                          </a:schemeClr>
                        </a:solidFill>
                        <a:effectLst/>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a:effectLst/>
                        </a:rPr>
                        <a:t>850</a:t>
                      </a:r>
                      <a:r>
                        <a:rPr lang="en-US" sz="2400" b="1" dirty="0" smtClean="0">
                          <a:effectLst/>
                        </a:rPr>
                        <a:t>’</a:t>
                      </a:r>
                      <a:endParaRPr lang="en-US" sz="2400" b="1" dirty="0">
                        <a:effectLst/>
                      </a:endParaRPr>
                    </a:p>
                  </a:txBody>
                  <a:tcPr marL="53339" marR="53339" marT="13451" marB="13451" anchor="ctr" anchorCtr="1"/>
                </a:tc>
                <a:tc>
                  <a:txBody>
                    <a:bodyPr/>
                    <a:lstStyle/>
                    <a:p>
                      <a:pPr marL="0" marR="0" algn="ctr">
                        <a:lnSpc>
                          <a:spcPct val="150000"/>
                        </a:lnSpc>
                        <a:spcBef>
                          <a:spcPts val="0"/>
                        </a:spcBef>
                        <a:spcAft>
                          <a:spcPts val="0"/>
                        </a:spcAft>
                      </a:pPr>
                      <a:r>
                        <a:rPr lang="en-US" sz="2400" b="1" dirty="0" smtClean="0">
                          <a:solidFill>
                            <a:srgbClr val="003865"/>
                          </a:solidFill>
                          <a:effectLst/>
                          <a:latin typeface="+mn-lt"/>
                          <a:ea typeface="+mn-ea"/>
                        </a:rPr>
                        <a:t>$80</a:t>
                      </a:r>
                      <a:r>
                        <a:rPr lang="en-US" sz="2400" b="1" dirty="0" smtClean="0">
                          <a:solidFill>
                            <a:schemeClr val="accent2">
                              <a:lumMod val="75000"/>
                            </a:schemeClr>
                          </a:solidFill>
                          <a:effectLst/>
                          <a:latin typeface="+mn-lt"/>
                          <a:ea typeface="+mn-ea"/>
                        </a:rPr>
                        <a:t>***</a:t>
                      </a:r>
                      <a:endParaRPr lang="en-US" sz="2400" b="1" dirty="0">
                        <a:solidFill>
                          <a:schemeClr val="accent2">
                            <a:lumMod val="75000"/>
                          </a:schemeClr>
                        </a:solidFill>
                        <a:effectLst/>
                        <a:latin typeface="Segoe UI" panose="020B0502040204020203" pitchFamily="34" charset="0"/>
                        <a:ea typeface="Calibri" panose="020F0502020204030204" pitchFamily="34" charset="0"/>
                      </a:endParaRPr>
                    </a:p>
                  </a:txBody>
                  <a:tcPr marL="53339" marR="53339" marT="13451" marB="13451" anchor="ctr" anchorCtr="1"/>
                </a:tc>
                <a:extLst>
                  <a:ext uri="{0D108BD9-81ED-4DB2-BD59-A6C34878D82A}">
                    <a16:rowId xmlns:a16="http://schemas.microsoft.com/office/drawing/2014/main" val="263237353"/>
                  </a:ext>
                </a:extLst>
              </a:tr>
              <a:tr h="554219">
                <a:tc>
                  <a:txBody>
                    <a:bodyPr/>
                    <a:lstStyle/>
                    <a:p>
                      <a:pPr marL="0" marR="0" indent="0" algn="ctr">
                        <a:spcBef>
                          <a:spcPts val="0"/>
                        </a:spcBef>
                        <a:spcAft>
                          <a:spcPts val="0"/>
                        </a:spcAft>
                      </a:pPr>
                      <a:r>
                        <a:rPr lang="en-US" sz="1400" dirty="0" smtClean="0">
                          <a:effectLst/>
                        </a:rPr>
                        <a:t>2b</a:t>
                      </a:r>
                      <a:r>
                        <a:rPr lang="en-US" sz="1400" baseline="0" dirty="0" smtClean="0">
                          <a:effectLst/>
                        </a:rPr>
                        <a:t> </a:t>
                      </a:r>
                      <a:r>
                        <a:rPr lang="en-US" sz="1400" dirty="0" smtClean="0">
                          <a:effectLst/>
                        </a:rPr>
                        <a:t>– Lowest </a:t>
                      </a:r>
                      <a:r>
                        <a:rPr lang="en-US" sz="1400" dirty="0">
                          <a:effectLst/>
                        </a:rPr>
                        <a:t>Height</a:t>
                      </a:r>
                    </a:p>
                    <a:p>
                      <a:pPr marL="0" marR="0" indent="0" algn="ctr">
                        <a:spcBef>
                          <a:spcPts val="0"/>
                        </a:spcBef>
                        <a:spcAft>
                          <a:spcPts val="0"/>
                        </a:spcAft>
                      </a:pPr>
                      <a:r>
                        <a:rPr lang="en-US" sz="1200" b="0" dirty="0" smtClean="0">
                          <a:effectLst/>
                        </a:rPr>
                        <a:t>(Smallest </a:t>
                      </a:r>
                      <a:r>
                        <a:rPr lang="en-US" sz="1200" b="0" dirty="0">
                          <a:effectLst/>
                        </a:rPr>
                        <a:t>Development Area)</a:t>
                      </a:r>
                      <a:endParaRPr lang="en-US" sz="1200" b="0" dirty="0">
                        <a:effectLst/>
                        <a:latin typeface="Segoe UI" panose="020B0502040204020203" pitchFamily="34" charset="0"/>
                        <a:ea typeface="Calibri" panose="020F0502020204030204" pitchFamily="34" charset="0"/>
                      </a:endParaRPr>
                    </a:p>
                  </a:txBody>
                  <a:tcPr marL="53339" marR="53339" marT="13451" marB="13451" anchor="ctr">
                    <a:lnL w="12700" cap="flat" cmpd="sng" algn="ctr">
                      <a:solidFill>
                        <a:schemeClr val="bg1"/>
                      </a:solidFill>
                      <a:prstDash val="solid"/>
                      <a:round/>
                      <a:headEnd type="none" w="med" len="med"/>
                      <a:tailEnd type="none" w="med" len="med"/>
                    </a:lnL>
                  </a:tcPr>
                </a:tc>
                <a:tc>
                  <a:txBody>
                    <a:bodyPr/>
                    <a:lstStyle/>
                    <a:p>
                      <a:pPr marL="0" marR="0" algn="ctr">
                        <a:lnSpc>
                          <a:spcPct val="150000"/>
                        </a:lnSpc>
                        <a:spcBef>
                          <a:spcPts val="0"/>
                        </a:spcBef>
                        <a:spcAft>
                          <a:spcPts val="0"/>
                        </a:spcAft>
                      </a:pPr>
                      <a:r>
                        <a:rPr lang="en-US" sz="2400" b="1" dirty="0">
                          <a:effectLst/>
                        </a:rPr>
                        <a:t>90 Acres</a:t>
                      </a:r>
                      <a:endParaRPr lang="en-US" sz="2400" b="1" dirty="0">
                        <a:effectLst/>
                        <a:latin typeface="Segoe UI" panose="020B0502040204020203" pitchFamily="34" charset="0"/>
                        <a:ea typeface="Calibri" panose="020F0502020204030204" pitchFamily="34" charset="0"/>
                      </a:endParaRPr>
                    </a:p>
                  </a:txBody>
                  <a:tcPr marL="53339" marR="53339" marT="13451" marB="13451" anchor="ctr" anchorCtr="1">
                    <a:solidFill>
                      <a:srgbClr val="CBCED3"/>
                    </a:solidFill>
                  </a:tcPr>
                </a:tc>
                <a:tc>
                  <a:txBody>
                    <a:bodyPr/>
                    <a:lstStyle/>
                    <a:p>
                      <a:pPr marL="0" marR="0" algn="ctr">
                        <a:lnSpc>
                          <a:spcPct val="150000"/>
                        </a:lnSpc>
                        <a:spcBef>
                          <a:spcPts val="0"/>
                        </a:spcBef>
                        <a:spcAft>
                          <a:spcPts val="0"/>
                        </a:spcAft>
                      </a:pPr>
                      <a:r>
                        <a:rPr lang="en-US" sz="2400" b="1" dirty="0" smtClean="0">
                          <a:effectLst/>
                        </a:rPr>
                        <a:t>22 Acres</a:t>
                      </a:r>
                      <a:r>
                        <a:rPr lang="en-US" sz="2400" b="1" dirty="0" smtClean="0">
                          <a:solidFill>
                            <a:schemeClr val="accent2">
                              <a:lumMod val="75000"/>
                            </a:schemeClr>
                          </a:solidFill>
                          <a:effectLst/>
                        </a:rPr>
                        <a:t>**</a:t>
                      </a:r>
                      <a:endParaRPr lang="en-US" sz="2400" b="1" dirty="0">
                        <a:solidFill>
                          <a:schemeClr val="accent2">
                            <a:lumMod val="75000"/>
                          </a:schemeClr>
                        </a:solidFill>
                        <a:effectLst/>
                      </a:endParaRPr>
                    </a:p>
                  </a:txBody>
                  <a:tcPr marL="53339" marR="53339" marT="13451" marB="13451" anchor="ctr" anchorCtr="1">
                    <a:solidFill>
                      <a:srgbClr val="CBCED3"/>
                    </a:solidFill>
                  </a:tcPr>
                </a:tc>
                <a:tc>
                  <a:txBody>
                    <a:bodyPr/>
                    <a:lstStyle/>
                    <a:p>
                      <a:pPr marL="0" marR="0" algn="ctr">
                        <a:lnSpc>
                          <a:spcPct val="150000"/>
                        </a:lnSpc>
                        <a:spcBef>
                          <a:spcPts val="0"/>
                        </a:spcBef>
                        <a:spcAft>
                          <a:spcPts val="0"/>
                        </a:spcAft>
                      </a:pPr>
                      <a:r>
                        <a:rPr lang="en-US" sz="2400" b="1" dirty="0">
                          <a:effectLst/>
                        </a:rPr>
                        <a:t>776</a:t>
                      </a:r>
                      <a:r>
                        <a:rPr lang="en-US" sz="2400" b="1" dirty="0" smtClean="0">
                          <a:effectLst/>
                        </a:rPr>
                        <a:t>’</a:t>
                      </a:r>
                      <a:endParaRPr lang="en-US" sz="2400" b="1" dirty="0">
                        <a:effectLst/>
                      </a:endParaRPr>
                    </a:p>
                  </a:txBody>
                  <a:tcPr marL="53339" marR="53339" marT="13451" marB="13451" anchor="ctr" anchorCtr="1">
                    <a:solidFill>
                      <a:srgbClr val="CBCED3"/>
                    </a:solidFill>
                  </a:tcPr>
                </a:tc>
                <a:tc>
                  <a:txBody>
                    <a:bodyPr/>
                    <a:lstStyle/>
                    <a:p>
                      <a:pPr marL="0" marR="0" algn="ctr">
                        <a:lnSpc>
                          <a:spcPct val="150000"/>
                        </a:lnSpc>
                        <a:spcBef>
                          <a:spcPts val="0"/>
                        </a:spcBef>
                        <a:spcAft>
                          <a:spcPts val="0"/>
                        </a:spcAft>
                      </a:pPr>
                      <a:r>
                        <a:rPr lang="en-US" sz="2400" b="1" dirty="0" smtClean="0">
                          <a:solidFill>
                            <a:srgbClr val="003865"/>
                          </a:solidFill>
                          <a:effectLst/>
                        </a:rPr>
                        <a:t>$101</a:t>
                      </a:r>
                      <a:r>
                        <a:rPr lang="en-US" sz="2400" b="1" dirty="0" smtClean="0">
                          <a:solidFill>
                            <a:schemeClr val="accent2">
                              <a:lumMod val="75000"/>
                            </a:schemeClr>
                          </a:solidFill>
                          <a:effectLst/>
                        </a:rPr>
                        <a:t>***</a:t>
                      </a:r>
                      <a:endParaRPr lang="en-US" sz="2400" b="1" dirty="0">
                        <a:solidFill>
                          <a:schemeClr val="accent2">
                            <a:lumMod val="75000"/>
                          </a:schemeClr>
                        </a:solidFill>
                        <a:effectLst/>
                        <a:latin typeface="Segoe UI" panose="020B0502040204020203" pitchFamily="34" charset="0"/>
                        <a:ea typeface="Calibri" panose="020F0502020204030204" pitchFamily="34" charset="0"/>
                      </a:endParaRPr>
                    </a:p>
                  </a:txBody>
                  <a:tcPr marL="53339" marR="53339" marT="13451" marB="13451" anchor="ctr" anchorCtr="1">
                    <a:solidFill>
                      <a:srgbClr val="CBCED3"/>
                    </a:solidFill>
                  </a:tcPr>
                </a:tc>
                <a:extLst>
                  <a:ext uri="{0D108BD9-81ED-4DB2-BD59-A6C34878D82A}">
                    <a16:rowId xmlns:a16="http://schemas.microsoft.com/office/drawing/2014/main" val="2593595796"/>
                  </a:ext>
                </a:extLst>
              </a:tr>
              <a:tr h="505451">
                <a:tc>
                  <a:txBody>
                    <a:bodyPr/>
                    <a:lstStyle/>
                    <a:p>
                      <a:pPr marL="0" marR="0" algn="ctr">
                        <a:spcBef>
                          <a:spcPts val="0"/>
                        </a:spcBef>
                        <a:spcAft>
                          <a:spcPts val="0"/>
                        </a:spcAft>
                      </a:pPr>
                      <a:r>
                        <a:rPr lang="en-US" sz="1400" dirty="0" smtClean="0">
                          <a:effectLst/>
                        </a:rPr>
                        <a:t>2c </a:t>
                      </a:r>
                      <a:r>
                        <a:rPr lang="en-US" sz="1400" dirty="0">
                          <a:effectLst/>
                        </a:rPr>
                        <a:t>– Balanced </a:t>
                      </a:r>
                      <a:endParaRPr lang="en-US" sz="1400" dirty="0" smtClean="0">
                        <a:effectLst/>
                      </a:endParaRPr>
                    </a:p>
                    <a:p>
                      <a:pPr marL="0" marR="0" algn="ctr">
                        <a:spcBef>
                          <a:spcPts val="0"/>
                        </a:spcBef>
                        <a:spcAft>
                          <a:spcPts val="0"/>
                        </a:spcAft>
                      </a:pPr>
                      <a:r>
                        <a:rPr lang="en-US" sz="1200" b="0" dirty="0" smtClean="0">
                          <a:effectLst/>
                        </a:rPr>
                        <a:t>(</a:t>
                      </a:r>
                      <a:r>
                        <a:rPr lang="en-US" sz="1200" b="0" dirty="0">
                          <a:effectLst/>
                        </a:rPr>
                        <a:t>Hybrid </a:t>
                      </a:r>
                      <a:r>
                        <a:rPr lang="en-US" sz="1200" b="0" dirty="0" smtClean="0">
                          <a:effectLst/>
                        </a:rPr>
                        <a:t>of</a:t>
                      </a:r>
                      <a:r>
                        <a:rPr lang="en-US" sz="1200" b="0" baseline="0" dirty="0" smtClean="0">
                          <a:effectLst/>
                        </a:rPr>
                        <a:t> 2a</a:t>
                      </a:r>
                      <a:r>
                        <a:rPr lang="en-US" sz="1200" b="0" dirty="0" smtClean="0">
                          <a:effectLst/>
                        </a:rPr>
                        <a:t> </a:t>
                      </a:r>
                      <a:r>
                        <a:rPr lang="en-US" sz="1200" b="0" dirty="0">
                          <a:effectLst/>
                        </a:rPr>
                        <a:t>and </a:t>
                      </a:r>
                      <a:r>
                        <a:rPr lang="en-US" sz="1200" b="0" dirty="0" smtClean="0">
                          <a:effectLst/>
                        </a:rPr>
                        <a:t>2b)</a:t>
                      </a:r>
                      <a:endParaRPr lang="en-US" sz="1200" b="0" dirty="0">
                        <a:effectLst/>
                        <a:latin typeface="Segoe UI" panose="020B0502040204020203" pitchFamily="34" charset="0"/>
                        <a:ea typeface="Calibri" panose="020F0502020204030204" pitchFamily="34" charset="0"/>
                      </a:endParaRPr>
                    </a:p>
                  </a:txBody>
                  <a:tcPr marL="53339" marR="53339" marT="13451" marB="13451"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a:effectLst/>
                        </a:rPr>
                        <a:t>75 Acres</a:t>
                      </a:r>
                      <a:endParaRPr lang="en-US" sz="2400" b="1" dirty="0">
                        <a:effectLst/>
                        <a:latin typeface="Segoe UI" panose="020B0502040204020203" pitchFamily="34" charset="0"/>
                        <a:ea typeface="Calibri" panose="020F0502020204030204" pitchFamily="34" charset="0"/>
                      </a:endParaRPr>
                    </a:p>
                  </a:txBody>
                  <a:tcPr marL="53339" marR="53339" marT="13451" marB="13451" anchor="ctr" anchorCtr="1">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smtClean="0">
                          <a:effectLst/>
                        </a:rPr>
                        <a:t>37 Acres</a:t>
                      </a:r>
                      <a:r>
                        <a:rPr lang="en-US" sz="2400" b="1" dirty="0" smtClean="0">
                          <a:solidFill>
                            <a:schemeClr val="accent2">
                              <a:lumMod val="75000"/>
                            </a:schemeClr>
                          </a:solidFill>
                          <a:effectLst/>
                        </a:rPr>
                        <a:t>**</a:t>
                      </a:r>
                      <a:endParaRPr lang="en-US" sz="2400" b="1" dirty="0">
                        <a:solidFill>
                          <a:schemeClr val="accent2">
                            <a:lumMod val="75000"/>
                          </a:schemeClr>
                        </a:solidFill>
                        <a:effectLst/>
                      </a:endParaRPr>
                    </a:p>
                  </a:txBody>
                  <a:tcPr marL="53339" marR="53339" marT="13451" marB="13451" anchor="ctr" anchorCtr="1">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a:effectLst/>
                        </a:rPr>
                        <a:t>785</a:t>
                      </a:r>
                      <a:r>
                        <a:rPr lang="en-US" sz="2400" b="1" dirty="0" smtClean="0">
                          <a:effectLst/>
                        </a:rPr>
                        <a:t>’</a:t>
                      </a:r>
                      <a:endParaRPr lang="en-US" sz="2400" b="1" dirty="0">
                        <a:effectLst/>
                      </a:endParaRPr>
                    </a:p>
                  </a:txBody>
                  <a:tcPr marL="53339" marR="53339" marT="13451" marB="13451" anchor="ctr" anchorCtr="1">
                    <a:lnB w="12700" cap="flat" cmpd="sng" algn="ctr">
                      <a:solidFill>
                        <a:schemeClr val="bg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400" b="1" dirty="0" smtClean="0">
                          <a:solidFill>
                            <a:srgbClr val="003865"/>
                          </a:solidFill>
                          <a:effectLst/>
                        </a:rPr>
                        <a:t>$91</a:t>
                      </a:r>
                      <a:r>
                        <a:rPr lang="en-US" sz="2400" b="1" baseline="0" dirty="0" smtClean="0">
                          <a:solidFill>
                            <a:schemeClr val="accent2">
                              <a:lumMod val="75000"/>
                            </a:schemeClr>
                          </a:solidFill>
                          <a:effectLst/>
                        </a:rPr>
                        <a:t>***</a:t>
                      </a:r>
                      <a:endParaRPr lang="en-US" sz="2400" b="1" dirty="0">
                        <a:solidFill>
                          <a:schemeClr val="accent2">
                            <a:lumMod val="75000"/>
                          </a:schemeClr>
                        </a:solidFill>
                        <a:effectLst/>
                        <a:latin typeface="Segoe UI" panose="020B0502040204020203" pitchFamily="34" charset="0"/>
                        <a:ea typeface="Calibri" panose="020F0502020204030204" pitchFamily="34" charset="0"/>
                      </a:endParaRPr>
                    </a:p>
                  </a:txBody>
                  <a:tcPr marL="53339" marR="53339" marT="13451" marB="13451" anchor="ctr" anchorCtr="1">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92688792"/>
                  </a:ext>
                </a:extLst>
              </a:tr>
              <a:tr h="499872">
                <a:tc>
                  <a:txBody>
                    <a:bodyPr/>
                    <a:lstStyle/>
                    <a:p>
                      <a:pPr marL="0" marR="0" indent="0" algn="ctr" defTabSz="914400" rtl="0" eaLnBrk="1" latinLnBrk="0" hangingPunct="1">
                        <a:spcBef>
                          <a:spcPts val="0"/>
                        </a:spcBef>
                        <a:spcAft>
                          <a:spcPts val="0"/>
                        </a:spcAft>
                      </a:pPr>
                      <a:r>
                        <a:rPr lang="en-US" sz="1400" b="1" kern="1200" dirty="0">
                          <a:solidFill>
                            <a:schemeClr val="lt1"/>
                          </a:solidFill>
                          <a:effectLst/>
                          <a:latin typeface="+mn-lt"/>
                          <a:ea typeface="+mn-ea"/>
                          <a:cs typeface="+mn-cs"/>
                        </a:rPr>
                        <a:t>4 – </a:t>
                      </a:r>
                      <a:r>
                        <a:rPr lang="en-US" sz="1400" b="1" kern="1200" dirty="0" smtClean="0">
                          <a:solidFill>
                            <a:schemeClr val="lt1"/>
                          </a:solidFill>
                          <a:effectLst/>
                          <a:latin typeface="+mn-lt"/>
                          <a:ea typeface="+mn-ea"/>
                          <a:cs typeface="+mn-cs"/>
                        </a:rPr>
                        <a:t>Dig</a:t>
                      </a:r>
                      <a:r>
                        <a:rPr lang="en-US" sz="1400" b="1" kern="1200" baseline="0" dirty="0" smtClean="0">
                          <a:solidFill>
                            <a:schemeClr val="lt1"/>
                          </a:solidFill>
                          <a:effectLst/>
                          <a:latin typeface="+mn-lt"/>
                          <a:ea typeface="+mn-ea"/>
                          <a:cs typeface="+mn-cs"/>
                        </a:rPr>
                        <a:t> and Haul</a:t>
                      </a:r>
                      <a:endParaRPr lang="en-US" sz="1200" b="0" kern="1200" dirty="0">
                        <a:solidFill>
                          <a:schemeClr val="lt1"/>
                        </a:solidFill>
                        <a:effectLst/>
                        <a:latin typeface="+mn-lt"/>
                        <a:ea typeface="+mn-ea"/>
                        <a:cs typeface="+mn-cs"/>
                      </a:endParaRPr>
                    </a:p>
                  </a:txBody>
                  <a:tcPr marL="13451" marR="13451" marT="13451" marB="1345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lnSpc>
                          <a:spcPct val="150000"/>
                        </a:lnSpc>
                        <a:spcBef>
                          <a:spcPts val="0"/>
                        </a:spcBef>
                        <a:spcAft>
                          <a:spcPts val="0"/>
                        </a:spcAft>
                      </a:pPr>
                      <a:r>
                        <a:rPr lang="en-US" sz="2400" b="1" kern="1200" dirty="0" smtClean="0">
                          <a:solidFill>
                            <a:schemeClr val="dk1"/>
                          </a:solidFill>
                          <a:effectLst/>
                          <a:latin typeface="+mn-lt"/>
                          <a:ea typeface="+mn-ea"/>
                          <a:cs typeface="+mn-cs"/>
                        </a:rPr>
                        <a:t>0 </a:t>
                      </a:r>
                      <a:r>
                        <a:rPr lang="en-US" sz="2400" b="1" kern="1200" dirty="0">
                          <a:solidFill>
                            <a:schemeClr val="dk1"/>
                          </a:solidFill>
                          <a:effectLst/>
                          <a:latin typeface="+mn-lt"/>
                          <a:ea typeface="+mn-ea"/>
                          <a:cs typeface="+mn-cs"/>
                        </a:rPr>
                        <a:t>Acres</a:t>
                      </a:r>
                    </a:p>
                  </a:txBody>
                  <a:tcPr marL="13451" marR="13451" marT="13451" marB="1345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D3"/>
                    </a:solidFill>
                  </a:tcPr>
                </a:tc>
                <a:tc>
                  <a:txBody>
                    <a:bodyPr/>
                    <a:lstStyle/>
                    <a:p>
                      <a:pPr marL="0" marR="0" algn="ctr" defTabSz="914400" rtl="0" eaLnBrk="1" latinLnBrk="0" hangingPunct="1">
                        <a:lnSpc>
                          <a:spcPct val="150000"/>
                        </a:lnSpc>
                        <a:spcBef>
                          <a:spcPts val="0"/>
                        </a:spcBef>
                        <a:spcAft>
                          <a:spcPts val="0"/>
                        </a:spcAft>
                      </a:pPr>
                      <a:r>
                        <a:rPr lang="en-US" sz="2400" b="1" kern="1200" dirty="0" smtClean="0">
                          <a:solidFill>
                            <a:schemeClr val="accent2">
                              <a:lumMod val="75000"/>
                            </a:schemeClr>
                          </a:solidFill>
                          <a:effectLst/>
                          <a:latin typeface="+mn-lt"/>
                          <a:ea typeface="+mn-ea"/>
                          <a:cs typeface="+mn-cs"/>
                        </a:rPr>
                        <a:t>147</a:t>
                      </a:r>
                      <a:r>
                        <a:rPr lang="en-US" sz="2400" b="1" kern="1200" dirty="0" smtClean="0">
                          <a:solidFill>
                            <a:srgbClr val="003865"/>
                          </a:solidFill>
                          <a:effectLst/>
                          <a:latin typeface="+mn-lt"/>
                          <a:ea typeface="+mn-ea"/>
                          <a:cs typeface="+mn-cs"/>
                        </a:rPr>
                        <a:t> Acres</a:t>
                      </a:r>
                      <a:r>
                        <a:rPr lang="en-US" sz="2400" b="1" kern="1200" dirty="0" smtClean="0">
                          <a:solidFill>
                            <a:schemeClr val="accent2">
                              <a:lumMod val="75000"/>
                            </a:schemeClr>
                          </a:solidFill>
                          <a:effectLst/>
                          <a:latin typeface="+mn-lt"/>
                          <a:ea typeface="+mn-ea"/>
                          <a:cs typeface="+mn-cs"/>
                        </a:rPr>
                        <a:t>**</a:t>
                      </a:r>
                      <a:endParaRPr lang="en-US" sz="2400" b="1" kern="1200" dirty="0">
                        <a:solidFill>
                          <a:schemeClr val="accent2">
                            <a:lumMod val="75000"/>
                          </a:schemeClr>
                        </a:solidFill>
                        <a:effectLst/>
                        <a:latin typeface="+mn-lt"/>
                        <a:ea typeface="+mn-ea"/>
                        <a:cs typeface="+mn-cs"/>
                      </a:endParaRPr>
                    </a:p>
                  </a:txBody>
                  <a:tcPr marL="13451" marR="13451" marT="13451" marB="1345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D3"/>
                    </a:solidFill>
                  </a:tcPr>
                </a:tc>
                <a:tc>
                  <a:txBody>
                    <a:bodyPr/>
                    <a:lstStyle/>
                    <a:p>
                      <a:pPr marL="0" marR="0" algn="ctr" defTabSz="914400" rtl="0" eaLnBrk="1" latinLnBrk="0" hangingPunct="1">
                        <a:lnSpc>
                          <a:spcPct val="150000"/>
                        </a:lnSpc>
                        <a:spcBef>
                          <a:spcPts val="0"/>
                        </a:spcBef>
                        <a:spcAft>
                          <a:spcPts val="0"/>
                        </a:spcAft>
                      </a:pPr>
                      <a:r>
                        <a:rPr lang="en-US" sz="2400" b="1" kern="1200" dirty="0" smtClean="0">
                          <a:solidFill>
                            <a:schemeClr val="accent2">
                              <a:lumMod val="75000"/>
                            </a:schemeClr>
                          </a:solidFill>
                          <a:effectLst/>
                          <a:latin typeface="+mn-lt"/>
                          <a:ea typeface="+mn-ea"/>
                          <a:cs typeface="+mn-cs"/>
                        </a:rPr>
                        <a:t>N/A</a:t>
                      </a:r>
                      <a:endParaRPr lang="en-US" sz="2400" b="1" kern="1200" dirty="0">
                        <a:solidFill>
                          <a:schemeClr val="accent2">
                            <a:lumMod val="75000"/>
                          </a:schemeClr>
                        </a:solidFill>
                        <a:effectLst/>
                        <a:latin typeface="+mn-lt"/>
                        <a:ea typeface="+mn-ea"/>
                        <a:cs typeface="+mn-cs"/>
                      </a:endParaRPr>
                    </a:p>
                  </a:txBody>
                  <a:tcPr marL="13451" marR="13451" marT="13451" marB="1345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D3"/>
                    </a:solidFill>
                  </a:tcPr>
                </a:tc>
                <a:tc>
                  <a:txBody>
                    <a:bodyPr/>
                    <a:lstStyle/>
                    <a:p>
                      <a:pPr marL="0" marR="0" indent="0" algn="ctr" defTabSz="914400" rtl="0" eaLnBrk="1" latinLnBrk="0" hangingPunct="1">
                        <a:lnSpc>
                          <a:spcPct val="150000"/>
                        </a:lnSpc>
                        <a:spcBef>
                          <a:spcPts val="0"/>
                        </a:spcBef>
                        <a:spcAft>
                          <a:spcPts val="0"/>
                        </a:spcAft>
                      </a:pPr>
                      <a:r>
                        <a:rPr lang="en-US" sz="2400" b="1" kern="1200" dirty="0" smtClean="0">
                          <a:solidFill>
                            <a:srgbClr val="003865"/>
                          </a:solidFill>
                          <a:effectLst/>
                          <a:latin typeface="+mn-lt"/>
                          <a:ea typeface="+mn-ea"/>
                          <a:cs typeface="+mn-cs"/>
                        </a:rPr>
                        <a:t>$179-586</a:t>
                      </a:r>
                      <a:r>
                        <a:rPr lang="en-US" sz="2400" b="1" kern="1200" dirty="0" smtClean="0">
                          <a:solidFill>
                            <a:schemeClr val="accent2">
                              <a:lumMod val="75000"/>
                            </a:schemeClr>
                          </a:solidFill>
                          <a:effectLst/>
                          <a:latin typeface="+mn-lt"/>
                          <a:ea typeface="+mn-ea"/>
                          <a:cs typeface="+mn-cs"/>
                        </a:rPr>
                        <a:t>****</a:t>
                      </a:r>
                      <a:endParaRPr lang="en-US" sz="2400" b="1" kern="1200" dirty="0">
                        <a:solidFill>
                          <a:schemeClr val="accent2">
                            <a:lumMod val="75000"/>
                          </a:schemeClr>
                        </a:solidFill>
                        <a:effectLst/>
                        <a:latin typeface="+mn-lt"/>
                        <a:ea typeface="+mn-ea"/>
                        <a:cs typeface="+mn-cs"/>
                      </a:endParaRPr>
                    </a:p>
                  </a:txBody>
                  <a:tcPr marL="13451" marR="13451" marT="13451" marB="13451"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CED3"/>
                    </a:solidFill>
                  </a:tcPr>
                </a:tc>
                <a:extLst>
                  <a:ext uri="{0D108BD9-81ED-4DB2-BD59-A6C34878D82A}">
                    <a16:rowId xmlns:a16="http://schemas.microsoft.com/office/drawing/2014/main" val="321417553"/>
                  </a:ext>
                </a:extLst>
              </a:tr>
            </a:tbl>
          </a:graphicData>
        </a:graphic>
      </p:graphicFrame>
      <p:sp>
        <p:nvSpPr>
          <p:cNvPr id="3" name="TextBox 2"/>
          <p:cNvSpPr txBox="1"/>
          <p:nvPr/>
        </p:nvSpPr>
        <p:spPr>
          <a:xfrm>
            <a:off x="1816168" y="4891266"/>
            <a:ext cx="9278993" cy="1323439"/>
          </a:xfrm>
          <a:prstGeom prst="rect">
            <a:avLst/>
          </a:prstGeom>
          <a:noFill/>
        </p:spPr>
        <p:txBody>
          <a:bodyPr wrap="square" rtlCol="0">
            <a:spAutoFit/>
          </a:bodyPr>
          <a:lstStyle/>
          <a:p>
            <a:r>
              <a:rPr lang="en-US" sz="1600" dirty="0" smtClean="0">
                <a:solidFill>
                  <a:schemeClr val="accent2">
                    <a:lumMod val="75000"/>
                  </a:schemeClr>
                </a:solidFill>
              </a:rPr>
              <a:t>*Sixteen acres of Freeway Landfill/Dump waste area is located outside of property boundaries- 159 acres of waste area on owner’s property.</a:t>
            </a:r>
          </a:p>
          <a:p>
            <a:r>
              <a:rPr lang="en-US" sz="1600" dirty="0" smtClean="0">
                <a:solidFill>
                  <a:schemeClr val="accent2">
                    <a:lumMod val="75000"/>
                  </a:schemeClr>
                </a:solidFill>
              </a:rPr>
              <a:t>** Other Federal, State, City regulations may restrict this further.</a:t>
            </a:r>
          </a:p>
          <a:p>
            <a:r>
              <a:rPr lang="en-US" sz="1600" dirty="0" smtClean="0">
                <a:solidFill>
                  <a:schemeClr val="accent2">
                    <a:lumMod val="75000"/>
                  </a:schemeClr>
                </a:solidFill>
              </a:rPr>
              <a:t>***Assumes traditional MSW liner.  More protective liners estimated to be 33-100% more per acre.</a:t>
            </a:r>
          </a:p>
          <a:p>
            <a:r>
              <a:rPr lang="en-US" sz="1600" dirty="0" smtClean="0">
                <a:solidFill>
                  <a:schemeClr val="accent2">
                    <a:lumMod val="75000"/>
                  </a:schemeClr>
                </a:solidFill>
              </a:rPr>
              <a:t>****Assumes trucking and tipping fees range from $23-80 per ton.</a:t>
            </a:r>
            <a:endParaRPr lang="en-US" sz="1600" dirty="0">
              <a:solidFill>
                <a:schemeClr val="accent2">
                  <a:lumMod val="75000"/>
                </a:schemeClr>
              </a:solidFill>
            </a:endParaRPr>
          </a:p>
        </p:txBody>
      </p:sp>
    </p:spTree>
    <p:extLst>
      <p:ext uri="{BB962C8B-B14F-4D97-AF65-F5344CB8AC3E}">
        <p14:creationId xmlns:p14="http://schemas.microsoft.com/office/powerpoint/2010/main" val="409400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2"/>
          <p:cNvSpPr txBox="1">
            <a:spLocks/>
          </p:cNvSpPr>
          <p:nvPr/>
        </p:nvSpPr>
        <p:spPr>
          <a:xfrm>
            <a:off x="990600" y="304800"/>
            <a:ext cx="10515600" cy="9144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3600" kern="1200">
                <a:solidFill>
                  <a:schemeClr val="bg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FFFFFF"/>
                </a:solidFill>
                <a:effectLst/>
                <a:uLnTx/>
                <a:uFillTx/>
                <a:latin typeface="Calibri"/>
                <a:ea typeface="+mj-ea"/>
                <a:cs typeface="+mj-cs"/>
              </a:rPr>
              <a:t>Final Height Comparison</a:t>
            </a:r>
            <a:endParaRPr kumimoji="0" lang="en-US" sz="3600" b="0" i="0" u="none" strike="noStrike" kern="1200" cap="none" spc="0" normalizeH="0" baseline="0" noProof="0" dirty="0">
              <a:ln>
                <a:noFill/>
              </a:ln>
              <a:solidFill>
                <a:srgbClr val="FFFFFF"/>
              </a:solidFill>
              <a:effectLst/>
              <a:uLnTx/>
              <a:uFillTx/>
              <a:latin typeface="Calibri"/>
              <a:ea typeface="+mj-ea"/>
              <a:cs typeface="+mj-cs"/>
            </a:endParaRPr>
          </a:p>
        </p:txBody>
      </p:sp>
      <p:graphicFrame>
        <p:nvGraphicFramePr>
          <p:cNvPr id="11" name="Chart 10"/>
          <p:cNvGraphicFramePr>
            <a:graphicFrameLocks/>
          </p:cNvGraphicFramePr>
          <p:nvPr>
            <p:extLst>
              <p:ext uri="{D42A27DB-BD31-4B8C-83A1-F6EECF244321}">
                <p14:modId xmlns:p14="http://schemas.microsoft.com/office/powerpoint/2010/main" val="3273234002"/>
              </p:ext>
            </p:extLst>
          </p:nvPr>
        </p:nvGraphicFramePr>
        <p:xfrm>
          <a:off x="1761308" y="1445621"/>
          <a:ext cx="8749938" cy="52338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4649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Forward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5538993"/>
              </p:ext>
            </p:extLst>
          </p:nvPr>
        </p:nvGraphicFramePr>
        <p:xfrm>
          <a:off x="416168" y="1463041"/>
          <a:ext cx="11485100" cy="5296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591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4" name="Rectangle 3"/>
          <p:cNvSpPr/>
          <p:nvPr/>
        </p:nvSpPr>
        <p:spPr>
          <a:xfrm>
            <a:off x="239150" y="1439397"/>
            <a:ext cx="5856850" cy="5078313"/>
          </a:xfrm>
          <a:prstGeom prst="rect">
            <a:avLst/>
          </a:prstGeom>
        </p:spPr>
        <p:txBody>
          <a:bodyPr wrap="square">
            <a:spAutoFit/>
          </a:bodyPr>
          <a:lstStyle/>
          <a:p>
            <a:pPr>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1. Superfund Feasibility Study</a:t>
            </a:r>
            <a:r>
              <a:rPr lang="en-US" sz="2000" b="1" u="sng" dirty="0" smtClean="0">
                <a:latin typeface="Calibri" panose="020F0502020204030204" pitchFamily="34" charset="0"/>
                <a:ea typeface="Calibri" panose="020F0502020204030204" pitchFamily="34" charset="0"/>
                <a:cs typeface="Times New Roman" panose="02020603050405020304" pitchFamily="18" charset="0"/>
              </a:rPr>
              <a:t>  </a:t>
            </a:r>
            <a:r>
              <a:rPr lang="en-US" b="1" u="sng" dirty="0" smtClean="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Draft </a:t>
            </a:r>
            <a:r>
              <a:rPr lang="en-US" sz="2000" dirty="0" smtClean="0">
                <a:latin typeface="Calibri" panose="020F0502020204030204" pitchFamily="34" charset="0"/>
                <a:ea typeface="Calibri" panose="020F0502020204030204" pitchFamily="34" charset="0"/>
                <a:cs typeface="Times New Roman" panose="02020603050405020304" pitchFamily="18" charset="0"/>
              </a:rPr>
              <a:t>Investigation/Feasibility Study	June </a:t>
            </a:r>
            <a:r>
              <a:rPr lang="en-US" sz="2000" dirty="0">
                <a:latin typeface="Calibri" panose="020F0502020204030204" pitchFamily="34" charset="0"/>
                <a:ea typeface="Calibri" panose="020F0502020204030204" pitchFamily="34" charset="0"/>
                <a:cs typeface="Times New Roman" panose="02020603050405020304" pitchFamily="18" charset="0"/>
              </a:rPr>
              <a:t>2019</a:t>
            </a:r>
          </a:p>
          <a:p>
            <a:pPr>
              <a:tabLst>
                <a:tab pos="4114800" algn="l"/>
              </a:tabLst>
            </a:pPr>
            <a:r>
              <a:rPr lang="en-US" sz="2000" dirty="0" smtClean="0">
                <a:latin typeface="Calibri" panose="020F0502020204030204" pitchFamily="34" charset="0"/>
                <a:ea typeface="Calibri" panose="020F0502020204030204" pitchFamily="34" charset="0"/>
                <a:cs typeface="Times New Roman" panose="02020603050405020304" pitchFamily="18" charset="0"/>
              </a:rPr>
              <a:t>Final Investigation/Feasibility Study	Aug </a:t>
            </a:r>
            <a:r>
              <a:rPr lang="en-US" sz="2000" dirty="0">
                <a:latin typeface="Calibri" panose="020F0502020204030204" pitchFamily="34" charset="0"/>
                <a:ea typeface="Calibri" panose="020F0502020204030204" pitchFamily="34" charset="0"/>
                <a:cs typeface="Times New Roman" panose="02020603050405020304" pitchFamily="18" charset="0"/>
              </a:rPr>
              <a:t>2019 </a:t>
            </a: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EPA Feasibility Study </a:t>
            </a:r>
            <a:r>
              <a:rPr lang="en-US" sz="2000" dirty="0" smtClean="0">
                <a:latin typeface="Calibri" panose="020F0502020204030204" pitchFamily="34" charset="0"/>
                <a:ea typeface="Calibri" panose="020F0502020204030204" pitchFamily="34" charset="0"/>
                <a:cs typeface="Times New Roman" panose="02020603050405020304" pitchFamily="18" charset="0"/>
              </a:rPr>
              <a:t>Approval	Oct 2019</a:t>
            </a:r>
          </a:p>
          <a:p>
            <a:pPr>
              <a:tabLst>
                <a:tab pos="4114800" algn="l"/>
              </a:tabLst>
            </a:pPr>
            <a:r>
              <a:rPr lang="en-US" sz="20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Public Meeting	Nov 2019</a:t>
            </a:r>
            <a:endParaRPr lang="en-US" sz="20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2. Property </a:t>
            </a:r>
            <a:r>
              <a:rPr lang="en-US" sz="2400" b="1" u="sng" dirty="0">
                <a:latin typeface="Calibri" panose="020F0502020204030204" pitchFamily="34" charset="0"/>
                <a:ea typeface="Calibri" panose="020F0502020204030204" pitchFamily="34" charset="0"/>
                <a:cs typeface="Times New Roman" panose="02020603050405020304" pitchFamily="18" charset="0"/>
              </a:rPr>
              <a:t>Access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1600" dirty="0">
                <a:highlight>
                  <a:srgbClr val="FFFF00"/>
                </a:highlight>
                <a:latin typeface="Calibri" panose="020F0502020204030204" pitchFamily="34" charset="0"/>
                <a:ea typeface="Calibri" panose="020F0502020204030204" pitchFamily="34" charset="0"/>
                <a:cs typeface="Times New Roman" panose="02020603050405020304" pitchFamily="18" charset="0"/>
              </a:rPr>
              <a:t>LSU to provide step and dates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3. Design </a:t>
            </a:r>
            <a:r>
              <a:rPr lang="en-US" sz="2400" b="1" u="sng"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(Two Options)</a:t>
            </a:r>
            <a:endParaRPr lang="en-US" sz="24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30% Remedial </a:t>
            </a:r>
            <a:r>
              <a:rPr lang="en-US" sz="2000" dirty="0" smtClean="0">
                <a:latin typeface="Calibri" panose="020F0502020204030204" pitchFamily="34" charset="0"/>
                <a:ea typeface="Calibri" panose="020F0502020204030204" pitchFamily="34" charset="0"/>
                <a:cs typeface="Times New Roman" panose="02020603050405020304" pitchFamily="18" charset="0"/>
              </a:rPr>
              <a:t>Design	Dec </a:t>
            </a:r>
            <a:r>
              <a:rPr lang="en-US" sz="2000" dirty="0">
                <a:latin typeface="Calibri" panose="020F0502020204030204" pitchFamily="34" charset="0"/>
                <a:ea typeface="Calibri" panose="020F0502020204030204" pitchFamily="34" charset="0"/>
                <a:cs typeface="Times New Roman" panose="02020603050405020304" pitchFamily="18" charset="0"/>
              </a:rPr>
              <a:t>2019</a:t>
            </a: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60% Remedial </a:t>
            </a:r>
            <a:r>
              <a:rPr lang="en-US" sz="2000" dirty="0" smtClean="0">
                <a:latin typeface="Calibri" panose="020F0502020204030204" pitchFamily="34" charset="0"/>
                <a:ea typeface="Calibri" panose="020F0502020204030204" pitchFamily="34" charset="0"/>
                <a:cs typeface="Times New Roman" panose="02020603050405020304" pitchFamily="18" charset="0"/>
              </a:rPr>
              <a:t>Design	Mar </a:t>
            </a:r>
            <a:r>
              <a:rPr lang="en-US" sz="2000" dirty="0">
                <a:latin typeface="Calibri" panose="020F0502020204030204" pitchFamily="34" charset="0"/>
                <a:ea typeface="Calibri" panose="020F0502020204030204" pitchFamily="34" charset="0"/>
                <a:cs typeface="Times New Roman" panose="02020603050405020304" pitchFamily="18" charset="0"/>
              </a:rPr>
              <a:t>2020</a:t>
            </a:r>
          </a:p>
          <a:p>
            <a:pPr>
              <a:tabLst>
                <a:tab pos="4114800" algn="l"/>
              </a:tabLst>
            </a:pP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Public </a:t>
            </a:r>
            <a:r>
              <a:rPr lang="en-US" sz="20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Meeting	July </a:t>
            </a:r>
            <a:r>
              <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2020</a:t>
            </a:r>
            <a:endParaRPr lang="en-US" sz="20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Interim Record of Decision (ROD)            </a:t>
            </a:r>
            <a:r>
              <a:rPr lang="en-US" sz="2000" dirty="0" smtClean="0">
                <a:latin typeface="Calibri" panose="020F0502020204030204" pitchFamily="34" charset="0"/>
                <a:ea typeface="Calibri" panose="020F0502020204030204" pitchFamily="34" charset="0"/>
                <a:cs typeface="Times New Roman" panose="02020603050405020304" pitchFamily="18" charset="0"/>
              </a:rPr>
              <a:t>Aug </a:t>
            </a:r>
            <a:r>
              <a:rPr lang="en-US" sz="2000" dirty="0">
                <a:latin typeface="Calibri" panose="020F0502020204030204" pitchFamily="34" charset="0"/>
                <a:ea typeface="Calibri" panose="020F0502020204030204" pitchFamily="34" charset="0"/>
                <a:cs typeface="Times New Roman" panose="02020603050405020304" pitchFamily="18" charset="0"/>
              </a:rPr>
              <a:t>2020</a:t>
            </a:r>
          </a:p>
          <a:p>
            <a:pPr>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Final Design Plans and Specifications      </a:t>
            </a:r>
            <a:r>
              <a:rPr lang="en-US" sz="2000" dirty="0" smtClean="0">
                <a:latin typeface="Calibri" panose="020F0502020204030204" pitchFamily="34" charset="0"/>
                <a:ea typeface="Calibri" panose="020F0502020204030204" pitchFamily="34" charset="0"/>
                <a:cs typeface="Times New Roman" panose="02020603050405020304" pitchFamily="18" charset="0"/>
              </a:rPr>
              <a:t>Sept </a:t>
            </a:r>
            <a:r>
              <a:rPr lang="en-US" sz="2000" dirty="0">
                <a:latin typeface="Calibri" panose="020F0502020204030204" pitchFamily="34" charset="0"/>
                <a:ea typeface="Calibri" panose="020F0502020204030204" pitchFamily="34" charset="0"/>
                <a:cs typeface="Times New Roman" panose="02020603050405020304" pitchFamily="18" charset="0"/>
              </a:rPr>
              <a:t>2020</a:t>
            </a:r>
          </a:p>
          <a:p>
            <a:pPr>
              <a:tabLst>
                <a:tab pos="4114800" algn="l"/>
              </a:tabLst>
            </a:pP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2"/>
          <p:cNvSpPr>
            <a:spLocks noGrp="1"/>
          </p:cNvSpPr>
          <p:nvPr>
            <p:ph idx="1"/>
          </p:nvPr>
        </p:nvSpPr>
        <p:spPr>
          <a:xfrm>
            <a:off x="6288074" y="1519047"/>
            <a:ext cx="5763065" cy="4953644"/>
          </a:xfrm>
        </p:spPr>
        <p:txBody>
          <a:bodyPr>
            <a:normAutofit/>
          </a:bodyPr>
          <a:lstStyle/>
          <a:p>
            <a:pPr marL="0" marR="0" indent="0">
              <a:spcBef>
                <a:spcPts val="0"/>
              </a:spcBef>
              <a:spcAft>
                <a:spcPts val="0"/>
              </a:spcAft>
              <a:buNone/>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4. Permitting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Pre-Construction Permit </a:t>
            </a:r>
            <a:r>
              <a:rPr lang="en-US" sz="2000" dirty="0" smtClean="0">
                <a:latin typeface="Calibri" panose="020F0502020204030204" pitchFamily="34" charset="0"/>
                <a:ea typeface="Calibri" panose="020F0502020204030204" pitchFamily="34" charset="0"/>
                <a:cs typeface="Times New Roman" panose="02020603050405020304" pitchFamily="18" charset="0"/>
              </a:rPr>
              <a:t>Approval   Sept 2020</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5. Bidding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Bidding Document </a:t>
            </a:r>
            <a:r>
              <a:rPr lang="en-US" sz="2000" dirty="0" smtClean="0">
                <a:latin typeface="Calibri" panose="020F0502020204030204" pitchFamily="34" charset="0"/>
                <a:ea typeface="Calibri" panose="020F0502020204030204" pitchFamily="34" charset="0"/>
                <a:cs typeface="Times New Roman" panose="02020603050405020304" pitchFamily="18" charset="0"/>
              </a:rPr>
              <a:t>Posted                 Oct </a:t>
            </a:r>
            <a:r>
              <a:rPr lang="en-US" sz="2000" dirty="0">
                <a:latin typeface="Calibri" panose="020F0502020204030204" pitchFamily="34" charset="0"/>
                <a:ea typeface="Calibri" panose="020F0502020204030204" pitchFamily="34" charset="0"/>
                <a:cs typeface="Times New Roman" panose="02020603050405020304" pitchFamily="18" charset="0"/>
              </a:rPr>
              <a:t>2020</a:t>
            </a:r>
          </a:p>
          <a:p>
            <a:pPr marL="0" marR="0" indent="0">
              <a:spcBef>
                <a:spcPts val="0"/>
              </a:spcBef>
              <a:spcAft>
                <a:spcPts val="0"/>
              </a:spcAft>
              <a:buNone/>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Construction Bids </a:t>
            </a:r>
            <a:r>
              <a:rPr lang="en-US" sz="2000" dirty="0" smtClean="0">
                <a:latin typeface="Calibri" panose="020F0502020204030204" pitchFamily="34" charset="0"/>
                <a:ea typeface="Calibri" panose="020F0502020204030204" pitchFamily="34" charset="0"/>
                <a:cs typeface="Times New Roman" panose="02020603050405020304" pitchFamily="18" charset="0"/>
              </a:rPr>
              <a:t>Received               Dec 2020</a:t>
            </a:r>
          </a:p>
          <a:p>
            <a:pPr marL="0" marR="0" indent="0">
              <a:spcBef>
                <a:spcPts val="0"/>
              </a:spcBef>
              <a:spcAft>
                <a:spcPts val="0"/>
              </a:spcAft>
              <a:buNone/>
              <a:tabLst>
                <a:tab pos="41148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8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Add Legislative Process &amp; Funding?</a:t>
            </a:r>
            <a:r>
              <a:rPr lang="en-US" sz="28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tabLst>
                <a:tab pos="4114800" algn="l"/>
              </a:tabLst>
            </a:pPr>
            <a:r>
              <a:rPr lang="en-US" sz="2400" b="1" u="sng" dirty="0" smtClean="0">
                <a:latin typeface="Calibri" panose="020F0502020204030204" pitchFamily="34" charset="0"/>
                <a:ea typeface="Calibri" panose="020F0502020204030204" pitchFamily="34" charset="0"/>
                <a:cs typeface="Times New Roman" panose="02020603050405020304" pitchFamily="18" charset="0"/>
              </a:rPr>
              <a:t>6. Construction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0"/>
              </a:spcAft>
              <a:buNone/>
              <a:tabLst>
                <a:tab pos="3597275" algn="l"/>
              </a:tabLst>
            </a:pPr>
            <a:r>
              <a:rPr lang="en-US" sz="2000" dirty="0">
                <a:latin typeface="Calibri" panose="020F0502020204030204" pitchFamily="34" charset="0"/>
                <a:ea typeface="Calibri" panose="020F0502020204030204" pitchFamily="34" charset="0"/>
                <a:cs typeface="Times New Roman" panose="02020603050405020304" pitchFamily="18" charset="0"/>
              </a:rPr>
              <a:t>Construction </a:t>
            </a:r>
            <a:r>
              <a:rPr lang="en-US" sz="2000" dirty="0" smtClean="0">
                <a:latin typeface="Calibri" panose="020F0502020204030204" pitchFamily="34" charset="0"/>
                <a:ea typeface="Calibri" panose="020F0502020204030204" pitchFamily="34" charset="0"/>
                <a:cs typeface="Times New Roman" panose="02020603050405020304" pitchFamily="18" charset="0"/>
              </a:rPr>
              <a:t>Start	Spring </a:t>
            </a:r>
            <a:r>
              <a:rPr lang="en-US" sz="2000" dirty="0">
                <a:latin typeface="Calibri" panose="020F0502020204030204" pitchFamily="34" charset="0"/>
                <a:ea typeface="Calibri" panose="020F0502020204030204" pitchFamily="34" charset="0"/>
                <a:cs typeface="Times New Roman" panose="02020603050405020304" pitchFamily="18" charset="0"/>
              </a:rPr>
              <a:t>2021</a:t>
            </a:r>
          </a:p>
          <a:p>
            <a:pPr marL="0" indent="0">
              <a:spcBef>
                <a:spcPts val="0"/>
              </a:spcBef>
              <a:spcAft>
                <a:spcPts val="0"/>
              </a:spcAft>
              <a:buNone/>
              <a:tabLst>
                <a:tab pos="3597275" algn="l"/>
              </a:tabLst>
            </a:pPr>
            <a:r>
              <a:rPr lang="en-US" sz="2000" dirty="0">
                <a:latin typeface="Calibri" panose="020F0502020204030204" pitchFamily="34" charset="0"/>
                <a:ea typeface="Calibri" panose="020F0502020204030204" pitchFamily="34" charset="0"/>
                <a:cs typeface="Times New Roman" panose="02020603050405020304" pitchFamily="18" charset="0"/>
              </a:rPr>
              <a:t>Construction Complete	Summer 2024 </a:t>
            </a:r>
          </a:p>
          <a:p>
            <a:pPr marL="0" indent="0">
              <a:spcBef>
                <a:spcPts val="0"/>
              </a:spcBef>
              <a:spcAft>
                <a:spcPts val="0"/>
              </a:spcAft>
              <a:buNone/>
              <a:tabLst>
                <a:tab pos="41148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	or 2025	</a:t>
            </a:r>
            <a:r>
              <a:rPr lang="en-US" sz="2800"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212873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Cleanup Costs</a:t>
            </a:r>
            <a:endParaRPr lang="en-US" dirty="0"/>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r="13447"/>
          <a:stretch/>
        </p:blipFill>
        <p:spPr>
          <a:xfrm>
            <a:off x="156879" y="1371601"/>
            <a:ext cx="6557212" cy="5378114"/>
          </a:xfrm>
          <a:prstGeom prst="rect">
            <a:avLst/>
          </a:prstGeom>
        </p:spPr>
      </p:pic>
      <p:sp>
        <p:nvSpPr>
          <p:cNvPr id="5" name="TextBox 4"/>
          <p:cNvSpPr txBox="1"/>
          <p:nvPr/>
        </p:nvSpPr>
        <p:spPr>
          <a:xfrm>
            <a:off x="6897219" y="1394403"/>
            <a:ext cx="5294781" cy="5293757"/>
          </a:xfrm>
          <a:prstGeom prst="rect">
            <a:avLst/>
          </a:prstGeom>
          <a:noFill/>
        </p:spPr>
        <p:txBody>
          <a:bodyPr wrap="square" rtlCol="0">
            <a:spAutoFit/>
          </a:bodyPr>
          <a:lstStyle/>
          <a:p>
            <a:r>
              <a:rPr lang="en-US" sz="2400" u="sng" dirty="0" smtClean="0"/>
              <a:t>2017 Funding History</a:t>
            </a:r>
          </a:p>
          <a:p>
            <a:pPr marL="342900" indent="-342900">
              <a:buFont typeface="Arial" panose="020B0604020202020204" pitchFamily="34" charset="0"/>
              <a:buChar char="•"/>
            </a:pPr>
            <a:r>
              <a:rPr lang="en-US" sz="2400" dirty="0" smtClean="0"/>
              <a:t>$3 million appropriated from Closed Landfill Investment Fund (CLIF)</a:t>
            </a:r>
          </a:p>
          <a:p>
            <a:pPr marL="342900" indent="-342900">
              <a:buFont typeface="Arial" panose="020B0604020202020204" pitchFamily="34" charset="0"/>
              <a:buChar char="•"/>
            </a:pPr>
            <a:r>
              <a:rPr lang="en-US" sz="2400" dirty="0" smtClean="0"/>
              <a:t>Requested bond not received</a:t>
            </a:r>
          </a:p>
          <a:p>
            <a:pPr marL="342900" indent="-342900">
              <a:buFont typeface="Arial" panose="020B0604020202020204" pitchFamily="34" charset="0"/>
              <a:buChar char="•"/>
            </a:pPr>
            <a:endParaRPr lang="en-US" dirty="0"/>
          </a:p>
          <a:p>
            <a:r>
              <a:rPr lang="en-US" sz="2400" strike="sngStrike" dirty="0" smtClean="0">
                <a:solidFill>
                  <a:srgbClr val="FF0000"/>
                </a:solidFill>
              </a:rPr>
              <a:t>Costs are increasing because:</a:t>
            </a:r>
          </a:p>
          <a:p>
            <a:endParaRPr lang="en-US" sz="800" strike="sngStrike" dirty="0" smtClean="0">
              <a:solidFill>
                <a:srgbClr val="FF0000"/>
              </a:solidFill>
            </a:endParaRPr>
          </a:p>
          <a:p>
            <a:pPr marL="800100" lvl="1" indent="-342900">
              <a:buFont typeface="Arial" panose="020B0604020202020204" pitchFamily="34" charset="0"/>
              <a:buChar char="•"/>
            </a:pPr>
            <a:r>
              <a:rPr lang="en-US" sz="2400" strike="sngStrike" dirty="0" smtClean="0">
                <a:solidFill>
                  <a:srgbClr val="FF0000"/>
                </a:solidFill>
              </a:rPr>
              <a:t>1,4-Dioxane and PFAS detected;</a:t>
            </a:r>
          </a:p>
          <a:p>
            <a:pPr marL="800100" lvl="1" indent="-342900">
              <a:buFont typeface="Arial" panose="020B0604020202020204" pitchFamily="34" charset="0"/>
              <a:buChar char="•"/>
            </a:pPr>
            <a:endParaRPr lang="en-US" sz="800" strike="sngStrike" dirty="0" smtClean="0">
              <a:solidFill>
                <a:srgbClr val="FF0000"/>
              </a:solidFill>
            </a:endParaRPr>
          </a:p>
          <a:p>
            <a:pPr marL="800100" lvl="1" indent="-342900">
              <a:buFont typeface="Arial" panose="020B0604020202020204" pitchFamily="34" charset="0"/>
              <a:buChar char="•"/>
            </a:pPr>
            <a:r>
              <a:rPr lang="en-US" sz="2400" strike="sngStrike" dirty="0" smtClean="0">
                <a:solidFill>
                  <a:srgbClr val="FF0000"/>
                </a:solidFill>
              </a:rPr>
              <a:t>Waste at dump must be moved to the landfill; and</a:t>
            </a:r>
          </a:p>
          <a:p>
            <a:pPr marL="800100" lvl="1" indent="-342900">
              <a:buFont typeface="Arial" panose="020B0604020202020204" pitchFamily="34" charset="0"/>
              <a:buChar char="•"/>
            </a:pPr>
            <a:endParaRPr lang="en-US" sz="800" strike="sngStrike" dirty="0" smtClean="0">
              <a:solidFill>
                <a:srgbClr val="FF0000"/>
              </a:solidFill>
            </a:endParaRPr>
          </a:p>
          <a:p>
            <a:pPr marL="800100" lvl="1" indent="-342900">
              <a:buFont typeface="Arial" panose="020B0604020202020204" pitchFamily="34" charset="0"/>
              <a:buChar char="•"/>
            </a:pPr>
            <a:r>
              <a:rPr lang="en-US" sz="2400" strike="sngStrike" dirty="0" smtClean="0">
                <a:solidFill>
                  <a:srgbClr val="FF0000"/>
                </a:solidFill>
              </a:rPr>
              <a:t>Unanticipated legal costs to gain </a:t>
            </a:r>
          </a:p>
          <a:p>
            <a:pPr lvl="2"/>
            <a:r>
              <a:rPr lang="en-US" sz="2400" strike="sngStrike" dirty="0" smtClean="0">
                <a:solidFill>
                  <a:srgbClr val="FF0000"/>
                </a:solidFill>
              </a:rPr>
              <a:t>access to site.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400" b="1" dirty="0" smtClean="0"/>
              <a:t>Estimated</a:t>
            </a:r>
            <a:r>
              <a:rPr lang="en-US" sz="2400" dirty="0" smtClean="0"/>
              <a:t> cleanup cost is at least </a:t>
            </a:r>
            <a:r>
              <a:rPr lang="en-US" sz="2400" dirty="0" smtClean="0">
                <a:solidFill>
                  <a:srgbClr val="003865"/>
                </a:solidFill>
              </a:rPr>
              <a:t>$100 million (as of today)</a:t>
            </a:r>
          </a:p>
        </p:txBody>
      </p:sp>
    </p:spTree>
    <p:extLst>
      <p:ext uri="{BB962C8B-B14F-4D97-AF65-F5344CB8AC3E}">
        <p14:creationId xmlns:p14="http://schemas.microsoft.com/office/powerpoint/2010/main" val="165369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Landfill Program</a:t>
            </a:r>
            <a:endParaRPr lang="en-US" dirty="0"/>
          </a:p>
        </p:txBody>
      </p:sp>
      <p:pic>
        <p:nvPicPr>
          <p:cNvPr id="5" name="Content Placeholder 4"/>
          <p:cNvPicPr>
            <a:picLocks noGrp="1" noChangeAspect="1"/>
          </p:cNvPicPr>
          <p:nvPr>
            <p:ph idx="1"/>
          </p:nvPr>
        </p:nvPicPr>
        <p:blipFill>
          <a:blip r:embed="rId3"/>
          <a:stretch>
            <a:fillRect/>
          </a:stretch>
        </p:blipFill>
        <p:spPr>
          <a:xfrm>
            <a:off x="508891" y="1479115"/>
            <a:ext cx="4038034" cy="5242360"/>
          </a:xfrm>
          <a:prstGeom prst="rect">
            <a:avLst/>
          </a:prstGeom>
        </p:spPr>
      </p:pic>
      <p:sp>
        <p:nvSpPr>
          <p:cNvPr id="4" name="Slide Number Placeholder 3"/>
          <p:cNvSpPr>
            <a:spLocks noGrp="1"/>
          </p:cNvSpPr>
          <p:nvPr>
            <p:ph type="sldNum" sz="quarter" idx="12"/>
          </p:nvPr>
        </p:nvSpPr>
        <p:spPr/>
        <p:txBody>
          <a:bodyPr/>
          <a:lstStyle/>
          <a:p>
            <a:fld id="{027BFFB2-5BA2-4AC9-963A-5046B9CCD5E5}" type="slidenum">
              <a:rPr lang="en-US" smtClean="0"/>
              <a:pPr/>
              <a:t>2</a:t>
            </a:fld>
            <a:endParaRPr lang="en-US" dirty="0"/>
          </a:p>
        </p:txBody>
      </p:sp>
      <p:sp>
        <p:nvSpPr>
          <p:cNvPr id="7" name="TextBox 6"/>
          <p:cNvSpPr txBox="1"/>
          <p:nvPr/>
        </p:nvSpPr>
        <p:spPr>
          <a:xfrm>
            <a:off x="5036695" y="1527369"/>
            <a:ext cx="6820688" cy="4893647"/>
          </a:xfrm>
          <a:prstGeom prst="rect">
            <a:avLst/>
          </a:prstGeom>
          <a:noFill/>
        </p:spPr>
        <p:txBody>
          <a:bodyPr wrap="square" rtlCol="0">
            <a:spAutoFit/>
          </a:bodyPr>
          <a:lstStyle/>
          <a:p>
            <a:r>
              <a:rPr lang="en-US" sz="2600" dirty="0" smtClean="0"/>
              <a:t>The Legislature created the Closed Landfill Program in 1994.</a:t>
            </a:r>
          </a:p>
          <a:p>
            <a:endParaRPr lang="en-US" sz="2600" dirty="0"/>
          </a:p>
          <a:p>
            <a:r>
              <a:rPr lang="en-US" sz="2600" dirty="0" smtClean="0"/>
              <a:t>MPCA is responsible for managing closed landfills that were permitted to hold mixed municipal solid waste that are enrolled in the program.</a:t>
            </a:r>
          </a:p>
          <a:p>
            <a:endParaRPr lang="en-US" sz="2600" dirty="0"/>
          </a:p>
          <a:p>
            <a:r>
              <a:rPr lang="en-US" sz="2600" b="1" dirty="0" smtClean="0"/>
              <a:t>Goal:  </a:t>
            </a:r>
            <a:r>
              <a:rPr lang="en-US" sz="2600" dirty="0" smtClean="0"/>
              <a:t>Mitigate risks to the public and the environment.</a:t>
            </a:r>
          </a:p>
          <a:p>
            <a:endParaRPr lang="en-US" sz="2600" dirty="0" smtClean="0"/>
          </a:p>
          <a:p>
            <a:r>
              <a:rPr lang="en-US" sz="2600" b="1" dirty="0" smtClean="0"/>
              <a:t>Today:</a:t>
            </a:r>
            <a:r>
              <a:rPr lang="en-US" sz="2600" dirty="0" smtClean="0"/>
              <a:t>  110 enrolled closed </a:t>
            </a:r>
            <a:r>
              <a:rPr lang="en-US" sz="2600" dirty="0"/>
              <a:t>landfills </a:t>
            </a:r>
            <a:r>
              <a:rPr lang="en-US" sz="2600" dirty="0" smtClean="0"/>
              <a:t>statewide.  </a:t>
            </a:r>
            <a:r>
              <a:rPr lang="en-US" sz="2600" b="1" u="sng" dirty="0" smtClean="0"/>
              <a:t>Freeway Landfill entered into program in 2017.</a:t>
            </a:r>
            <a:endParaRPr lang="en-US" sz="2600" b="1" u="sng" dirty="0"/>
          </a:p>
        </p:txBody>
      </p:sp>
    </p:spTree>
    <p:extLst>
      <p:ext uri="{BB962C8B-B14F-4D97-AF65-F5344CB8AC3E}">
        <p14:creationId xmlns:p14="http://schemas.microsoft.com/office/powerpoint/2010/main" val="208490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2"/>
          <p:cNvSpPr>
            <a:spLocks noGrp="1"/>
          </p:cNvSpPr>
          <p:nvPr>
            <p:ph type="title"/>
          </p:nvPr>
        </p:nvSpPr>
        <p:spPr>
          <a:xfrm>
            <a:off x="838200" y="152400"/>
            <a:ext cx="10515600" cy="914400"/>
          </a:xfrm>
        </p:spPr>
        <p:txBody>
          <a:bodyPr/>
          <a:lstStyle/>
          <a:p>
            <a:r>
              <a:rPr lang="en-US" dirty="0" smtClean="0"/>
              <a:t>Dig &amp; Line Cost Summary</a:t>
            </a:r>
            <a:endParaRPr lang="en-US" dirty="0"/>
          </a:p>
        </p:txBody>
      </p:sp>
      <p:sp>
        <p:nvSpPr>
          <p:cNvPr id="7" name="Date Placeholder 6"/>
          <p:cNvSpPr>
            <a:spLocks noGrp="1"/>
          </p:cNvSpPr>
          <p:nvPr>
            <p:ph type="dt" sz="half" idx="10"/>
          </p:nvPr>
        </p:nvSpPr>
        <p:spPr/>
        <p:txBody>
          <a:bodyPr/>
          <a:lstStyle/>
          <a:p>
            <a:fld id="{7F519661-29C3-4FE0-9FC3-375A85A42C46}" type="datetime1">
              <a:rPr lang="en-US" smtClean="0"/>
              <a:t>1/13/2020</a:t>
            </a:fld>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20</a:t>
            </a:fld>
            <a:endParaRPr lang="en-US" dirty="0"/>
          </a:p>
        </p:txBody>
      </p:sp>
      <p:graphicFrame>
        <p:nvGraphicFramePr>
          <p:cNvPr id="16" name="Chart 15"/>
          <p:cNvGraphicFramePr/>
          <p:nvPr>
            <p:extLst>
              <p:ext uri="{D42A27DB-BD31-4B8C-83A1-F6EECF244321}">
                <p14:modId xmlns:p14="http://schemas.microsoft.com/office/powerpoint/2010/main" val="329199410"/>
              </p:ext>
            </p:extLst>
          </p:nvPr>
        </p:nvGraphicFramePr>
        <p:xfrm>
          <a:off x="6637246" y="1271820"/>
          <a:ext cx="5554754" cy="7140828"/>
        </p:xfrm>
        <a:graphic>
          <a:graphicData uri="http://schemas.openxmlformats.org/drawingml/2006/chart">
            <c:chart xmlns:c="http://schemas.openxmlformats.org/drawingml/2006/chart" xmlns:r="http://schemas.openxmlformats.org/officeDocument/2006/relationships" r:id="rId3"/>
          </a:graphicData>
        </a:graphic>
      </p:graphicFrame>
      <p:sp>
        <p:nvSpPr>
          <p:cNvPr id="17" name="Content Placeholder 2"/>
          <p:cNvSpPr txBox="1">
            <a:spLocks/>
          </p:cNvSpPr>
          <p:nvPr/>
        </p:nvSpPr>
        <p:spPr>
          <a:xfrm>
            <a:off x="195508" y="2077986"/>
            <a:ext cx="9866637" cy="4131218"/>
          </a:xfrm>
          <a:prstGeom prst="rect">
            <a:avLst/>
          </a:prstGeom>
        </p:spPr>
        <p:txBody>
          <a:bodyPr wrap="square" numCol="3" anchor="t" anchorCtr="1">
            <a:noAutofit/>
          </a:bodyPr>
          <a:lstStyle>
            <a:lvl1pPr marL="320040" indent="-320040" algn="l" rtl="0" eaLnBrk="1" latinLnBrk="0" hangingPunct="1">
              <a:spcBef>
                <a:spcPts val="0"/>
              </a:spcBef>
              <a:spcAft>
                <a:spcPts val="1200"/>
              </a:spcAft>
              <a:buClr>
                <a:schemeClr val="accent4"/>
              </a:buClr>
              <a:buSzPct val="100000"/>
              <a:buFont typeface="Arial" pitchFamily="34" charset="0"/>
              <a:buChar char="•"/>
              <a:defRPr kumimoji="0"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4538" indent="-377825" algn="l" rtl="0" eaLnBrk="1" latinLnBrk="0" hangingPunct="1">
              <a:spcBef>
                <a:spcPts val="0"/>
              </a:spcBef>
              <a:spcAft>
                <a:spcPts val="1200"/>
              </a:spcAft>
              <a:buClr>
                <a:schemeClr val="accent4"/>
              </a:buClr>
              <a:buSzPct val="100000"/>
              <a:buFont typeface="Calibri" pitchFamily="34" charset="0"/>
              <a:buChar char="−"/>
              <a:defRPr kumimoji="0"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027113" indent="-282575" algn="l" rtl="0" eaLnBrk="1" latinLnBrk="0" hangingPunct="1">
              <a:spcBef>
                <a:spcPts val="0"/>
              </a:spcBef>
              <a:spcAft>
                <a:spcPts val="1200"/>
              </a:spcAft>
              <a:buClr>
                <a:schemeClr val="accent4"/>
              </a:buClr>
              <a:buSzPct val="100000"/>
              <a:buFont typeface="Wingdings" panose="05000000000000000000" pitchFamily="2" charset="2"/>
              <a:buChar char="§"/>
              <a:defRPr kumimoji="0"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3716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4pPr>
            <a:lvl5pPr marL="1828800" indent="-228600" algn="l" rtl="0" eaLnBrk="1" latinLnBrk="0" hangingPunct="1">
              <a:spcBef>
                <a:spcPts val="400"/>
              </a:spcBef>
              <a:buClr>
                <a:srgbClr val="00529B"/>
              </a:buClr>
              <a:buSzPct val="120000"/>
              <a:buFont typeface="Arial" pitchFamily="34" charset="0"/>
              <a:buChar char="•"/>
              <a:defRPr kumimoji="0" sz="3200" kern="1200">
                <a:solidFill>
                  <a:srgbClr val="603913"/>
                </a:solidFill>
                <a:latin typeface="Calibri" pitchFamily="34" charset="0"/>
                <a:ea typeface="+mn-ea"/>
                <a:cs typeface="Calibri" pitchFamily="34"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28600" lvl="2" indent="-228600">
              <a:spcAft>
                <a:spcPts val="600"/>
              </a:spcAft>
              <a:buClrTx/>
              <a:buSzPct val="110000"/>
              <a:tabLst>
                <a:tab pos="3825875" algn="l"/>
              </a:tabLst>
            </a:pPr>
            <a:r>
              <a:rPr lang="en-US" sz="2800" dirty="0" smtClean="0"/>
              <a:t>Volume </a:t>
            </a:r>
            <a:r>
              <a:rPr lang="en-US" sz="2800" dirty="0"/>
              <a:t>of W</a:t>
            </a:r>
            <a:r>
              <a:rPr lang="en-US" sz="2800" dirty="0" smtClean="0"/>
              <a:t>aste (Landfill and Dump)</a:t>
            </a:r>
            <a:endParaRPr lang="en-US" sz="2800" dirty="0"/>
          </a:p>
          <a:p>
            <a:pPr marL="228600" lvl="2" indent="-228600">
              <a:spcAft>
                <a:spcPts val="600"/>
              </a:spcAft>
              <a:buClrTx/>
              <a:buSzPct val="110000"/>
            </a:pPr>
            <a:r>
              <a:rPr lang="en-US" sz="2800" dirty="0" smtClean="0"/>
              <a:t>Existing Cover Soils</a:t>
            </a:r>
            <a:endParaRPr lang="en-US" sz="2800" dirty="0"/>
          </a:p>
          <a:p>
            <a:pPr marL="228600" lvl="2" indent="-228600">
              <a:spcAft>
                <a:spcPts val="600"/>
              </a:spcAft>
              <a:buClrTx/>
              <a:buSzPct val="110000"/>
            </a:pPr>
            <a:r>
              <a:rPr lang="en-US" sz="2800" dirty="0" smtClean="0"/>
              <a:t>Earthwork Double Handling</a:t>
            </a:r>
            <a:endParaRPr lang="en-US" sz="2800" dirty="0"/>
          </a:p>
          <a:p>
            <a:pPr marL="228600" lvl="2" indent="-228600">
              <a:spcAft>
                <a:spcPts val="600"/>
              </a:spcAft>
              <a:buClrTx/>
              <a:buSzPct val="110000"/>
            </a:pPr>
            <a:r>
              <a:rPr lang="en-US" sz="2800" dirty="0" smtClean="0"/>
              <a:t>Liner Design</a:t>
            </a:r>
          </a:p>
          <a:p>
            <a:pPr marL="228600" lvl="2" indent="-228600">
              <a:spcAft>
                <a:spcPts val="600"/>
              </a:spcAft>
              <a:buClrTx/>
              <a:buSzPct val="110000"/>
            </a:pPr>
            <a:r>
              <a:rPr lang="en-US" sz="2800" dirty="0" smtClean="0"/>
              <a:t>Restoration</a:t>
            </a:r>
          </a:p>
          <a:p>
            <a:pPr marL="228600" lvl="2" indent="-228600">
              <a:spcAft>
                <a:spcPts val="600"/>
              </a:spcAft>
              <a:buClrTx/>
              <a:buSzPct val="110000"/>
            </a:pPr>
            <a:r>
              <a:rPr lang="en-US" sz="2800" dirty="0" smtClean="0"/>
              <a:t>Leachate Treatment</a:t>
            </a:r>
          </a:p>
          <a:p>
            <a:pPr marL="228600" lvl="2" indent="-228600">
              <a:spcAft>
                <a:spcPts val="600"/>
              </a:spcAft>
              <a:buClrTx/>
              <a:buSzPct val="110000"/>
            </a:pPr>
            <a:r>
              <a:rPr lang="en-US" sz="2800" dirty="0" smtClean="0"/>
              <a:t>Site Congestion / High Visibility Project</a:t>
            </a:r>
          </a:p>
        </p:txBody>
      </p:sp>
      <p:sp>
        <p:nvSpPr>
          <p:cNvPr id="4" name="Rectangle 3"/>
          <p:cNvSpPr/>
          <p:nvPr/>
        </p:nvSpPr>
        <p:spPr>
          <a:xfrm>
            <a:off x="192683" y="1390701"/>
            <a:ext cx="4008213" cy="584775"/>
          </a:xfrm>
          <a:prstGeom prst="rect">
            <a:avLst/>
          </a:prstGeom>
        </p:spPr>
        <p:txBody>
          <a:bodyPr wrap="none">
            <a:spAutoFit/>
          </a:bodyPr>
          <a:lstStyle/>
          <a:p>
            <a:pPr marL="0" lvl="1" indent="0" defTabSz="1112838">
              <a:buNone/>
            </a:pPr>
            <a:r>
              <a:rPr lang="en-US" sz="3200" b="1" dirty="0"/>
              <a:t>Key Cost </a:t>
            </a:r>
            <a:r>
              <a:rPr lang="en-US" sz="3200" b="1" dirty="0" smtClean="0"/>
              <a:t>Uncertainties</a:t>
            </a:r>
            <a:endParaRPr lang="en-US" sz="3200" b="1" dirty="0"/>
          </a:p>
        </p:txBody>
      </p:sp>
      <p:sp>
        <p:nvSpPr>
          <p:cNvPr id="5" name="TextBox 4"/>
          <p:cNvSpPr txBox="1"/>
          <p:nvPr/>
        </p:nvSpPr>
        <p:spPr>
          <a:xfrm rot="1028866">
            <a:off x="9538463" y="3669697"/>
            <a:ext cx="1537573" cy="338554"/>
          </a:xfrm>
          <a:prstGeom prst="rect">
            <a:avLst/>
          </a:prstGeom>
          <a:noFill/>
        </p:spPr>
        <p:txBody>
          <a:bodyPr wrap="square" rtlCol="0">
            <a:spAutoFit/>
          </a:bodyPr>
          <a:lstStyle/>
          <a:p>
            <a:r>
              <a:rPr lang="en-US" sz="1600" dirty="0" smtClean="0">
                <a:solidFill>
                  <a:schemeClr val="bg1"/>
                </a:solidFill>
              </a:rPr>
              <a:t>Waste Transfer</a:t>
            </a:r>
            <a:endParaRPr lang="en-US" sz="1600" dirty="0">
              <a:solidFill>
                <a:schemeClr val="bg1"/>
              </a:solidFill>
            </a:endParaRPr>
          </a:p>
        </p:txBody>
      </p:sp>
      <p:sp>
        <p:nvSpPr>
          <p:cNvPr id="18" name="TextBox 17"/>
          <p:cNvSpPr txBox="1"/>
          <p:nvPr/>
        </p:nvSpPr>
        <p:spPr>
          <a:xfrm rot="981353">
            <a:off x="9549217" y="4058116"/>
            <a:ext cx="1046761" cy="338554"/>
          </a:xfrm>
          <a:prstGeom prst="rect">
            <a:avLst/>
          </a:prstGeom>
          <a:noFill/>
        </p:spPr>
        <p:txBody>
          <a:bodyPr wrap="none" rtlCol="0">
            <a:spAutoFit/>
          </a:bodyPr>
          <a:lstStyle/>
          <a:p>
            <a:r>
              <a:rPr lang="en-US" sz="1600" dirty="0" smtClean="0">
                <a:solidFill>
                  <a:schemeClr val="bg1"/>
                </a:solidFill>
              </a:rPr>
              <a:t>Earthwork</a:t>
            </a:r>
            <a:endParaRPr lang="en-US" sz="1600" dirty="0">
              <a:solidFill>
                <a:schemeClr val="bg1"/>
              </a:solidFill>
            </a:endParaRPr>
          </a:p>
        </p:txBody>
      </p:sp>
      <p:sp>
        <p:nvSpPr>
          <p:cNvPr id="19" name="TextBox 18"/>
          <p:cNvSpPr txBox="1"/>
          <p:nvPr/>
        </p:nvSpPr>
        <p:spPr>
          <a:xfrm>
            <a:off x="8993807" y="4685415"/>
            <a:ext cx="725881" cy="341966"/>
          </a:xfrm>
          <a:prstGeom prst="rect">
            <a:avLst/>
          </a:prstGeom>
          <a:noFill/>
        </p:spPr>
        <p:txBody>
          <a:bodyPr wrap="square" rtlCol="0">
            <a:spAutoFit/>
          </a:bodyPr>
          <a:lstStyle/>
          <a:p>
            <a:r>
              <a:rPr lang="en-US" sz="1600" dirty="0" smtClean="0">
                <a:solidFill>
                  <a:schemeClr val="bg1"/>
                </a:solidFill>
              </a:rPr>
              <a:t>Cover</a:t>
            </a:r>
            <a:endParaRPr lang="en-US" sz="1600" dirty="0">
              <a:solidFill>
                <a:schemeClr val="bg1"/>
              </a:solidFill>
            </a:endParaRPr>
          </a:p>
        </p:txBody>
      </p:sp>
      <p:sp>
        <p:nvSpPr>
          <p:cNvPr id="20" name="TextBox 19"/>
          <p:cNvSpPr txBox="1"/>
          <p:nvPr/>
        </p:nvSpPr>
        <p:spPr>
          <a:xfrm>
            <a:off x="8630866" y="4138429"/>
            <a:ext cx="725881" cy="341966"/>
          </a:xfrm>
          <a:prstGeom prst="rect">
            <a:avLst/>
          </a:prstGeom>
          <a:noFill/>
        </p:spPr>
        <p:txBody>
          <a:bodyPr wrap="square" rtlCol="0">
            <a:spAutoFit/>
          </a:bodyPr>
          <a:lstStyle/>
          <a:p>
            <a:r>
              <a:rPr lang="en-US" sz="1600" dirty="0" smtClean="0">
                <a:solidFill>
                  <a:schemeClr val="bg1"/>
                </a:solidFill>
              </a:rPr>
              <a:t>Liner</a:t>
            </a:r>
            <a:endParaRPr lang="en-US" sz="1600" dirty="0">
              <a:solidFill>
                <a:schemeClr val="bg1"/>
              </a:solidFill>
            </a:endParaRPr>
          </a:p>
        </p:txBody>
      </p:sp>
      <p:sp>
        <p:nvSpPr>
          <p:cNvPr id="21" name="TextBox 20"/>
          <p:cNvSpPr txBox="1"/>
          <p:nvPr/>
        </p:nvSpPr>
        <p:spPr>
          <a:xfrm rot="271243">
            <a:off x="8676529" y="3419791"/>
            <a:ext cx="725881" cy="338554"/>
          </a:xfrm>
          <a:prstGeom prst="rect">
            <a:avLst/>
          </a:prstGeom>
          <a:noFill/>
        </p:spPr>
        <p:txBody>
          <a:bodyPr wrap="square" rtlCol="0">
            <a:spAutoFit/>
          </a:bodyPr>
          <a:lstStyle/>
          <a:p>
            <a:r>
              <a:rPr lang="en-US" sz="1600" dirty="0" smtClean="0">
                <a:solidFill>
                  <a:schemeClr val="bg1"/>
                </a:solidFill>
              </a:rPr>
              <a:t>Other</a:t>
            </a:r>
            <a:endParaRPr lang="en-US" sz="1600" dirty="0">
              <a:solidFill>
                <a:schemeClr val="bg1"/>
              </a:solidFill>
            </a:endParaRPr>
          </a:p>
        </p:txBody>
      </p:sp>
      <p:sp>
        <p:nvSpPr>
          <p:cNvPr id="22" name="TextBox 21"/>
          <p:cNvSpPr txBox="1"/>
          <p:nvPr/>
        </p:nvSpPr>
        <p:spPr>
          <a:xfrm rot="304850">
            <a:off x="8052354" y="3785884"/>
            <a:ext cx="2002140" cy="261610"/>
          </a:xfrm>
          <a:prstGeom prst="rect">
            <a:avLst/>
          </a:prstGeom>
          <a:noFill/>
        </p:spPr>
        <p:txBody>
          <a:bodyPr wrap="square" rtlCol="0">
            <a:spAutoFit/>
          </a:bodyPr>
          <a:lstStyle/>
          <a:p>
            <a:r>
              <a:rPr lang="en-US" sz="1100" dirty="0" smtClean="0">
                <a:solidFill>
                  <a:schemeClr val="bg1"/>
                </a:solidFill>
              </a:rPr>
              <a:t>Leachate </a:t>
            </a:r>
            <a:r>
              <a:rPr lang="en-US" sz="1100" dirty="0" err="1" smtClean="0">
                <a:solidFill>
                  <a:schemeClr val="bg1"/>
                </a:solidFill>
              </a:rPr>
              <a:t>Mgmt</a:t>
            </a:r>
            <a:endParaRPr lang="en-US" sz="1100" dirty="0">
              <a:solidFill>
                <a:schemeClr val="bg1"/>
              </a:solidFill>
            </a:endParaRPr>
          </a:p>
        </p:txBody>
      </p:sp>
    </p:spTree>
    <p:extLst>
      <p:ext uri="{BB962C8B-B14F-4D97-AF65-F5344CB8AC3E}">
        <p14:creationId xmlns:p14="http://schemas.microsoft.com/office/powerpoint/2010/main" val="775960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fontScale="62500" lnSpcReduction="20000"/>
          </a:bodyPr>
          <a:lstStyle/>
          <a:p>
            <a:r>
              <a:rPr lang="en-US" sz="3600" dirty="0" smtClean="0"/>
              <a:t>Complete field sampling to:</a:t>
            </a:r>
          </a:p>
          <a:p>
            <a:pPr lvl="1"/>
            <a:r>
              <a:rPr lang="en-US" sz="3400" dirty="0" smtClean="0"/>
              <a:t>Define how far the waste extends off-site on the landfill and dump</a:t>
            </a:r>
          </a:p>
          <a:p>
            <a:pPr lvl="1"/>
            <a:r>
              <a:rPr lang="en-US" sz="3400" dirty="0" smtClean="0"/>
              <a:t>Sample the water underneath the landfill and dump</a:t>
            </a:r>
          </a:p>
          <a:p>
            <a:pPr lvl="1"/>
            <a:r>
              <a:rPr lang="en-US" sz="3400" dirty="0" smtClean="0"/>
              <a:t>Sample the bedrock underneath the landfill and dump</a:t>
            </a:r>
          </a:p>
          <a:p>
            <a:pPr lvl="1"/>
            <a:r>
              <a:rPr lang="en-US" sz="3400" dirty="0" smtClean="0"/>
              <a:t>Sample for vapor intrusion</a:t>
            </a:r>
            <a:endParaRPr lang="en-US" sz="3400" dirty="0"/>
          </a:p>
          <a:p>
            <a:pPr lvl="1"/>
            <a:r>
              <a:rPr lang="en-US" sz="3400" dirty="0"/>
              <a:t>Evaluate suitability for waste-to-energy incineration</a:t>
            </a:r>
          </a:p>
          <a:p>
            <a:r>
              <a:rPr lang="en-US" sz="3600" dirty="0" smtClean="0"/>
              <a:t>Complete the EPA-required remedial investigation and feasibility study</a:t>
            </a:r>
          </a:p>
          <a:p>
            <a:r>
              <a:rPr lang="en-US" sz="3600" dirty="0" smtClean="0"/>
              <a:t>Complete the design for the landfill and dump response action</a:t>
            </a:r>
          </a:p>
          <a:p>
            <a:r>
              <a:rPr lang="en-US" sz="3600" dirty="0" smtClean="0"/>
              <a:t>Public meeting</a:t>
            </a:r>
            <a:endParaRPr lang="en-US" sz="3600" dirty="0"/>
          </a:p>
          <a:p>
            <a:endParaRPr lang="en-US" dirty="0"/>
          </a:p>
        </p:txBody>
      </p:sp>
    </p:spTree>
    <p:extLst>
      <p:ext uri="{BB962C8B-B14F-4D97-AF65-F5344CB8AC3E}">
        <p14:creationId xmlns:p14="http://schemas.microsoft.com/office/powerpoint/2010/main" val="1862872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 &amp; Line Options</a:t>
            </a:r>
            <a:endParaRPr lang="en-US" dirty="0"/>
          </a:p>
        </p:txBody>
      </p:sp>
      <p:sp>
        <p:nvSpPr>
          <p:cNvPr id="3" name="Content Placeholder 2"/>
          <p:cNvSpPr>
            <a:spLocks noGrp="1"/>
          </p:cNvSpPr>
          <p:nvPr>
            <p:ph idx="1"/>
          </p:nvPr>
        </p:nvSpPr>
        <p:spPr/>
        <p:txBody>
          <a:bodyPr/>
          <a:lstStyle/>
          <a:p>
            <a:pPr marL="0" indent="0">
              <a:buNone/>
            </a:pPr>
            <a:r>
              <a:rPr lang="en-US" dirty="0" smtClean="0"/>
              <a:t>Need feedback from the City of Burnsville and Dakota County on the dig &amp; line options to help narrow them down</a:t>
            </a:r>
          </a:p>
          <a:p>
            <a:pPr lvl="1"/>
            <a:r>
              <a:rPr lang="en-US" dirty="0" smtClean="0"/>
              <a:t>Difficult to keep moving forward with 4 different options </a:t>
            </a:r>
          </a:p>
          <a:p>
            <a:pPr lvl="1"/>
            <a:r>
              <a:rPr lang="en-US" dirty="0" smtClean="0"/>
              <a:t>MPCA preference is concept option #1 (reduced cost upfront and long-term, potential land available for other uses)</a:t>
            </a:r>
          </a:p>
          <a:p>
            <a:pPr marL="0" indent="0">
              <a:buNone/>
            </a:pPr>
            <a:r>
              <a:rPr lang="en-US" dirty="0" smtClean="0"/>
              <a:t>MPCA is still looking at a dig &amp; haul option (bringing the materials to an existing landfill)</a:t>
            </a:r>
          </a:p>
          <a:p>
            <a:endParaRPr lang="en-US" dirty="0"/>
          </a:p>
        </p:txBody>
      </p:sp>
    </p:spTree>
    <p:extLst>
      <p:ext uri="{BB962C8B-B14F-4D97-AF65-F5344CB8AC3E}">
        <p14:creationId xmlns:p14="http://schemas.microsoft.com/office/powerpoint/2010/main" val="1331733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t>
            </a:r>
            <a:r>
              <a:rPr lang="en-US" dirty="0"/>
              <a:t>C</a:t>
            </a:r>
            <a:r>
              <a:rPr lang="en-US" dirty="0" smtClean="0"/>
              <a:t>hallenges</a:t>
            </a:r>
            <a:endParaRPr lang="en-US" dirty="0"/>
          </a:p>
        </p:txBody>
      </p:sp>
      <p:sp>
        <p:nvSpPr>
          <p:cNvPr id="3" name="Content Placeholder 2"/>
          <p:cNvSpPr>
            <a:spLocks noGrp="1"/>
          </p:cNvSpPr>
          <p:nvPr>
            <p:ph idx="1"/>
          </p:nvPr>
        </p:nvSpPr>
        <p:spPr/>
        <p:txBody>
          <a:bodyPr/>
          <a:lstStyle/>
          <a:p>
            <a:pPr marL="0" indent="0">
              <a:buNone/>
            </a:pPr>
            <a:r>
              <a:rPr lang="en-US" dirty="0" smtClean="0"/>
              <a:t>Need to know the “true cost” of a dig &amp; haul option</a:t>
            </a:r>
          </a:p>
          <a:p>
            <a:pPr lvl="1"/>
            <a:r>
              <a:rPr lang="en-US" dirty="0" smtClean="0"/>
              <a:t>Rough estimate for a dig &amp; haul option is nearly $200 million </a:t>
            </a:r>
          </a:p>
          <a:p>
            <a:pPr lvl="1"/>
            <a:r>
              <a:rPr lang="en-US" dirty="0" smtClean="0"/>
              <a:t>Understand difficulty for a third party to share a number; disadvantages them during a bidding process</a:t>
            </a:r>
          </a:p>
          <a:p>
            <a:pPr lvl="1"/>
            <a:r>
              <a:rPr lang="en-US" dirty="0" smtClean="0"/>
              <a:t>However, an amount is needed to request from the Legislature </a:t>
            </a:r>
          </a:p>
          <a:p>
            <a:pPr lvl="1"/>
            <a:endParaRPr lang="en-US" dirty="0" smtClean="0"/>
          </a:p>
          <a:p>
            <a:pPr marL="0" indent="0">
              <a:buNone/>
            </a:pPr>
            <a:r>
              <a:rPr lang="en-US" dirty="0" smtClean="0"/>
              <a:t>Potential option:  Dual bid process with a dig &amp; line and dig &amp; haul options</a:t>
            </a:r>
            <a:endParaRPr lang="en-US" dirty="0"/>
          </a:p>
        </p:txBody>
      </p:sp>
    </p:spTree>
    <p:extLst>
      <p:ext uri="{BB962C8B-B14F-4D97-AF65-F5344CB8AC3E}">
        <p14:creationId xmlns:p14="http://schemas.microsoft.com/office/powerpoint/2010/main" val="226214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Challenges</a:t>
            </a:r>
            <a:endParaRPr lang="en-US" dirty="0"/>
          </a:p>
        </p:txBody>
      </p:sp>
      <p:sp>
        <p:nvSpPr>
          <p:cNvPr id="3" name="Content Placeholder 2"/>
          <p:cNvSpPr>
            <a:spLocks noGrp="1"/>
          </p:cNvSpPr>
          <p:nvPr>
            <p:ph idx="1"/>
          </p:nvPr>
        </p:nvSpPr>
        <p:spPr/>
        <p:txBody>
          <a:bodyPr/>
          <a:lstStyle/>
          <a:p>
            <a:pPr marL="0" indent="0">
              <a:buNone/>
            </a:pPr>
            <a:r>
              <a:rPr lang="en-US" dirty="0"/>
              <a:t>N</a:t>
            </a:r>
            <a:r>
              <a:rPr lang="en-US" dirty="0" smtClean="0"/>
              <a:t>eeds a different funding source than normal bonding or use restriction applied </a:t>
            </a:r>
          </a:p>
          <a:p>
            <a:pPr lvl="1"/>
            <a:r>
              <a:rPr lang="en-US" dirty="0" smtClean="0"/>
              <a:t>General obligation bonds carries a 37.5 year restriction on private use of the property</a:t>
            </a:r>
          </a:p>
          <a:p>
            <a:pPr lvl="1"/>
            <a:r>
              <a:rPr lang="en-US" dirty="0" smtClean="0"/>
              <a:t>Use of non-taxable general obligation or revenue/appropriation bonds cost more</a:t>
            </a:r>
          </a:p>
          <a:p>
            <a:pPr lvl="1"/>
            <a:r>
              <a:rPr lang="en-US" dirty="0" smtClean="0"/>
              <a:t>Cash unlikely, unless a new revenue source is connected to it (both difficult to achieve)</a:t>
            </a:r>
          </a:p>
          <a:p>
            <a:pPr lvl="1"/>
            <a:endParaRPr lang="en-US" dirty="0" smtClean="0"/>
          </a:p>
        </p:txBody>
      </p:sp>
    </p:spTree>
    <p:extLst>
      <p:ext uri="{BB962C8B-B14F-4D97-AF65-F5344CB8AC3E}">
        <p14:creationId xmlns:p14="http://schemas.microsoft.com/office/powerpoint/2010/main" val="3635768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Challenges</a:t>
            </a:r>
          </a:p>
        </p:txBody>
      </p:sp>
      <p:sp>
        <p:nvSpPr>
          <p:cNvPr id="3" name="Content Placeholder 2"/>
          <p:cNvSpPr>
            <a:spLocks noGrp="1"/>
          </p:cNvSpPr>
          <p:nvPr>
            <p:ph idx="1"/>
          </p:nvPr>
        </p:nvSpPr>
        <p:spPr/>
        <p:txBody>
          <a:bodyPr/>
          <a:lstStyle/>
          <a:p>
            <a:pPr marL="0" indent="0">
              <a:buNone/>
            </a:pPr>
            <a:r>
              <a:rPr lang="en-US" dirty="0" smtClean="0"/>
              <a:t>Legislative concerns over potential windfall</a:t>
            </a:r>
          </a:p>
          <a:p>
            <a:pPr lvl="1"/>
            <a:r>
              <a:rPr lang="en-US" dirty="0" smtClean="0"/>
              <a:t>Legislators from both parties questioned why the State would pay for the cleanup of a property; then landowner gets to eventually develop the property</a:t>
            </a:r>
          </a:p>
          <a:p>
            <a:pPr lvl="2"/>
            <a:r>
              <a:rPr lang="en-US" sz="2100" dirty="0" smtClean="0"/>
              <a:t>Do not believe the concerns change with whoever is the owner  </a:t>
            </a:r>
          </a:p>
          <a:p>
            <a:pPr lvl="2"/>
            <a:endParaRPr lang="en-US" sz="2100" dirty="0"/>
          </a:p>
          <a:p>
            <a:pPr marL="0" indent="0">
              <a:buNone/>
            </a:pPr>
            <a:r>
              <a:rPr lang="en-US" dirty="0"/>
              <a:t>Potential option:  </a:t>
            </a:r>
            <a:r>
              <a:rPr lang="en-US" dirty="0" smtClean="0"/>
              <a:t>Windfall lien on property </a:t>
            </a:r>
          </a:p>
          <a:p>
            <a:pPr lvl="1"/>
            <a:r>
              <a:rPr lang="en-US" dirty="0" smtClean="0"/>
              <a:t>Would capture the increase in market value for the property due to the cleanup</a:t>
            </a:r>
          </a:p>
          <a:p>
            <a:pPr lvl="2"/>
            <a:r>
              <a:rPr lang="en-US" sz="2100" dirty="0" smtClean="0"/>
              <a:t>Federal government and Washington State uses forms of the windfall lien</a:t>
            </a:r>
            <a:endParaRPr lang="en-US" sz="2100" dirty="0"/>
          </a:p>
          <a:p>
            <a:endParaRPr lang="en-US" sz="2900" dirty="0" smtClean="0"/>
          </a:p>
          <a:p>
            <a:pPr lvl="1"/>
            <a:endParaRPr lang="en-US" dirty="0" smtClean="0"/>
          </a:p>
        </p:txBody>
      </p:sp>
    </p:spTree>
    <p:extLst>
      <p:ext uri="{BB962C8B-B14F-4D97-AF65-F5344CB8AC3E}">
        <p14:creationId xmlns:p14="http://schemas.microsoft.com/office/powerpoint/2010/main" val="2755791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moving forward</a:t>
            </a:r>
            <a:endParaRPr lang="en-US" dirty="0"/>
          </a:p>
        </p:txBody>
      </p:sp>
      <p:sp>
        <p:nvSpPr>
          <p:cNvPr id="3" name="Content Placeholder 2"/>
          <p:cNvSpPr>
            <a:spLocks noGrp="1"/>
          </p:cNvSpPr>
          <p:nvPr>
            <p:ph idx="1"/>
          </p:nvPr>
        </p:nvSpPr>
        <p:spPr/>
        <p:txBody>
          <a:bodyPr/>
          <a:lstStyle/>
          <a:p>
            <a:pPr marL="0" indent="0">
              <a:buNone/>
            </a:pPr>
            <a:r>
              <a:rPr lang="en-US" dirty="0" smtClean="0"/>
              <a:t>The previous questions (and others) will help determine how to move forward </a:t>
            </a:r>
          </a:p>
          <a:p>
            <a:pPr marL="0" indent="0">
              <a:buNone/>
            </a:pPr>
            <a:r>
              <a:rPr lang="en-US" dirty="0" smtClean="0"/>
              <a:t>Options:</a:t>
            </a:r>
          </a:p>
          <a:p>
            <a:pPr lvl="1"/>
            <a:r>
              <a:rPr lang="en-US" dirty="0" smtClean="0"/>
              <a:t>Standard closed landfill process where one remedy goes out for bid</a:t>
            </a:r>
          </a:p>
          <a:p>
            <a:pPr lvl="1"/>
            <a:r>
              <a:rPr lang="en-US" dirty="0" smtClean="0"/>
              <a:t>Dual bid process with a dig &amp; haul and dig &amp; line option*</a:t>
            </a:r>
          </a:p>
          <a:p>
            <a:pPr lvl="1"/>
            <a:r>
              <a:rPr lang="en-US" dirty="0" smtClean="0"/>
              <a:t>Brownfield grant to third party that does the work*</a:t>
            </a:r>
          </a:p>
          <a:p>
            <a:pPr marL="0" indent="0" algn="ctr">
              <a:buNone/>
            </a:pPr>
            <a:endParaRPr lang="en-US" sz="2000" dirty="0" smtClean="0"/>
          </a:p>
          <a:p>
            <a:pPr marL="0" indent="0" algn="ctr">
              <a:buNone/>
            </a:pPr>
            <a:r>
              <a:rPr lang="en-US" sz="2000" dirty="0" smtClean="0"/>
              <a:t>*concepts at this time; additional work is need to determine feasibility</a:t>
            </a:r>
            <a:endParaRPr lang="en-US" sz="2000" dirty="0"/>
          </a:p>
        </p:txBody>
      </p:sp>
    </p:spTree>
    <p:extLst>
      <p:ext uri="{BB962C8B-B14F-4D97-AF65-F5344CB8AC3E}">
        <p14:creationId xmlns:p14="http://schemas.microsoft.com/office/powerpoint/2010/main" val="789819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Role for the City of Burnsville</a:t>
            </a:r>
            <a:endParaRPr lang="en-US" dirty="0"/>
          </a:p>
        </p:txBody>
      </p:sp>
      <p:sp>
        <p:nvSpPr>
          <p:cNvPr id="3" name="Content Placeholder 2"/>
          <p:cNvSpPr>
            <a:spLocks noGrp="1"/>
          </p:cNvSpPr>
          <p:nvPr>
            <p:ph idx="1"/>
          </p:nvPr>
        </p:nvSpPr>
        <p:spPr/>
        <p:txBody>
          <a:bodyPr>
            <a:normAutofit/>
          </a:bodyPr>
          <a:lstStyle/>
          <a:p>
            <a:r>
              <a:rPr lang="en-US" sz="3600" dirty="0" smtClean="0"/>
              <a:t>Narrow down the dig and line options</a:t>
            </a:r>
          </a:p>
          <a:p>
            <a:r>
              <a:rPr lang="en-US" sz="3600" dirty="0" smtClean="0"/>
              <a:t>Decision on Host Fees</a:t>
            </a:r>
          </a:p>
          <a:p>
            <a:r>
              <a:rPr lang="en-US" sz="3600" dirty="0" smtClean="0"/>
              <a:t>Continued dialogue with MPCA &amp; other stakeholders</a:t>
            </a:r>
          </a:p>
          <a:p>
            <a:r>
              <a:rPr lang="en-US" sz="3600" dirty="0" smtClean="0">
                <a:solidFill>
                  <a:srgbClr val="FF0000"/>
                </a:solidFill>
              </a:rPr>
              <a:t>Identification of potential funding sources</a:t>
            </a:r>
          </a:p>
        </p:txBody>
      </p:sp>
    </p:spTree>
    <p:extLst>
      <p:ext uri="{BB962C8B-B14F-4D97-AF65-F5344CB8AC3E}">
        <p14:creationId xmlns:p14="http://schemas.microsoft.com/office/powerpoint/2010/main" val="305787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7200" dirty="0" smtClean="0"/>
          </a:p>
          <a:p>
            <a:pPr marL="0" indent="0" algn="ctr">
              <a:buNone/>
            </a:pPr>
            <a:r>
              <a:rPr lang="en-US" sz="7200" b="1" i="1" dirty="0" smtClean="0"/>
              <a:t>Questions?</a:t>
            </a:r>
            <a:endParaRPr lang="en-US" sz="7200" b="1" i="1" dirty="0"/>
          </a:p>
        </p:txBody>
      </p:sp>
    </p:spTree>
    <p:extLst>
      <p:ext uri="{BB962C8B-B14F-4D97-AF65-F5344CB8AC3E}">
        <p14:creationId xmlns:p14="http://schemas.microsoft.com/office/powerpoint/2010/main" val="403102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Closed Landfill </a:t>
            </a:r>
            <a:r>
              <a:rPr lang="en-US" dirty="0"/>
              <a:t>Program </a:t>
            </a:r>
            <a:r>
              <a:rPr lang="en-US" dirty="0" smtClean="0"/>
              <a:t>Priorities</a:t>
            </a:r>
            <a:endParaRPr lang="en-US" dirty="0"/>
          </a:p>
        </p:txBody>
      </p:sp>
      <p:sp>
        <p:nvSpPr>
          <p:cNvPr id="3" name="Content Placeholder 2"/>
          <p:cNvSpPr>
            <a:spLocks noGrp="1"/>
          </p:cNvSpPr>
          <p:nvPr>
            <p:ph idx="1"/>
          </p:nvPr>
        </p:nvSpPr>
        <p:spPr>
          <a:xfrm>
            <a:off x="457201" y="1608082"/>
            <a:ext cx="11382702" cy="5113393"/>
          </a:xfrm>
        </p:spPr>
        <p:txBody>
          <a:bodyPr>
            <a:noAutofit/>
          </a:bodyPr>
          <a:lstStyle/>
          <a:p>
            <a:pPr marL="0" indent="0">
              <a:buNone/>
            </a:pPr>
            <a:r>
              <a:rPr lang="en-US" sz="2400" dirty="0" smtClean="0"/>
              <a:t>Closed landfills </a:t>
            </a:r>
            <a:r>
              <a:rPr lang="en-US" sz="2400" dirty="0"/>
              <a:t>are scored based on:</a:t>
            </a:r>
          </a:p>
          <a:p>
            <a:pPr lvl="1"/>
            <a:r>
              <a:rPr lang="en-US" sz="2400" dirty="0" smtClean="0"/>
              <a:t>presence </a:t>
            </a:r>
            <a:r>
              <a:rPr lang="en-US" sz="2400" dirty="0"/>
              <a:t>and </a:t>
            </a:r>
            <a:r>
              <a:rPr lang="en-US" sz="2400" dirty="0" smtClean="0"/>
              <a:t>degree </a:t>
            </a:r>
            <a:r>
              <a:rPr lang="en-US" sz="2400" dirty="0"/>
              <a:t>of </a:t>
            </a:r>
            <a:r>
              <a:rPr lang="en-US" sz="2400" dirty="0" smtClean="0"/>
              <a:t>hazards at each site - groundwater</a:t>
            </a:r>
            <a:r>
              <a:rPr lang="en-US" sz="2400" dirty="0"/>
              <a:t>, surface water, and methane gas </a:t>
            </a:r>
          </a:p>
          <a:p>
            <a:pPr lvl="1"/>
            <a:r>
              <a:rPr lang="en-US" sz="2400" dirty="0" smtClean="0"/>
              <a:t>conditions </a:t>
            </a:r>
            <a:r>
              <a:rPr lang="en-US" sz="2400" dirty="0"/>
              <a:t>that exacerbate those hazards </a:t>
            </a:r>
            <a:r>
              <a:rPr lang="en-US" sz="2400" dirty="0" smtClean="0"/>
              <a:t>(fractured bedrock, drinking water impact)</a:t>
            </a:r>
          </a:p>
          <a:p>
            <a:pPr lvl="1"/>
            <a:r>
              <a:rPr lang="en-US" sz="2400" dirty="0" smtClean="0"/>
              <a:t>the </a:t>
            </a:r>
            <a:r>
              <a:rPr lang="en-US" sz="2400" dirty="0"/>
              <a:t>likelihood the public will be exposed to those </a:t>
            </a:r>
            <a:r>
              <a:rPr lang="en-US" sz="2400" dirty="0" smtClean="0"/>
              <a:t>hazards (distance to wells, homes) </a:t>
            </a:r>
          </a:p>
          <a:p>
            <a:pPr lvl="1"/>
            <a:r>
              <a:rPr lang="en-US" sz="2400" dirty="0" smtClean="0"/>
              <a:t>other </a:t>
            </a:r>
            <a:r>
              <a:rPr lang="en-US" sz="2400" dirty="0"/>
              <a:t>risk </a:t>
            </a:r>
            <a:r>
              <a:rPr lang="en-US" sz="2400" dirty="0" smtClean="0"/>
              <a:t>factors (volume of waste, history of trespass, etc.)</a:t>
            </a:r>
            <a:r>
              <a:rPr lang="en-US" sz="2000" dirty="0" smtClean="0"/>
              <a:t/>
            </a:r>
            <a:br>
              <a:rPr lang="en-US" sz="2000" dirty="0" smtClean="0"/>
            </a:br>
            <a:endParaRPr lang="en-US" sz="700" dirty="0" smtClean="0"/>
          </a:p>
          <a:p>
            <a:pPr marL="0" indent="0">
              <a:buNone/>
            </a:pPr>
            <a:r>
              <a:rPr lang="en-US" sz="2400" dirty="0" smtClean="0"/>
              <a:t>Numerical </a:t>
            </a:r>
            <a:r>
              <a:rPr lang="en-US" sz="2400" dirty="0"/>
              <a:t>values are assigned to each of these risks and are totaled to calculate a site’s risk priority </a:t>
            </a:r>
            <a:r>
              <a:rPr lang="en-US" sz="2400" dirty="0" smtClean="0"/>
              <a:t>score.</a:t>
            </a:r>
          </a:p>
          <a:p>
            <a:pPr marL="0" indent="0">
              <a:buNone/>
            </a:pPr>
            <a:r>
              <a:rPr lang="en-US" sz="2400" dirty="0" smtClean="0"/>
              <a:t>This ranking process is completed annually.  </a:t>
            </a:r>
            <a:r>
              <a:rPr lang="en-US" sz="2400" b="1" u="sng" dirty="0" smtClean="0"/>
              <a:t>Freeway Landfill is currently the highest ranked site.</a:t>
            </a:r>
          </a:p>
        </p:txBody>
      </p:sp>
      <p:sp>
        <p:nvSpPr>
          <p:cNvPr id="4" name="Slide Number Placeholder 3"/>
          <p:cNvSpPr>
            <a:spLocks noGrp="1"/>
          </p:cNvSpPr>
          <p:nvPr>
            <p:ph type="sldNum" sz="quarter" idx="12"/>
          </p:nvPr>
        </p:nvSpPr>
        <p:spPr/>
        <p:txBody>
          <a:bodyPr/>
          <a:lstStyle/>
          <a:p>
            <a:fld id="{027BFFB2-5BA2-4AC9-963A-5046B9CCD5E5}" type="slidenum">
              <a:rPr lang="en-US" smtClean="0"/>
              <a:pPr/>
              <a:t>3</a:t>
            </a:fld>
            <a:endParaRPr lang="en-US" dirty="0"/>
          </a:p>
        </p:txBody>
      </p:sp>
    </p:spTree>
    <p:extLst>
      <p:ext uri="{BB962C8B-B14F-4D97-AF65-F5344CB8AC3E}">
        <p14:creationId xmlns:p14="http://schemas.microsoft.com/office/powerpoint/2010/main" val="1614692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924" t="5114" r="25303" b="25789"/>
          <a:stretch/>
        </p:blipFill>
        <p:spPr>
          <a:xfrm>
            <a:off x="1708388" y="106469"/>
            <a:ext cx="8237170" cy="5523762"/>
          </a:xfrm>
          <a:prstGeom prst="rect">
            <a:avLst/>
          </a:prstGeom>
        </p:spPr>
      </p:pic>
      <p:sp>
        <p:nvSpPr>
          <p:cNvPr id="15" name="Title 14"/>
          <p:cNvSpPr>
            <a:spLocks noGrp="1"/>
          </p:cNvSpPr>
          <p:nvPr>
            <p:ph type="title"/>
          </p:nvPr>
        </p:nvSpPr>
        <p:spPr/>
        <p:txBody>
          <a:bodyPr/>
          <a:lstStyle/>
          <a:p>
            <a:r>
              <a:rPr lang="en-US" dirty="0" smtClean="0"/>
              <a:t>Area Overview</a:t>
            </a:r>
            <a:endParaRPr lang="en-US" dirty="0"/>
          </a:p>
        </p:txBody>
      </p:sp>
      <p:sp>
        <p:nvSpPr>
          <p:cNvPr id="7" name="TextBox 6"/>
          <p:cNvSpPr txBox="1"/>
          <p:nvPr/>
        </p:nvSpPr>
        <p:spPr>
          <a:xfrm>
            <a:off x="2577814" y="357120"/>
            <a:ext cx="1509678" cy="276999"/>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2846"/>
                </a:solidFill>
                <a:effectLst/>
                <a:uLnTx/>
                <a:uFillTx/>
                <a:latin typeface="Segoe UI"/>
                <a:ea typeface="+mn-ea"/>
                <a:cs typeface="+mn-cs"/>
              </a:rPr>
              <a:t>Freeway </a:t>
            </a:r>
            <a:r>
              <a:rPr kumimoji="0" lang="en-US" sz="1200" b="0" i="0" u="none" strike="noStrike" kern="1200" cap="none" spc="0" normalizeH="0" baseline="0" noProof="0" dirty="0" smtClean="0">
                <a:ln>
                  <a:noFill/>
                </a:ln>
                <a:solidFill>
                  <a:srgbClr val="5A2846"/>
                </a:solidFill>
                <a:effectLst/>
                <a:uLnTx/>
                <a:uFillTx/>
                <a:latin typeface="Segoe UI"/>
                <a:ea typeface="+mn-ea"/>
                <a:cs typeface="+mn-cs"/>
              </a:rPr>
              <a:t>Landfill</a:t>
            </a:r>
            <a:endParaRPr kumimoji="0" lang="en-US" sz="1200" b="0" i="0" u="none" strike="noStrike" kern="1200" cap="none" spc="0" normalizeH="0" baseline="0" noProof="0" dirty="0">
              <a:ln>
                <a:noFill/>
              </a:ln>
              <a:solidFill>
                <a:srgbClr val="5A2846"/>
              </a:solidFill>
              <a:effectLst/>
              <a:uLnTx/>
              <a:uFillTx/>
              <a:latin typeface="Segoe UI"/>
              <a:ea typeface="+mn-ea"/>
              <a:cs typeface="+mn-cs"/>
            </a:endParaRPr>
          </a:p>
        </p:txBody>
      </p:sp>
      <p:sp>
        <p:nvSpPr>
          <p:cNvPr id="9" name="TextBox 8"/>
          <p:cNvSpPr txBox="1"/>
          <p:nvPr/>
        </p:nvSpPr>
        <p:spPr>
          <a:xfrm>
            <a:off x="5080000" y="286991"/>
            <a:ext cx="1289165" cy="286006"/>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2846"/>
                </a:solidFill>
                <a:effectLst/>
                <a:uLnTx/>
                <a:uFillTx/>
                <a:latin typeface="Segoe UI"/>
                <a:ea typeface="+mn-ea"/>
                <a:cs typeface="+mn-cs"/>
              </a:rPr>
              <a:t>Freeway Dump</a:t>
            </a:r>
          </a:p>
        </p:txBody>
      </p:sp>
      <p:sp>
        <p:nvSpPr>
          <p:cNvPr id="10" name="TextBox 9"/>
          <p:cNvSpPr txBox="1"/>
          <p:nvPr/>
        </p:nvSpPr>
        <p:spPr>
          <a:xfrm>
            <a:off x="998978" y="1269324"/>
            <a:ext cx="1161548" cy="283765"/>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2846"/>
                </a:solidFill>
                <a:effectLst/>
                <a:uLnTx/>
                <a:uFillTx/>
                <a:latin typeface="Segoe UI"/>
                <a:ea typeface="+mn-ea"/>
                <a:cs typeface="+mn-cs"/>
              </a:rPr>
              <a:t>Bloomington</a:t>
            </a:r>
          </a:p>
        </p:txBody>
      </p:sp>
      <p:sp>
        <p:nvSpPr>
          <p:cNvPr id="11" name="TextBox 10"/>
          <p:cNvSpPr txBox="1"/>
          <p:nvPr/>
        </p:nvSpPr>
        <p:spPr>
          <a:xfrm>
            <a:off x="3246673" y="1822132"/>
            <a:ext cx="840819" cy="276999"/>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2846"/>
                </a:solidFill>
                <a:effectLst/>
                <a:uLnTx/>
                <a:uFillTx/>
                <a:latin typeface="Segoe UI"/>
                <a:ea typeface="+mn-ea"/>
                <a:cs typeface="+mn-cs"/>
              </a:rPr>
              <a:t>Burnsville</a:t>
            </a:r>
          </a:p>
        </p:txBody>
      </p:sp>
      <p:sp>
        <p:nvSpPr>
          <p:cNvPr id="12" name="TextBox 11"/>
          <p:cNvSpPr txBox="1"/>
          <p:nvPr/>
        </p:nvSpPr>
        <p:spPr>
          <a:xfrm>
            <a:off x="6096000" y="1822132"/>
            <a:ext cx="1308174" cy="276999"/>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A2846"/>
                </a:solidFill>
                <a:effectLst/>
                <a:uLnTx/>
                <a:uFillTx/>
                <a:latin typeface="Segoe UI"/>
                <a:ea typeface="+mn-ea"/>
                <a:cs typeface="+mn-cs"/>
              </a:rPr>
              <a:t>Kraemer </a:t>
            </a:r>
            <a:r>
              <a:rPr kumimoji="0" lang="en-US" sz="1200" b="0" i="0" u="none" strike="noStrike" kern="1200" cap="none" spc="0" normalizeH="0" baseline="0" noProof="0" dirty="0">
                <a:ln>
                  <a:noFill/>
                </a:ln>
                <a:solidFill>
                  <a:srgbClr val="5A2846"/>
                </a:solidFill>
                <a:effectLst/>
                <a:uLnTx/>
                <a:uFillTx/>
                <a:latin typeface="Segoe UI"/>
                <a:ea typeface="+mn-ea"/>
                <a:cs typeface="+mn-cs"/>
              </a:rPr>
              <a:t>Quarry</a:t>
            </a:r>
          </a:p>
        </p:txBody>
      </p:sp>
      <p:sp>
        <p:nvSpPr>
          <p:cNvPr id="13" name="TextBox 12"/>
          <p:cNvSpPr txBox="1"/>
          <p:nvPr/>
        </p:nvSpPr>
        <p:spPr>
          <a:xfrm>
            <a:off x="5529181" y="3893053"/>
            <a:ext cx="1679968" cy="475748"/>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A2846"/>
                </a:solidFill>
                <a:effectLst/>
                <a:uLnTx/>
                <a:uFillTx/>
                <a:latin typeface="Segoe UI"/>
                <a:ea typeface="+mn-ea"/>
                <a:cs typeface="+mn-cs"/>
              </a:rPr>
              <a:t>Burnsville </a:t>
            </a:r>
            <a:r>
              <a:rPr kumimoji="0" lang="en-US" sz="1200" b="0" i="0" u="none" strike="noStrike" kern="1200" cap="none" spc="0" normalizeH="0" baseline="0" noProof="0" dirty="0" smtClean="0">
                <a:ln>
                  <a:noFill/>
                </a:ln>
                <a:solidFill>
                  <a:srgbClr val="5A2846"/>
                </a:solidFill>
                <a:effectLst/>
                <a:uLnTx/>
                <a:uFillTx/>
                <a:latin typeface="Segoe UI"/>
                <a:ea typeface="+mn-ea"/>
                <a:cs typeface="+mn-cs"/>
              </a:rPr>
              <a:t>Landfill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A2846"/>
                </a:solidFill>
                <a:latin typeface="Segoe UI"/>
              </a:rPr>
              <a:t>(Waste Management)</a:t>
            </a:r>
            <a:endParaRPr kumimoji="0" lang="en-US" sz="1200" b="0" i="0" u="none" strike="noStrike" kern="1200" cap="none" spc="0" normalizeH="0" baseline="0" noProof="0" dirty="0" smtClean="0">
              <a:ln>
                <a:noFill/>
              </a:ln>
              <a:solidFill>
                <a:srgbClr val="5A2846"/>
              </a:solidFill>
              <a:effectLst/>
              <a:uLnTx/>
              <a:uFillTx/>
              <a:latin typeface="Segoe UI"/>
              <a:ea typeface="+mn-ea"/>
              <a:cs typeface="+mn-cs"/>
            </a:endParaRPr>
          </a:p>
        </p:txBody>
      </p:sp>
      <p:cxnSp>
        <p:nvCxnSpPr>
          <p:cNvPr id="16" name="Straight Connector 15"/>
          <p:cNvCxnSpPr/>
          <p:nvPr/>
        </p:nvCxnSpPr>
        <p:spPr>
          <a:xfrm>
            <a:off x="6369165" y="572997"/>
            <a:ext cx="359228" cy="381929"/>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87492" y="634119"/>
            <a:ext cx="451758" cy="635205"/>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8888" y="726103"/>
            <a:ext cx="413364" cy="446314"/>
          </a:xfrm>
          <a:prstGeom prst="rect">
            <a:avLst/>
          </a:prstGeom>
        </p:spPr>
      </p:pic>
      <p:sp>
        <p:nvSpPr>
          <p:cNvPr id="19" name="Snip Same Side Corner Rectangle 18"/>
          <p:cNvSpPr/>
          <p:nvPr/>
        </p:nvSpPr>
        <p:spPr>
          <a:xfrm rot="10800000">
            <a:off x="7524241" y="106467"/>
            <a:ext cx="1925106" cy="1683307"/>
          </a:xfrm>
          <a:prstGeom prst="snip2Same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0" name="TextBox 19"/>
          <p:cNvSpPr txBox="1"/>
          <p:nvPr/>
        </p:nvSpPr>
        <p:spPr>
          <a:xfrm>
            <a:off x="7602553" y="425490"/>
            <a:ext cx="1646581" cy="461665"/>
          </a:xfrm>
          <a:prstGeom prst="rect">
            <a:avLst/>
          </a:prstGeom>
          <a:solidFill>
            <a:schemeClr val="bg1"/>
          </a:solidFill>
          <a:ln w="31750">
            <a:solidFill>
              <a:schemeClr val="accent6"/>
            </a:solidFill>
          </a:ln>
        </p:spPr>
        <p:txBody>
          <a:bodyPr wrap="square" rtlCol="0">
            <a:spAutoFit/>
          </a:bodyPr>
          <a:lstStyle>
            <a:defPPr>
              <a:defRPr lang="en-US"/>
            </a:defPPr>
            <a:lvl1pPr algn="ctr">
              <a:defRPr>
                <a:solidFill>
                  <a:schemeClr val="accent6"/>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5A2846"/>
                </a:solidFill>
                <a:effectLst/>
                <a:uLnTx/>
                <a:uFillTx/>
                <a:latin typeface="Segoe UI"/>
                <a:ea typeface="+mn-ea"/>
                <a:cs typeface="+mn-cs"/>
              </a:rPr>
              <a:t>Burnsville Drinking Water Supply Area</a:t>
            </a:r>
            <a:endParaRPr kumimoji="0" lang="en-US" sz="1200" b="0" i="0" u="none" strike="noStrike" kern="1200" cap="none" spc="0" normalizeH="0" baseline="0" noProof="0" dirty="0">
              <a:ln>
                <a:noFill/>
              </a:ln>
              <a:solidFill>
                <a:srgbClr val="5A2846"/>
              </a:solidFill>
              <a:effectLst/>
              <a:uLnTx/>
              <a:uFillTx/>
              <a:latin typeface="Segoe UI"/>
              <a:ea typeface="+mn-ea"/>
              <a:cs typeface="+mn-cs"/>
            </a:endParaRPr>
          </a:p>
        </p:txBody>
      </p:sp>
    </p:spTree>
    <p:extLst>
      <p:ext uri="{BB962C8B-B14F-4D97-AF65-F5344CB8AC3E}">
        <p14:creationId xmlns:p14="http://schemas.microsoft.com/office/powerpoint/2010/main" val="93194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6528" y="228600"/>
            <a:ext cx="10737272" cy="951807"/>
          </a:xfrm>
        </p:spPr>
        <p:txBody>
          <a:bodyPr>
            <a:normAutofit/>
          </a:bodyPr>
          <a:lstStyle/>
          <a:p>
            <a:r>
              <a:rPr lang="en-US" dirty="0" smtClean="0"/>
              <a:t>History of Freeway Landfill</a:t>
            </a:r>
            <a:endParaRPr lang="en-US" dirty="0"/>
          </a:p>
        </p:txBody>
      </p:sp>
      <p:sp>
        <p:nvSpPr>
          <p:cNvPr id="3" name="Slide Number Placeholder 2"/>
          <p:cNvSpPr>
            <a:spLocks noGrp="1"/>
          </p:cNvSpPr>
          <p:nvPr>
            <p:ph type="sldNum" sz="quarter" idx="12"/>
          </p:nvPr>
        </p:nvSpPr>
        <p:spPr/>
        <p:txBody>
          <a:bodyPr/>
          <a:lstStyle/>
          <a:p>
            <a:fld id="{027BFFB2-5BA2-4AC9-963A-5046B9CCD5E5}" type="slidenum">
              <a:rPr lang="en-US" smtClean="0"/>
              <a:pPr/>
              <a:t>5</a:t>
            </a:fld>
            <a:endParaRPr lang="en-US" dirty="0"/>
          </a:p>
        </p:txBody>
      </p:sp>
      <p:pic>
        <p:nvPicPr>
          <p:cNvPr id="5" name="Picture 4"/>
          <p:cNvPicPr>
            <a:picLocks noChangeAspect="1"/>
          </p:cNvPicPr>
          <p:nvPr/>
        </p:nvPicPr>
        <p:blipFill rotWithShape="1">
          <a:blip r:embed="rId3"/>
          <a:srcRect t="22467"/>
          <a:stretch/>
        </p:blipFill>
        <p:spPr>
          <a:xfrm>
            <a:off x="824703" y="1709738"/>
            <a:ext cx="10320922" cy="4829174"/>
          </a:xfrm>
          <a:prstGeom prst="rect">
            <a:avLst/>
          </a:prstGeom>
        </p:spPr>
      </p:pic>
    </p:spTree>
    <p:extLst>
      <p:ext uri="{BB962C8B-B14F-4D97-AF65-F5344CB8AC3E}">
        <p14:creationId xmlns:p14="http://schemas.microsoft.com/office/powerpoint/2010/main" val="4138463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11117580" cy="914400"/>
          </a:xfrm>
        </p:spPr>
        <p:txBody>
          <a:bodyPr/>
          <a:lstStyle/>
          <a:p>
            <a:r>
              <a:rPr lang="en-US" dirty="0" smtClean="0"/>
              <a:t>Freeway Landfill &amp; Dump</a:t>
            </a:r>
            <a:endParaRPr lang="en-US" dirty="0"/>
          </a:p>
        </p:txBody>
      </p:sp>
      <p:pic>
        <p:nvPicPr>
          <p:cNvPr id="4" name="Content Placeholder 3"/>
          <p:cNvPicPr>
            <a:picLocks noGrp="1"/>
          </p:cNvPicPr>
          <p:nvPr>
            <p:ph idx="1"/>
          </p:nvPr>
        </p:nvPicPr>
        <p:blipFill rotWithShape="1">
          <a:blip r:embed="rId3" cstate="print">
            <a:extLst>
              <a:ext uri="{28A0092B-C50C-407E-A947-70E740481C1C}">
                <a14:useLocalDpi xmlns:a14="http://schemas.microsoft.com/office/drawing/2010/main" val="0"/>
              </a:ext>
            </a:extLst>
          </a:blip>
          <a:srcRect r="13447"/>
          <a:stretch/>
        </p:blipFill>
        <p:spPr>
          <a:xfrm>
            <a:off x="192505" y="1371601"/>
            <a:ext cx="6557212" cy="5378114"/>
          </a:xfrm>
          <a:prstGeom prst="rect">
            <a:avLst/>
          </a:prstGeom>
        </p:spPr>
      </p:pic>
      <p:sp>
        <p:nvSpPr>
          <p:cNvPr id="5" name="TextBox 4"/>
          <p:cNvSpPr txBox="1"/>
          <p:nvPr/>
        </p:nvSpPr>
        <p:spPr>
          <a:xfrm>
            <a:off x="7134726" y="1371601"/>
            <a:ext cx="4997640" cy="538609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Freeway Dump </a:t>
            </a:r>
          </a:p>
          <a:p>
            <a:pPr marL="800100" lvl="1" indent="-342900">
              <a:buFont typeface="Arial" panose="020B0604020202020204" pitchFamily="34" charset="0"/>
              <a:buChar char="•"/>
            </a:pPr>
            <a:r>
              <a:rPr lang="en-US" sz="2400" dirty="0" smtClean="0"/>
              <a:t>Operated 1961-71</a:t>
            </a:r>
          </a:p>
          <a:p>
            <a:pPr marL="800100" lvl="1" indent="-342900">
              <a:buFont typeface="Arial" panose="020B0604020202020204" pitchFamily="34" charset="0"/>
              <a:buChar char="•"/>
            </a:pPr>
            <a:r>
              <a:rPr lang="en-US" sz="2400" dirty="0" smtClean="0">
                <a:solidFill>
                  <a:srgbClr val="003865"/>
                </a:solidFill>
              </a:rPr>
              <a:t>28 acres</a:t>
            </a:r>
          </a:p>
          <a:p>
            <a:pPr marL="800100" lvl="1" indent="-342900">
              <a:buFont typeface="Arial" panose="020B0604020202020204" pitchFamily="34" charset="0"/>
              <a:buChar char="•"/>
            </a:pPr>
            <a:r>
              <a:rPr lang="en-US" sz="2400" dirty="0" smtClean="0">
                <a:solidFill>
                  <a:srgbClr val="003865"/>
                </a:solidFill>
              </a:rPr>
              <a:t>600,000 – 1 million cubic yards</a:t>
            </a:r>
          </a:p>
          <a:p>
            <a:pPr marL="800100" lvl="1"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Freeway Landfill </a:t>
            </a:r>
          </a:p>
          <a:p>
            <a:pPr marL="800100" lvl="1" indent="-342900">
              <a:buFont typeface="Arial" panose="020B0604020202020204" pitchFamily="34" charset="0"/>
              <a:buChar char="•"/>
            </a:pPr>
            <a:r>
              <a:rPr lang="en-US" sz="2400" dirty="0" smtClean="0">
                <a:solidFill>
                  <a:schemeClr val="accent2">
                    <a:lumMod val="60000"/>
                    <a:lumOff val="40000"/>
                  </a:schemeClr>
                </a:solidFill>
              </a:rPr>
              <a:t>Permitted for waste</a:t>
            </a:r>
            <a:r>
              <a:rPr lang="en-US" sz="2400" dirty="0" smtClean="0"/>
              <a:t> </a:t>
            </a:r>
            <a:r>
              <a:rPr lang="en-US" sz="2400" dirty="0"/>
              <a:t>1969-90</a:t>
            </a:r>
          </a:p>
          <a:p>
            <a:pPr marL="800100" lvl="1" indent="-342900">
              <a:buFont typeface="Arial" panose="020B0604020202020204" pitchFamily="34" charset="0"/>
              <a:buChar char="•"/>
            </a:pPr>
            <a:r>
              <a:rPr lang="en-US" sz="2400" dirty="0" smtClean="0">
                <a:solidFill>
                  <a:srgbClr val="003865"/>
                </a:solidFill>
              </a:rPr>
              <a:t>150 acres</a:t>
            </a:r>
          </a:p>
          <a:p>
            <a:pPr marL="800100" lvl="1" indent="-342900">
              <a:buFont typeface="Arial" panose="020B0604020202020204" pitchFamily="34" charset="0"/>
              <a:buChar char="•"/>
            </a:pPr>
            <a:r>
              <a:rPr lang="en-US" sz="2400" dirty="0" smtClean="0">
                <a:solidFill>
                  <a:srgbClr val="003865"/>
                </a:solidFill>
              </a:rPr>
              <a:t>5 million cubic yards</a:t>
            </a:r>
            <a:endParaRPr lang="en-US" sz="2400" dirty="0">
              <a:solidFill>
                <a:srgbClr val="003865"/>
              </a:solidFill>
            </a:endParaRP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Both are </a:t>
            </a:r>
            <a:r>
              <a:rPr lang="en-US" sz="2400" b="1" dirty="0" smtClean="0"/>
              <a:t>unlined</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Located above drinking water source for Burnsville and Savage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400" dirty="0" smtClean="0"/>
              <a:t>Built on former wetland south of and adjacent to Minnesota River</a:t>
            </a:r>
          </a:p>
        </p:txBody>
      </p:sp>
    </p:spTree>
    <p:extLst>
      <p:ext uri="{BB962C8B-B14F-4D97-AF65-F5344CB8AC3E}">
        <p14:creationId xmlns:p14="http://schemas.microsoft.com/office/powerpoint/2010/main" val="403077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PAST</a:t>
            </a:r>
            <a:endParaRPr lang="en-US" dirty="0"/>
          </a:p>
        </p:txBody>
      </p:sp>
      <p:pic>
        <p:nvPicPr>
          <p:cNvPr id="4" name="Picture 3"/>
          <p:cNvPicPr>
            <a:picLocks noChangeAspect="1"/>
          </p:cNvPicPr>
          <p:nvPr/>
        </p:nvPicPr>
        <p:blipFill>
          <a:blip r:embed="rId3"/>
          <a:stretch>
            <a:fillRect/>
          </a:stretch>
        </p:blipFill>
        <p:spPr>
          <a:xfrm>
            <a:off x="838200" y="1769743"/>
            <a:ext cx="3486150" cy="5000625"/>
          </a:xfrm>
          <a:prstGeom prst="rect">
            <a:avLst/>
          </a:prstGeom>
        </p:spPr>
      </p:pic>
      <p:sp>
        <p:nvSpPr>
          <p:cNvPr id="5" name="Rectangle 4"/>
          <p:cNvSpPr/>
          <p:nvPr/>
        </p:nvSpPr>
        <p:spPr>
          <a:xfrm>
            <a:off x="4452946" y="1769743"/>
            <a:ext cx="6900854" cy="3662541"/>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800" dirty="0" smtClean="0"/>
              <a:t>Before the landfill existed, this site was a wetland. </a:t>
            </a:r>
            <a:br>
              <a:rPr lang="en-US" sz="2800" dirty="0" smtClean="0"/>
            </a:br>
            <a:endParaRPr lang="en-US" sz="2800" dirty="0" smtClean="0"/>
          </a:p>
          <a:p>
            <a:pPr marL="342900" indent="-342900">
              <a:buFont typeface="Arial" panose="020B0604020202020204" pitchFamily="34" charset="0"/>
              <a:buChar char="•"/>
            </a:pPr>
            <a:r>
              <a:rPr lang="en-US" sz="2800" dirty="0" smtClean="0"/>
              <a:t>Groundwater flowed mainly to the Minnesota River. </a:t>
            </a:r>
            <a:br>
              <a:rPr lang="en-US" sz="2800" dirty="0" smtClean="0"/>
            </a:br>
            <a:endParaRPr lang="en-US" sz="2800" dirty="0" smtClean="0"/>
          </a:p>
          <a:p>
            <a:pPr marL="342900" indent="-342900">
              <a:buFont typeface="Arial" panose="020B0604020202020204" pitchFamily="34" charset="0"/>
              <a:buChar char="•"/>
            </a:pPr>
            <a:r>
              <a:rPr lang="en-US" sz="2800" dirty="0" smtClean="0"/>
              <a:t>Today’s regulations would never allow a landfill to be placed on such a site. </a:t>
            </a:r>
            <a:endParaRPr lang="en-US" sz="900" dirty="0"/>
          </a:p>
        </p:txBody>
      </p:sp>
    </p:spTree>
    <p:extLst>
      <p:ext uri="{BB962C8B-B14F-4D97-AF65-F5344CB8AC3E}">
        <p14:creationId xmlns:p14="http://schemas.microsoft.com/office/powerpoint/2010/main" val="2272671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PRESENT</a:t>
            </a:r>
            <a:endParaRPr lang="en-US" dirty="0"/>
          </a:p>
        </p:txBody>
      </p:sp>
      <p:sp>
        <p:nvSpPr>
          <p:cNvPr id="5" name="Rectangle 4"/>
          <p:cNvSpPr/>
          <p:nvPr/>
        </p:nvSpPr>
        <p:spPr>
          <a:xfrm>
            <a:off x="4452946" y="1769743"/>
            <a:ext cx="6900854" cy="3231654"/>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800" dirty="0" smtClean="0"/>
              <a:t>Kraemer Quarry pumps 10 million gallons of groundwater per day </a:t>
            </a:r>
            <a:r>
              <a:rPr lang="en-US" sz="2800" u="sng" dirty="0" smtClean="0"/>
              <a:t>away</a:t>
            </a:r>
            <a:r>
              <a:rPr lang="en-US" sz="2800" dirty="0" smtClean="0"/>
              <a:t> from the landfill and the river. </a:t>
            </a:r>
            <a:br>
              <a:rPr lang="en-US" sz="2800" dirty="0" smtClean="0"/>
            </a:br>
            <a:endParaRPr lang="en-US" sz="2800" dirty="0" smtClean="0"/>
          </a:p>
          <a:p>
            <a:pPr marL="342900" indent="-342900">
              <a:buFont typeface="Arial" panose="020B0604020202020204" pitchFamily="34" charset="0"/>
              <a:buChar char="•"/>
            </a:pPr>
            <a:r>
              <a:rPr lang="en-US" sz="2800" dirty="0" smtClean="0"/>
              <a:t>This lowers the water table, preventing the waste in Freeway Landfill from sitting directly in groundwater. </a:t>
            </a:r>
            <a:endParaRPr lang="en-US" sz="900" dirty="0"/>
          </a:p>
        </p:txBody>
      </p:sp>
      <p:pic>
        <p:nvPicPr>
          <p:cNvPr id="3" name="Picture 2"/>
          <p:cNvPicPr>
            <a:picLocks noChangeAspect="1"/>
          </p:cNvPicPr>
          <p:nvPr/>
        </p:nvPicPr>
        <p:blipFill>
          <a:blip r:embed="rId3"/>
          <a:stretch>
            <a:fillRect/>
          </a:stretch>
        </p:blipFill>
        <p:spPr>
          <a:xfrm>
            <a:off x="796413" y="1769743"/>
            <a:ext cx="3438525" cy="4972050"/>
          </a:xfrm>
          <a:prstGeom prst="rect">
            <a:avLst/>
          </a:prstGeom>
        </p:spPr>
      </p:pic>
    </p:spTree>
    <p:extLst>
      <p:ext uri="{BB962C8B-B14F-4D97-AF65-F5344CB8AC3E}">
        <p14:creationId xmlns:p14="http://schemas.microsoft.com/office/powerpoint/2010/main" val="156875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Groundwater Flow: FUTURE</a:t>
            </a:r>
            <a:endParaRPr lang="en-US" dirty="0"/>
          </a:p>
        </p:txBody>
      </p:sp>
      <p:sp>
        <p:nvSpPr>
          <p:cNvPr id="5" name="Rectangle 4"/>
          <p:cNvSpPr/>
          <p:nvPr/>
        </p:nvSpPr>
        <p:spPr>
          <a:xfrm>
            <a:off x="4452946" y="1769743"/>
            <a:ext cx="6900854" cy="4093428"/>
          </a:xfrm>
          <a:prstGeom prst="rect">
            <a:avLst/>
          </a:prstGeom>
        </p:spPr>
        <p:txBody>
          <a:bodyPr wrap="square">
            <a:spAutoFit/>
          </a:bodyPr>
          <a:lstStyle/>
          <a:p>
            <a:endParaRPr lang="en-US" sz="800" dirty="0"/>
          </a:p>
          <a:p>
            <a:pPr marL="342900" indent="-342900">
              <a:buFont typeface="Arial" panose="020B0604020202020204" pitchFamily="34" charset="0"/>
              <a:buChar char="•"/>
            </a:pPr>
            <a:r>
              <a:rPr lang="en-US" sz="2800" dirty="0" smtClean="0"/>
              <a:t>When Kraemer Quarry stops pumping, groundwater will again flow toward the Minnesota River, through Freeway Landfill. </a:t>
            </a:r>
            <a:br>
              <a:rPr lang="en-US" sz="2800" dirty="0" smtClean="0"/>
            </a:br>
            <a:endParaRPr lang="en-US" sz="2800" dirty="0" smtClean="0"/>
          </a:p>
          <a:p>
            <a:pPr marL="342900" indent="-342900">
              <a:buFont typeface="Arial" panose="020B0604020202020204" pitchFamily="34" charset="0"/>
              <a:buChar char="•"/>
            </a:pPr>
            <a:r>
              <a:rPr lang="en-US" sz="2800" dirty="0" smtClean="0"/>
              <a:t>The </a:t>
            </a:r>
            <a:r>
              <a:rPr lang="en-US" sz="2800" dirty="0"/>
              <a:t>Q</a:t>
            </a:r>
            <a:r>
              <a:rPr lang="en-US" sz="2800" dirty="0" smtClean="0"/>
              <a:t>uarry will fill with water and become a lake. </a:t>
            </a:r>
            <a:br>
              <a:rPr lang="en-US" sz="2800" dirty="0" smtClean="0"/>
            </a:br>
            <a:endParaRPr lang="en-US" sz="2800" dirty="0" smtClean="0"/>
          </a:p>
          <a:p>
            <a:pPr marL="342900" indent="-342900">
              <a:buFont typeface="Arial" panose="020B0604020202020204" pitchFamily="34" charset="0"/>
              <a:buChar char="•"/>
            </a:pPr>
            <a:r>
              <a:rPr lang="en-US" sz="2800" dirty="0" smtClean="0"/>
              <a:t>Both the river and the lake will be at risk for contamination from the landfill. </a:t>
            </a:r>
            <a:endParaRPr lang="en-US" sz="2800" dirty="0"/>
          </a:p>
        </p:txBody>
      </p:sp>
      <p:pic>
        <p:nvPicPr>
          <p:cNvPr id="4" name="Picture 3"/>
          <p:cNvPicPr>
            <a:picLocks noChangeAspect="1"/>
          </p:cNvPicPr>
          <p:nvPr/>
        </p:nvPicPr>
        <p:blipFill>
          <a:blip r:embed="rId3"/>
          <a:stretch>
            <a:fillRect/>
          </a:stretch>
        </p:blipFill>
        <p:spPr>
          <a:xfrm>
            <a:off x="838200" y="1769743"/>
            <a:ext cx="3448050" cy="4991100"/>
          </a:xfrm>
          <a:prstGeom prst="rect">
            <a:avLst/>
          </a:prstGeom>
        </p:spPr>
      </p:pic>
    </p:spTree>
    <p:extLst>
      <p:ext uri="{BB962C8B-B14F-4D97-AF65-F5344CB8AC3E}">
        <p14:creationId xmlns:p14="http://schemas.microsoft.com/office/powerpoint/2010/main" val="1727539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N.theme">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theme" id="{6DE1F2E3-C782-44F0-8649-8997C281D008}" vid="{2BAFB111-C038-40BB-AACF-D56B897FFE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18884</TotalTime>
  <Words>2084</Words>
  <Application>Microsoft Office PowerPoint</Application>
  <PresentationFormat>Widescreen</PresentationFormat>
  <Paragraphs>365</Paragraphs>
  <Slides>28</Slides>
  <Notes>21</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NeueHaasGroteskText Std</vt:lpstr>
      <vt:lpstr>Segoe UI</vt:lpstr>
      <vt:lpstr>Times New Roman</vt:lpstr>
      <vt:lpstr>Wingdings</vt:lpstr>
      <vt:lpstr>MN.theme</vt:lpstr>
      <vt:lpstr>Office Theme</vt:lpstr>
      <vt:lpstr>Freeway Landfill/Dump Design Options April 23, 2020   </vt:lpstr>
      <vt:lpstr>Closed Landfill Program</vt:lpstr>
      <vt:lpstr>Closed Landfill Program Priorities</vt:lpstr>
      <vt:lpstr>Area Overview</vt:lpstr>
      <vt:lpstr>History of Freeway Landfill</vt:lpstr>
      <vt:lpstr>Freeway Landfill &amp; Dump</vt:lpstr>
      <vt:lpstr>Groundwater Flow: PAST</vt:lpstr>
      <vt:lpstr>Groundwater Flow: PRESENT</vt:lpstr>
      <vt:lpstr>Groundwater Flow: FUTURE</vt:lpstr>
      <vt:lpstr>PowerPoint Presentation</vt:lpstr>
      <vt:lpstr>PowerPoint Presentation</vt:lpstr>
      <vt:lpstr>Results of 2018/2019 Investigation</vt:lpstr>
      <vt:lpstr>Predicted Groundwater Impacts Above Standards</vt:lpstr>
      <vt:lpstr>Conceptual Design Options</vt:lpstr>
      <vt:lpstr>D&amp;L Option Comparison</vt:lpstr>
      <vt:lpstr>PowerPoint Presentation</vt:lpstr>
      <vt:lpstr>Path Forward</vt:lpstr>
      <vt:lpstr>Schedule</vt:lpstr>
      <vt:lpstr>Estimated Cleanup Costs</vt:lpstr>
      <vt:lpstr>Dig &amp; Line Cost Summary</vt:lpstr>
      <vt:lpstr>Next Steps</vt:lpstr>
      <vt:lpstr>Dig &amp; Line Options</vt:lpstr>
      <vt:lpstr>Financial Challenges</vt:lpstr>
      <vt:lpstr>Financial Challenges</vt:lpstr>
      <vt:lpstr>Financial Challenges</vt:lpstr>
      <vt:lpstr>Process moving forward</vt:lpstr>
      <vt:lpstr>Anticipated Role for the City of Burnsville</vt:lpstr>
      <vt:lpstr>PowerPoint Presentation</vt:lpstr>
    </vt:vector>
  </TitlesOfParts>
  <Company>Abt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3M Settlement Activities July–December 2018</dc:title>
  <dc:creator>Jennifer Peers</dc:creator>
  <cp:lastModifiedBy>Hanson, Pat (MPCA)</cp:lastModifiedBy>
  <cp:revision>122</cp:revision>
  <cp:lastPrinted>2019-09-10T14:22:36Z</cp:lastPrinted>
  <dcterms:created xsi:type="dcterms:W3CDTF">2019-01-02T16:24:34Z</dcterms:created>
  <dcterms:modified xsi:type="dcterms:W3CDTF">2020-01-13T14:02:23Z</dcterms:modified>
</cp:coreProperties>
</file>