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58" r:id="rId9"/>
    <p:sldId id="264" r:id="rId10"/>
    <p:sldId id="265" r:id="rId11"/>
    <p:sldId id="267" r:id="rId12"/>
    <p:sldId id="276" r:id="rId13"/>
    <p:sldId id="269" r:id="rId14"/>
    <p:sldId id="270" r:id="rId15"/>
    <p:sldId id="271" r:id="rId16"/>
    <p:sldId id="268" r:id="rId17"/>
    <p:sldId id="273" r:id="rId18"/>
    <p:sldId id="274" r:id="rId19"/>
    <p:sldId id="266" r:id="rId20"/>
    <p:sldId id="272" r:id="rId21"/>
    <p:sldId id="275" r:id="rId22"/>
  </p:sldIdLst>
  <p:sldSz cx="12192000" cy="6858000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7" d="100"/>
          <a:sy n="77" d="100"/>
        </p:scale>
        <p:origin x="46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BB7A4-F065-45B3-BFC8-92297BD62031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56865-AF2F-4C55-93FC-BAC1ACEB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584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BB7A4-F065-45B3-BFC8-92297BD62031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56865-AF2F-4C55-93FC-BAC1ACEB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936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BB7A4-F065-45B3-BFC8-92297BD62031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56865-AF2F-4C55-93FC-BAC1ACEB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750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BB7A4-F065-45B3-BFC8-92297BD62031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56865-AF2F-4C55-93FC-BAC1ACEB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585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BB7A4-F065-45B3-BFC8-92297BD62031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56865-AF2F-4C55-93FC-BAC1ACEB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559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BB7A4-F065-45B3-BFC8-92297BD62031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56865-AF2F-4C55-93FC-BAC1ACEB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578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BB7A4-F065-45B3-BFC8-92297BD62031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56865-AF2F-4C55-93FC-BAC1ACEB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052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BB7A4-F065-45B3-BFC8-92297BD62031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56865-AF2F-4C55-93FC-BAC1ACEB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69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BB7A4-F065-45B3-BFC8-92297BD62031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56865-AF2F-4C55-93FC-BAC1ACEB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376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BB7A4-F065-45B3-BFC8-92297BD62031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56865-AF2F-4C55-93FC-BAC1ACEB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845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BB7A4-F065-45B3-BFC8-92297BD62031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56865-AF2F-4C55-93FC-BAC1ACEB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416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8BB7A4-F065-45B3-BFC8-92297BD62031}" type="datetimeFigureOut">
              <a:rPr lang="en-US" smtClean="0"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356865-AF2F-4C55-93FC-BAC1ACEB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905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17000"/>
            <a:ext cx="10515600" cy="92920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/>
              <a:t>Agra Resources LLC dba POET </a:t>
            </a:r>
            <a:r>
              <a:rPr lang="en-US" sz="3600" b="1" dirty="0" err="1"/>
              <a:t>Biorefining</a:t>
            </a:r>
            <a:r>
              <a:rPr lang="en-US" sz="3600" b="1" dirty="0"/>
              <a:t> -Glenville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90181" y="543629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8269367"/>
              </p:ext>
            </p:extLst>
          </p:nvPr>
        </p:nvGraphicFramePr>
        <p:xfrm>
          <a:off x="1042738" y="4342588"/>
          <a:ext cx="2844800" cy="14630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4612">
                  <a:extLst>
                    <a:ext uri="{9D8B030D-6E8A-4147-A177-3AD203B41FA5}">
                      <a16:colId xmlns:a16="http://schemas.microsoft.com/office/drawing/2014/main" val="2876994543"/>
                    </a:ext>
                  </a:extLst>
                </a:gridCol>
                <a:gridCol w="2100188">
                  <a:extLst>
                    <a:ext uri="{9D8B030D-6E8A-4147-A177-3AD203B41FA5}">
                      <a16:colId xmlns:a16="http://schemas.microsoft.com/office/drawing/2014/main" val="2561161378"/>
                    </a:ext>
                  </a:extLst>
                </a:gridCol>
              </a:tblGrid>
              <a:tr h="18288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Application processing on hold or delayed due to: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917281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Code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Issue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38339692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EAW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83488388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Modeling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07715633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Compliance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9331531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Technical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01902303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Tempo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3142804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Staffing or priority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559638710"/>
                  </a:ext>
                </a:extLst>
              </a:tr>
            </a:tbl>
          </a:graphicData>
        </a:graphic>
      </p:graphicFrame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8855876"/>
              </p:ext>
            </p:extLst>
          </p:nvPr>
        </p:nvGraphicFramePr>
        <p:xfrm>
          <a:off x="838200" y="1570623"/>
          <a:ext cx="10515600" cy="17019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4450">
                  <a:extLst>
                    <a:ext uri="{9D8B030D-6E8A-4147-A177-3AD203B41FA5}">
                      <a16:colId xmlns:a16="http://schemas.microsoft.com/office/drawing/2014/main" val="84280154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4072286567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782553498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29118988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656433045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994908250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250963107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955306369"/>
                    </a:ext>
                  </a:extLst>
                </a:gridCol>
              </a:tblGrid>
              <a:tr h="8509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Priority Application, Pick-up Year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 Receipt to Pick up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 Pick up to Permitee Draft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 Pick up to Issuance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Hours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Hours/days pick up to draft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Hours/days pick up to isssuance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Issues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516535491"/>
                  </a:ext>
                </a:extLst>
              </a:tr>
              <a:tr h="8509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087690970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0" y="0"/>
            <a:ext cx="1152525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10</a:t>
            </a:r>
            <a:r>
              <a:rPr lang="en-US" dirty="0"/>
              <a:t>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1</a:t>
            </a:r>
            <a:r>
              <a:rPr lang="en-US" dirty="0"/>
              <a:t>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2</a:t>
            </a:r>
            <a:r>
              <a:rPr lang="en-US" dirty="0"/>
              <a:t>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0</a:t>
            </a:r>
            <a:r>
              <a:rPr lang="en-US" dirty="0"/>
              <a:t>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0</a:t>
            </a:r>
            <a:r>
              <a:rPr lang="en-US" dirty="0"/>
              <a:t> 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8928045"/>
              </p:ext>
            </p:extLst>
          </p:nvPr>
        </p:nvGraphicFramePr>
        <p:xfrm>
          <a:off x="6319921" y="4342588"/>
          <a:ext cx="3530600" cy="914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7400">
                  <a:extLst>
                    <a:ext uri="{9D8B030D-6E8A-4147-A177-3AD203B41FA5}">
                      <a16:colId xmlns:a16="http://schemas.microsoft.com/office/drawing/2014/main" val="2379659550"/>
                    </a:ext>
                  </a:extLst>
                </a:gridCol>
                <a:gridCol w="749300">
                  <a:extLst>
                    <a:ext uri="{9D8B030D-6E8A-4147-A177-3AD203B41FA5}">
                      <a16:colId xmlns:a16="http://schemas.microsoft.com/office/drawing/2014/main" val="421028527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42649569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362371159"/>
                    </a:ext>
                  </a:extLst>
                </a:gridCol>
                <a:gridCol w="774700">
                  <a:extLst>
                    <a:ext uri="{9D8B030D-6E8A-4147-A177-3AD203B41FA5}">
                      <a16:colId xmlns:a16="http://schemas.microsoft.com/office/drawing/2014/main" val="906871026"/>
                    </a:ext>
                  </a:extLst>
                </a:gridCol>
              </a:tblGrid>
              <a:tr h="7315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Number of Applications (2004)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Withdrawn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Permits issued delta (2004)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Permits issued tempo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Applications denied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60092171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2601180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47746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9200"/>
          </a:xfrm>
        </p:spPr>
        <p:txBody>
          <a:bodyPr/>
          <a:lstStyle/>
          <a:p>
            <a:pPr algn="ctr"/>
            <a:r>
              <a:rPr lang="en-US" b="1" dirty="0"/>
              <a:t>DENCO II LLC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90181" y="543629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4737876"/>
              </p:ext>
            </p:extLst>
          </p:nvPr>
        </p:nvGraphicFramePr>
        <p:xfrm>
          <a:off x="962527" y="5111872"/>
          <a:ext cx="2844800" cy="14630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4612">
                  <a:extLst>
                    <a:ext uri="{9D8B030D-6E8A-4147-A177-3AD203B41FA5}">
                      <a16:colId xmlns:a16="http://schemas.microsoft.com/office/drawing/2014/main" val="2876994543"/>
                    </a:ext>
                  </a:extLst>
                </a:gridCol>
                <a:gridCol w="2100188">
                  <a:extLst>
                    <a:ext uri="{9D8B030D-6E8A-4147-A177-3AD203B41FA5}">
                      <a16:colId xmlns:a16="http://schemas.microsoft.com/office/drawing/2014/main" val="2561161378"/>
                    </a:ext>
                  </a:extLst>
                </a:gridCol>
              </a:tblGrid>
              <a:tr h="18288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Application processing on hold or delayed due to: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917281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Code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Issue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38339692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EAW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83488388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Modeling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07715633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Compliance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9331531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Technical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01902303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Tempo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3142804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Staffing or priority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559638710"/>
                  </a:ext>
                </a:extLst>
              </a:tr>
            </a:tbl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3576817"/>
              </p:ext>
            </p:extLst>
          </p:nvPr>
        </p:nvGraphicFramePr>
        <p:xfrm>
          <a:off x="838200" y="1825627"/>
          <a:ext cx="10515600" cy="26964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4450">
                  <a:extLst>
                    <a:ext uri="{9D8B030D-6E8A-4147-A177-3AD203B41FA5}">
                      <a16:colId xmlns:a16="http://schemas.microsoft.com/office/drawing/2014/main" val="4111643831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645649974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533801435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706437416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833079634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768809351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787760005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127563128"/>
                    </a:ext>
                  </a:extLst>
                </a:gridCol>
              </a:tblGrid>
              <a:tr h="44941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Priority Application, Pick-up Year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 Receipt to Pick up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 Pick up to Permitee Draft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 Pick up to Issuance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Hours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Hours/days pick up to draft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Hours/days pick up to isssuance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Issues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178493322"/>
                  </a:ext>
                </a:extLst>
              </a:tr>
              <a:tr h="44941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1, 2, 3, 7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363513669"/>
                  </a:ext>
                </a:extLst>
              </a:tr>
              <a:tr h="44941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2, 4, 7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901193515"/>
                  </a:ext>
                </a:extLst>
              </a:tr>
              <a:tr h="44941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3, 4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208141564"/>
                  </a:ext>
                </a:extLst>
              </a:tr>
              <a:tr h="44941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080025669"/>
                  </a:ext>
                </a:extLst>
              </a:tr>
              <a:tr h="44941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Median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973162101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9798567"/>
              </p:ext>
            </p:extLst>
          </p:nvPr>
        </p:nvGraphicFramePr>
        <p:xfrm>
          <a:off x="6483927" y="5111872"/>
          <a:ext cx="3530600" cy="914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7400">
                  <a:extLst>
                    <a:ext uri="{9D8B030D-6E8A-4147-A177-3AD203B41FA5}">
                      <a16:colId xmlns:a16="http://schemas.microsoft.com/office/drawing/2014/main" val="516800557"/>
                    </a:ext>
                  </a:extLst>
                </a:gridCol>
                <a:gridCol w="749300">
                  <a:extLst>
                    <a:ext uri="{9D8B030D-6E8A-4147-A177-3AD203B41FA5}">
                      <a16:colId xmlns:a16="http://schemas.microsoft.com/office/drawing/2014/main" val="134738584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1181097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162465655"/>
                    </a:ext>
                  </a:extLst>
                </a:gridCol>
                <a:gridCol w="774700">
                  <a:extLst>
                    <a:ext uri="{9D8B030D-6E8A-4147-A177-3AD203B41FA5}">
                      <a16:colId xmlns:a16="http://schemas.microsoft.com/office/drawing/2014/main" val="1323699779"/>
                    </a:ext>
                  </a:extLst>
                </a:gridCol>
              </a:tblGrid>
              <a:tr h="7315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Number of Applications (2003)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Withdrawn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Permits issued delta (2004)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Permits issued tempo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Applications denied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3643044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9145766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00232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920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/>
              <a:t>Ethanol 2000 LLP dba POET </a:t>
            </a:r>
            <a:r>
              <a:rPr lang="en-US" sz="3600" b="1" dirty="0" err="1"/>
              <a:t>Biorefining</a:t>
            </a:r>
            <a:r>
              <a:rPr lang="en-US" sz="3600" b="1" dirty="0"/>
              <a:t> Bingham Lake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90181" y="543629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3577005"/>
              </p:ext>
            </p:extLst>
          </p:nvPr>
        </p:nvGraphicFramePr>
        <p:xfrm>
          <a:off x="1045655" y="4706562"/>
          <a:ext cx="2844800" cy="14630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4612">
                  <a:extLst>
                    <a:ext uri="{9D8B030D-6E8A-4147-A177-3AD203B41FA5}">
                      <a16:colId xmlns:a16="http://schemas.microsoft.com/office/drawing/2014/main" val="2876994543"/>
                    </a:ext>
                  </a:extLst>
                </a:gridCol>
                <a:gridCol w="2100188">
                  <a:extLst>
                    <a:ext uri="{9D8B030D-6E8A-4147-A177-3AD203B41FA5}">
                      <a16:colId xmlns:a16="http://schemas.microsoft.com/office/drawing/2014/main" val="2561161378"/>
                    </a:ext>
                  </a:extLst>
                </a:gridCol>
              </a:tblGrid>
              <a:tr h="18288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Application processing on hold or delayed due to: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917281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Code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Issue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38339692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EAW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83488388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Modeling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07715633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Compliance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9331531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Technical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01902303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Tempo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3142804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Staffing or priority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559638710"/>
                  </a:ext>
                </a:extLst>
              </a:tr>
            </a:tbl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7317659"/>
              </p:ext>
            </p:extLst>
          </p:nvPr>
        </p:nvGraphicFramePr>
        <p:xfrm>
          <a:off x="838200" y="1825623"/>
          <a:ext cx="10515600" cy="17654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4450">
                  <a:extLst>
                    <a:ext uri="{9D8B030D-6E8A-4147-A177-3AD203B41FA5}">
                      <a16:colId xmlns:a16="http://schemas.microsoft.com/office/drawing/2014/main" val="1987703671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961291378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267212521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8979058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1752968641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1612810433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1368490088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710481328"/>
                    </a:ext>
                  </a:extLst>
                </a:gridCol>
              </a:tblGrid>
              <a:tr h="8827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Priority Application, Pick-up Year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 Receipt to Pick up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 Pick up to Permitee Draft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 Pick up to Issuance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Hours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Hours/days pick up to draft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Hours/days pick up to isssuance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Issues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609832360"/>
                  </a:ext>
                </a:extLst>
              </a:tr>
              <a:tr h="8827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4, 7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40017112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6609650"/>
              </p:ext>
            </p:extLst>
          </p:nvPr>
        </p:nvGraphicFramePr>
        <p:xfrm>
          <a:off x="6558511" y="4706562"/>
          <a:ext cx="3530600" cy="914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7400">
                  <a:extLst>
                    <a:ext uri="{9D8B030D-6E8A-4147-A177-3AD203B41FA5}">
                      <a16:colId xmlns:a16="http://schemas.microsoft.com/office/drawing/2014/main" val="57056031"/>
                    </a:ext>
                  </a:extLst>
                </a:gridCol>
                <a:gridCol w="749300">
                  <a:extLst>
                    <a:ext uri="{9D8B030D-6E8A-4147-A177-3AD203B41FA5}">
                      <a16:colId xmlns:a16="http://schemas.microsoft.com/office/drawing/2014/main" val="342297677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80271243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37662843"/>
                    </a:ext>
                  </a:extLst>
                </a:gridCol>
                <a:gridCol w="774700">
                  <a:extLst>
                    <a:ext uri="{9D8B030D-6E8A-4147-A177-3AD203B41FA5}">
                      <a16:colId xmlns:a16="http://schemas.microsoft.com/office/drawing/2014/main" val="1746960977"/>
                    </a:ext>
                  </a:extLst>
                </a:gridCol>
              </a:tblGrid>
              <a:tr h="7315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Number of Applications (2001)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Withdrawn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Permits issued delta (2001)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Permits issued tempo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Applications denied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22648589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4369156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1567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9200"/>
          </a:xfrm>
        </p:spPr>
        <p:txBody>
          <a:bodyPr/>
          <a:lstStyle/>
          <a:p>
            <a:pPr algn="ctr"/>
            <a:r>
              <a:rPr lang="en-US" b="1" dirty="0"/>
              <a:t>Granite Falls Energy LLC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90181" y="543629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7790544"/>
              </p:ext>
            </p:extLst>
          </p:nvPr>
        </p:nvGraphicFramePr>
        <p:xfrm>
          <a:off x="1128782" y="4488645"/>
          <a:ext cx="2844800" cy="14630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4612">
                  <a:extLst>
                    <a:ext uri="{9D8B030D-6E8A-4147-A177-3AD203B41FA5}">
                      <a16:colId xmlns:a16="http://schemas.microsoft.com/office/drawing/2014/main" val="2876994543"/>
                    </a:ext>
                  </a:extLst>
                </a:gridCol>
                <a:gridCol w="2100188">
                  <a:extLst>
                    <a:ext uri="{9D8B030D-6E8A-4147-A177-3AD203B41FA5}">
                      <a16:colId xmlns:a16="http://schemas.microsoft.com/office/drawing/2014/main" val="2561161378"/>
                    </a:ext>
                  </a:extLst>
                </a:gridCol>
              </a:tblGrid>
              <a:tr h="18288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Application processing on hold or delayed due to: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917281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Code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Issue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38339692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EAW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83488388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Modeling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07715633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Compliance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9331531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Technical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01902303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Tempo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3142804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Staffing or priority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559638710"/>
                  </a:ext>
                </a:extLst>
              </a:tr>
            </a:tbl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3021485"/>
              </p:ext>
            </p:extLst>
          </p:nvPr>
        </p:nvGraphicFramePr>
        <p:xfrm>
          <a:off x="838200" y="1825623"/>
          <a:ext cx="10515600" cy="15825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4450">
                  <a:extLst>
                    <a:ext uri="{9D8B030D-6E8A-4147-A177-3AD203B41FA5}">
                      <a16:colId xmlns:a16="http://schemas.microsoft.com/office/drawing/2014/main" val="563126821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611209558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689240406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017308219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907587892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848301187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209550293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628977753"/>
                    </a:ext>
                  </a:extLst>
                </a:gridCol>
              </a:tblGrid>
              <a:tr h="79129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Priority Application, Pick-up Year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 Receipt to Pick up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 Pick up to Permitee Draft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 Pick up to Issuance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Hours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Hours/days pick up to draft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Hours/days pick up to isssuance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Issues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325374315"/>
                  </a:ext>
                </a:extLst>
              </a:tr>
              <a:tr h="79129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1, 2, 4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807071659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9697807"/>
              </p:ext>
            </p:extLst>
          </p:nvPr>
        </p:nvGraphicFramePr>
        <p:xfrm>
          <a:off x="6500553" y="4488645"/>
          <a:ext cx="3530600" cy="914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7400">
                  <a:extLst>
                    <a:ext uri="{9D8B030D-6E8A-4147-A177-3AD203B41FA5}">
                      <a16:colId xmlns:a16="http://schemas.microsoft.com/office/drawing/2014/main" val="977108888"/>
                    </a:ext>
                  </a:extLst>
                </a:gridCol>
                <a:gridCol w="749300">
                  <a:extLst>
                    <a:ext uri="{9D8B030D-6E8A-4147-A177-3AD203B41FA5}">
                      <a16:colId xmlns:a16="http://schemas.microsoft.com/office/drawing/2014/main" val="84169549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31780946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737313414"/>
                    </a:ext>
                  </a:extLst>
                </a:gridCol>
                <a:gridCol w="774700">
                  <a:extLst>
                    <a:ext uri="{9D8B030D-6E8A-4147-A177-3AD203B41FA5}">
                      <a16:colId xmlns:a16="http://schemas.microsoft.com/office/drawing/2014/main" val="818836529"/>
                    </a:ext>
                  </a:extLst>
                </a:gridCol>
              </a:tblGrid>
              <a:tr h="7315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Number of Applications (2004)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Withdrawn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Permits issued delta (2004)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Permits issued tempo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Applications denied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29151508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2582694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26644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9200"/>
          </a:xfrm>
        </p:spPr>
        <p:txBody>
          <a:bodyPr/>
          <a:lstStyle/>
          <a:p>
            <a:pPr algn="ctr"/>
            <a:r>
              <a:rPr lang="en-US" b="1" dirty="0"/>
              <a:t>Green Plains Fairmont LLC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90181" y="543629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183213"/>
              </p:ext>
            </p:extLst>
          </p:nvPr>
        </p:nvGraphicFramePr>
        <p:xfrm>
          <a:off x="995778" y="4979096"/>
          <a:ext cx="2844800" cy="14630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4612">
                  <a:extLst>
                    <a:ext uri="{9D8B030D-6E8A-4147-A177-3AD203B41FA5}">
                      <a16:colId xmlns:a16="http://schemas.microsoft.com/office/drawing/2014/main" val="2876994543"/>
                    </a:ext>
                  </a:extLst>
                </a:gridCol>
                <a:gridCol w="2100188">
                  <a:extLst>
                    <a:ext uri="{9D8B030D-6E8A-4147-A177-3AD203B41FA5}">
                      <a16:colId xmlns:a16="http://schemas.microsoft.com/office/drawing/2014/main" val="2561161378"/>
                    </a:ext>
                  </a:extLst>
                </a:gridCol>
              </a:tblGrid>
              <a:tr h="18288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Application processing on hold or delayed due to: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917281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Code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Issue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38339692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EAW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83488388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Modeling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07715633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Compliance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9331531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Technical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01902303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Tempo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3142804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Staffing or priority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559638710"/>
                  </a:ext>
                </a:extLst>
              </a:tr>
            </a:tbl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5952915"/>
              </p:ext>
            </p:extLst>
          </p:nvPr>
        </p:nvGraphicFramePr>
        <p:xfrm>
          <a:off x="838200" y="1825625"/>
          <a:ext cx="10515600" cy="23473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4450">
                  <a:extLst>
                    <a:ext uri="{9D8B030D-6E8A-4147-A177-3AD203B41FA5}">
                      <a16:colId xmlns:a16="http://schemas.microsoft.com/office/drawing/2014/main" val="3947327256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506574978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4088160052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1812635955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494610426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481259702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986663874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641452806"/>
                    </a:ext>
                  </a:extLst>
                </a:gridCol>
              </a:tblGrid>
              <a:tr h="46947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Priority Application, Pick-up Year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 Receipt to Pick up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 Pick up to Permitee Draft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 Pick up to Issuance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Hours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Hours/days pick up to draft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Hours/days pick up to isssuance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Issues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364111523"/>
                  </a:ext>
                </a:extLst>
              </a:tr>
              <a:tr h="46947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3, 4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449717496"/>
                  </a:ext>
                </a:extLst>
              </a:tr>
              <a:tr h="46947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578221263"/>
                  </a:ext>
                </a:extLst>
              </a:tr>
              <a:tr h="46947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247.5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247.5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468269899"/>
                  </a:ext>
                </a:extLst>
              </a:tr>
              <a:tr h="46947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Median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247.5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247.5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812569395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566466"/>
              </p:ext>
            </p:extLst>
          </p:nvPr>
        </p:nvGraphicFramePr>
        <p:xfrm>
          <a:off x="6616931" y="4979096"/>
          <a:ext cx="3721100" cy="914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7400">
                  <a:extLst>
                    <a:ext uri="{9D8B030D-6E8A-4147-A177-3AD203B41FA5}">
                      <a16:colId xmlns:a16="http://schemas.microsoft.com/office/drawing/2014/main" val="2590916145"/>
                    </a:ext>
                  </a:extLst>
                </a:gridCol>
                <a:gridCol w="749300">
                  <a:extLst>
                    <a:ext uri="{9D8B030D-6E8A-4147-A177-3AD203B41FA5}">
                      <a16:colId xmlns:a16="http://schemas.microsoft.com/office/drawing/2014/main" val="20917709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06978021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881140011"/>
                    </a:ext>
                  </a:extLst>
                </a:gridCol>
                <a:gridCol w="965200">
                  <a:extLst>
                    <a:ext uri="{9D8B030D-6E8A-4147-A177-3AD203B41FA5}">
                      <a16:colId xmlns:a16="http://schemas.microsoft.com/office/drawing/2014/main" val="3790510508"/>
                    </a:ext>
                  </a:extLst>
                </a:gridCol>
              </a:tblGrid>
              <a:tr h="7315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Number of Applications (2005)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Withdrawn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Permits issued delta (2005)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Permits issued tempo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Applications denied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81051987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3915444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55255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9200"/>
          </a:xfrm>
        </p:spPr>
        <p:txBody>
          <a:bodyPr/>
          <a:lstStyle/>
          <a:p>
            <a:pPr algn="ctr"/>
            <a:r>
              <a:rPr lang="en-US" b="1" dirty="0"/>
              <a:t>Green Plains Otter Tail LLC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90181" y="543629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6500321"/>
              </p:ext>
            </p:extLst>
          </p:nvPr>
        </p:nvGraphicFramePr>
        <p:xfrm>
          <a:off x="1162630" y="4777917"/>
          <a:ext cx="2844800" cy="14630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4612">
                  <a:extLst>
                    <a:ext uri="{9D8B030D-6E8A-4147-A177-3AD203B41FA5}">
                      <a16:colId xmlns:a16="http://schemas.microsoft.com/office/drawing/2014/main" val="2876994543"/>
                    </a:ext>
                  </a:extLst>
                </a:gridCol>
                <a:gridCol w="2100188">
                  <a:extLst>
                    <a:ext uri="{9D8B030D-6E8A-4147-A177-3AD203B41FA5}">
                      <a16:colId xmlns:a16="http://schemas.microsoft.com/office/drawing/2014/main" val="2561161378"/>
                    </a:ext>
                  </a:extLst>
                </a:gridCol>
              </a:tblGrid>
              <a:tr h="18288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Application processing on hold or delayed due to: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917281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Code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Issue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38339692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EAW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83488388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Modeling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07715633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Compliance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9331531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Technical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01902303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Tempo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3142804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Staffing or priority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559638710"/>
                  </a:ext>
                </a:extLst>
              </a:tr>
            </a:tbl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2725561"/>
              </p:ext>
            </p:extLst>
          </p:nvPr>
        </p:nvGraphicFramePr>
        <p:xfrm>
          <a:off x="838200" y="1825625"/>
          <a:ext cx="10515600" cy="23289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4450">
                  <a:extLst>
                    <a:ext uri="{9D8B030D-6E8A-4147-A177-3AD203B41FA5}">
                      <a16:colId xmlns:a16="http://schemas.microsoft.com/office/drawing/2014/main" val="1538101761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1550325721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1275218777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659520839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1303314603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50844430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1376141635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133727660"/>
                    </a:ext>
                  </a:extLst>
                </a:gridCol>
              </a:tblGrid>
              <a:tr h="4657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Priority Application, Pick-up Year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 Receipt to Pick up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 Pick up to Permitee Draft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 Pick up to Issuance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Hours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Hours/days pick up to draft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Hours/days pick up to isssuance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Issues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11136075"/>
                  </a:ext>
                </a:extLst>
              </a:tr>
              <a:tr h="4657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34745466"/>
                  </a:ext>
                </a:extLst>
              </a:tr>
              <a:tr h="4657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174272971"/>
                  </a:ext>
                </a:extLst>
              </a:tr>
              <a:tr h="4657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277.0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133543789"/>
                  </a:ext>
                </a:extLst>
              </a:tr>
              <a:tr h="4657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Median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68046219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4323324"/>
              </p:ext>
            </p:extLst>
          </p:nvPr>
        </p:nvGraphicFramePr>
        <p:xfrm>
          <a:off x="6440557" y="4777917"/>
          <a:ext cx="3886200" cy="914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52500">
                  <a:extLst>
                    <a:ext uri="{9D8B030D-6E8A-4147-A177-3AD203B41FA5}">
                      <a16:colId xmlns:a16="http://schemas.microsoft.com/office/drawing/2014/main" val="1786012808"/>
                    </a:ext>
                  </a:extLst>
                </a:gridCol>
                <a:gridCol w="749300">
                  <a:extLst>
                    <a:ext uri="{9D8B030D-6E8A-4147-A177-3AD203B41FA5}">
                      <a16:colId xmlns:a16="http://schemas.microsoft.com/office/drawing/2014/main" val="80889786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2030305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163627202"/>
                    </a:ext>
                  </a:extLst>
                </a:gridCol>
                <a:gridCol w="965200">
                  <a:extLst>
                    <a:ext uri="{9D8B030D-6E8A-4147-A177-3AD203B41FA5}">
                      <a16:colId xmlns:a16="http://schemas.microsoft.com/office/drawing/2014/main" val="2808177969"/>
                    </a:ext>
                  </a:extLst>
                </a:gridCol>
              </a:tblGrid>
              <a:tr h="7315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Number of Applications (2006)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Withdrawn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Permits issued delta (2006)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Permits issued tempo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Applications denied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90877258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5623743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3615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9200"/>
          </a:xfrm>
        </p:spPr>
        <p:txBody>
          <a:bodyPr/>
          <a:lstStyle/>
          <a:p>
            <a:pPr algn="ctr"/>
            <a:r>
              <a:rPr lang="en-US" b="1" dirty="0"/>
              <a:t>Guardian Energy LLC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90181" y="543629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4737876"/>
              </p:ext>
            </p:extLst>
          </p:nvPr>
        </p:nvGraphicFramePr>
        <p:xfrm>
          <a:off x="962527" y="5111872"/>
          <a:ext cx="2844800" cy="14630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4612">
                  <a:extLst>
                    <a:ext uri="{9D8B030D-6E8A-4147-A177-3AD203B41FA5}">
                      <a16:colId xmlns:a16="http://schemas.microsoft.com/office/drawing/2014/main" val="2876994543"/>
                    </a:ext>
                  </a:extLst>
                </a:gridCol>
                <a:gridCol w="2100188">
                  <a:extLst>
                    <a:ext uri="{9D8B030D-6E8A-4147-A177-3AD203B41FA5}">
                      <a16:colId xmlns:a16="http://schemas.microsoft.com/office/drawing/2014/main" val="2561161378"/>
                    </a:ext>
                  </a:extLst>
                </a:gridCol>
              </a:tblGrid>
              <a:tr h="18288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Application processing on hold or delayed due to: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917281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Code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Issue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38339692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EAW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83488388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Modeling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07715633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Compliance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9331531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Technical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01902303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Tempo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3142804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Staffing or priority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559638710"/>
                  </a:ext>
                </a:extLst>
              </a:tr>
            </a:tbl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4040510"/>
              </p:ext>
            </p:extLst>
          </p:nvPr>
        </p:nvGraphicFramePr>
        <p:xfrm>
          <a:off x="838200" y="1618749"/>
          <a:ext cx="10515600" cy="30678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4450">
                  <a:extLst>
                    <a:ext uri="{9D8B030D-6E8A-4147-A177-3AD203B41FA5}">
                      <a16:colId xmlns:a16="http://schemas.microsoft.com/office/drawing/2014/main" val="1919282669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1985756635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468814836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91807304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081943441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461198060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520781353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837127890"/>
                    </a:ext>
                  </a:extLst>
                </a:gridCol>
              </a:tblGrid>
              <a:tr h="35795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Priority Application, Pick-up Year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 Receipt to Pick up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 Pick up to Permitee Draft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 Pick up to Issuance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Hours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Hours/days pick up to draft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Hours/days pick up to isssuance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Issues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111572446"/>
                  </a:ext>
                </a:extLst>
              </a:tr>
              <a:tr h="3871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1, 2, 4,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825817242"/>
                  </a:ext>
                </a:extLst>
              </a:tr>
              <a:tr h="3871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079622941"/>
                  </a:ext>
                </a:extLst>
              </a:tr>
              <a:tr h="3871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980905188"/>
                  </a:ext>
                </a:extLst>
              </a:tr>
              <a:tr h="3871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4, 7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980255637"/>
                  </a:ext>
                </a:extLst>
              </a:tr>
              <a:tr h="3871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2,3,4,6,7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350376700"/>
                  </a:ext>
                </a:extLst>
              </a:tr>
              <a:tr h="3871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277.8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381.6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861158075"/>
                  </a:ext>
                </a:extLst>
              </a:tr>
              <a:tr h="3871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Median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531070275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9024271"/>
              </p:ext>
            </p:extLst>
          </p:nvPr>
        </p:nvGraphicFramePr>
        <p:xfrm>
          <a:off x="6919568" y="5111872"/>
          <a:ext cx="3441700" cy="914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9300">
                  <a:extLst>
                    <a:ext uri="{9D8B030D-6E8A-4147-A177-3AD203B41FA5}">
                      <a16:colId xmlns:a16="http://schemas.microsoft.com/office/drawing/2014/main" val="1133479062"/>
                    </a:ext>
                  </a:extLst>
                </a:gridCol>
                <a:gridCol w="736600">
                  <a:extLst>
                    <a:ext uri="{9D8B030D-6E8A-4147-A177-3AD203B41FA5}">
                      <a16:colId xmlns:a16="http://schemas.microsoft.com/office/drawing/2014/main" val="3067724302"/>
                    </a:ext>
                  </a:extLst>
                </a:gridCol>
                <a:gridCol w="596900">
                  <a:extLst>
                    <a:ext uri="{9D8B030D-6E8A-4147-A177-3AD203B41FA5}">
                      <a16:colId xmlns:a16="http://schemas.microsoft.com/office/drawing/2014/main" val="3354218590"/>
                    </a:ext>
                  </a:extLst>
                </a:gridCol>
                <a:gridCol w="584200">
                  <a:extLst>
                    <a:ext uri="{9D8B030D-6E8A-4147-A177-3AD203B41FA5}">
                      <a16:colId xmlns:a16="http://schemas.microsoft.com/office/drawing/2014/main" val="3678093363"/>
                    </a:ext>
                  </a:extLst>
                </a:gridCol>
                <a:gridCol w="774700">
                  <a:extLst>
                    <a:ext uri="{9D8B030D-6E8A-4147-A177-3AD203B41FA5}">
                      <a16:colId xmlns:a16="http://schemas.microsoft.com/office/drawing/2014/main" val="2990267400"/>
                    </a:ext>
                  </a:extLst>
                </a:gridCol>
              </a:tblGrid>
              <a:tr h="7315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Number of Applications (2005)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Withdrawn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Permits issued delta (2005)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Permits issued tempo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Applications denied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14718810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9776981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98342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7084"/>
          </a:xfrm>
        </p:spPr>
        <p:txBody>
          <a:bodyPr/>
          <a:lstStyle/>
          <a:p>
            <a:pPr algn="ctr"/>
            <a:r>
              <a:rPr lang="en-US" b="1" dirty="0" smtClean="0"/>
              <a:t>Heartland Corn Products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290181" y="543629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8596524"/>
              </p:ext>
            </p:extLst>
          </p:nvPr>
        </p:nvGraphicFramePr>
        <p:xfrm>
          <a:off x="6601217" y="5386192"/>
          <a:ext cx="3441700" cy="914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9300">
                  <a:extLst>
                    <a:ext uri="{9D8B030D-6E8A-4147-A177-3AD203B41FA5}">
                      <a16:colId xmlns:a16="http://schemas.microsoft.com/office/drawing/2014/main" val="4099222773"/>
                    </a:ext>
                  </a:extLst>
                </a:gridCol>
                <a:gridCol w="736600">
                  <a:extLst>
                    <a:ext uri="{9D8B030D-6E8A-4147-A177-3AD203B41FA5}">
                      <a16:colId xmlns:a16="http://schemas.microsoft.com/office/drawing/2014/main" val="3673249220"/>
                    </a:ext>
                  </a:extLst>
                </a:gridCol>
                <a:gridCol w="596900">
                  <a:extLst>
                    <a:ext uri="{9D8B030D-6E8A-4147-A177-3AD203B41FA5}">
                      <a16:colId xmlns:a16="http://schemas.microsoft.com/office/drawing/2014/main" val="840037290"/>
                    </a:ext>
                  </a:extLst>
                </a:gridCol>
                <a:gridCol w="584200">
                  <a:extLst>
                    <a:ext uri="{9D8B030D-6E8A-4147-A177-3AD203B41FA5}">
                      <a16:colId xmlns:a16="http://schemas.microsoft.com/office/drawing/2014/main" val="212482447"/>
                    </a:ext>
                  </a:extLst>
                </a:gridCol>
                <a:gridCol w="774700">
                  <a:extLst>
                    <a:ext uri="{9D8B030D-6E8A-4147-A177-3AD203B41FA5}">
                      <a16:colId xmlns:a16="http://schemas.microsoft.com/office/drawing/2014/main" val="793595486"/>
                    </a:ext>
                  </a:extLst>
                </a:gridCol>
              </a:tblGrid>
              <a:tr h="7315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Number of Applications (2005)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Withdrawn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Permits issued delta (2005)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Permits issued tempo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Applications denied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39792999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064988884"/>
                  </a:ext>
                </a:extLst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4737876"/>
              </p:ext>
            </p:extLst>
          </p:nvPr>
        </p:nvGraphicFramePr>
        <p:xfrm>
          <a:off x="962527" y="5111872"/>
          <a:ext cx="2844800" cy="14630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4612">
                  <a:extLst>
                    <a:ext uri="{9D8B030D-6E8A-4147-A177-3AD203B41FA5}">
                      <a16:colId xmlns:a16="http://schemas.microsoft.com/office/drawing/2014/main" val="2876994543"/>
                    </a:ext>
                  </a:extLst>
                </a:gridCol>
                <a:gridCol w="2100188">
                  <a:extLst>
                    <a:ext uri="{9D8B030D-6E8A-4147-A177-3AD203B41FA5}">
                      <a16:colId xmlns:a16="http://schemas.microsoft.com/office/drawing/2014/main" val="2561161378"/>
                    </a:ext>
                  </a:extLst>
                </a:gridCol>
              </a:tblGrid>
              <a:tr h="18288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Application processing on hold or delayed due to: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917281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Code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Issue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38339692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EAW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83488388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Modeling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07715633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Compliance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9331531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Technical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01902303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Tempo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3142804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Staffing or priority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559638710"/>
                  </a:ext>
                </a:extLst>
              </a:tr>
            </a:tbl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2808000"/>
              </p:ext>
            </p:extLst>
          </p:nvPr>
        </p:nvGraphicFramePr>
        <p:xfrm>
          <a:off x="838200" y="1329449"/>
          <a:ext cx="10515600" cy="35251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4450">
                  <a:extLst>
                    <a:ext uri="{9D8B030D-6E8A-4147-A177-3AD203B41FA5}">
                      <a16:colId xmlns:a16="http://schemas.microsoft.com/office/drawing/2014/main" val="3891713770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470272655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94274419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145786309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158621415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218121076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501369335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384790552"/>
                    </a:ext>
                  </a:extLst>
                </a:gridCol>
              </a:tblGrid>
              <a:tr h="3916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Priority Application, Pick-up Year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 Receipt to Pick up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 Pick up to Permitee Draft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 Pick up to Issuance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Hours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Hours/days pick up to draft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Hours/days pick up to isssuance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Issues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859846567"/>
                  </a:ext>
                </a:extLst>
              </a:tr>
              <a:tr h="3916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1, 2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05882210"/>
                  </a:ext>
                </a:extLst>
              </a:tr>
              <a:tr h="3916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3, 4, 7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892564146"/>
                  </a:ext>
                </a:extLst>
              </a:tr>
              <a:tr h="3916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2, 7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759794424"/>
                  </a:ext>
                </a:extLst>
              </a:tr>
              <a:tr h="3916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292024639"/>
                  </a:ext>
                </a:extLst>
              </a:tr>
              <a:tr h="3916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392543551"/>
                  </a:ext>
                </a:extLst>
              </a:tr>
              <a:tr h="3916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145055462"/>
                  </a:ext>
                </a:extLst>
              </a:tr>
              <a:tr h="3916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292.7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265.7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265464848"/>
                  </a:ext>
                </a:extLst>
              </a:tr>
              <a:tr h="3916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Median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9246022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11840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4178"/>
            <a:ext cx="10515600" cy="929200"/>
          </a:xfrm>
        </p:spPr>
        <p:txBody>
          <a:bodyPr/>
          <a:lstStyle/>
          <a:p>
            <a:pPr algn="ctr"/>
            <a:r>
              <a:rPr lang="en-US" b="1" dirty="0"/>
              <a:t>Heron Lake </a:t>
            </a:r>
            <a:r>
              <a:rPr lang="en-US" b="1" dirty="0" err="1"/>
              <a:t>BioEnergy</a:t>
            </a:r>
            <a:r>
              <a:rPr lang="en-US" b="1" dirty="0"/>
              <a:t> LLC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90181" y="543629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4737876"/>
              </p:ext>
            </p:extLst>
          </p:nvPr>
        </p:nvGraphicFramePr>
        <p:xfrm>
          <a:off x="962527" y="5111872"/>
          <a:ext cx="2844800" cy="14630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4612">
                  <a:extLst>
                    <a:ext uri="{9D8B030D-6E8A-4147-A177-3AD203B41FA5}">
                      <a16:colId xmlns:a16="http://schemas.microsoft.com/office/drawing/2014/main" val="2876994543"/>
                    </a:ext>
                  </a:extLst>
                </a:gridCol>
                <a:gridCol w="2100188">
                  <a:extLst>
                    <a:ext uri="{9D8B030D-6E8A-4147-A177-3AD203B41FA5}">
                      <a16:colId xmlns:a16="http://schemas.microsoft.com/office/drawing/2014/main" val="2561161378"/>
                    </a:ext>
                  </a:extLst>
                </a:gridCol>
              </a:tblGrid>
              <a:tr h="18288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Application processing on hold or delayed due to: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917281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Code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Issue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38339692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EAW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83488388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Modeling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07715633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Compliance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9331531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Technical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01902303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Tempo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3142804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Staffing or priority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559638710"/>
                  </a:ext>
                </a:extLst>
              </a:tr>
            </a:tbl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3606317"/>
              </p:ext>
            </p:extLst>
          </p:nvPr>
        </p:nvGraphicFramePr>
        <p:xfrm>
          <a:off x="838200" y="1618747"/>
          <a:ext cx="10515600" cy="31917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4450">
                  <a:extLst>
                    <a:ext uri="{9D8B030D-6E8A-4147-A177-3AD203B41FA5}">
                      <a16:colId xmlns:a16="http://schemas.microsoft.com/office/drawing/2014/main" val="1079032542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4197251733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4275645377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884906544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774842003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108451560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1654333791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248108515"/>
                    </a:ext>
                  </a:extLst>
                </a:gridCol>
              </a:tblGrid>
              <a:tr h="4559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Priority Application, Pick-up Year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 Receipt to Pick up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 Pick up to Permitee Draft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 Pick up to Issuance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Hours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Hours/days pick up to draft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Hours/days pick up to isssuance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Issues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118555285"/>
                  </a:ext>
                </a:extLst>
              </a:tr>
              <a:tr h="4559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1, 2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269649186"/>
                  </a:ext>
                </a:extLst>
              </a:tr>
              <a:tr h="4559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772176111"/>
                  </a:ext>
                </a:extLst>
              </a:tr>
              <a:tr h="4559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4, 7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278403602"/>
                  </a:ext>
                </a:extLst>
              </a:tr>
              <a:tr h="4559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3, 4, 6, 7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646981125"/>
                  </a:ext>
                </a:extLst>
              </a:tr>
              <a:tr h="4559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312.8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539.3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818.5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105679574"/>
                  </a:ext>
                </a:extLst>
              </a:tr>
              <a:tr h="4559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Median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856366512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0028905"/>
              </p:ext>
            </p:extLst>
          </p:nvPr>
        </p:nvGraphicFramePr>
        <p:xfrm>
          <a:off x="6679095" y="5135906"/>
          <a:ext cx="3530600" cy="914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7400">
                  <a:extLst>
                    <a:ext uri="{9D8B030D-6E8A-4147-A177-3AD203B41FA5}">
                      <a16:colId xmlns:a16="http://schemas.microsoft.com/office/drawing/2014/main" val="362847864"/>
                    </a:ext>
                  </a:extLst>
                </a:gridCol>
                <a:gridCol w="749300">
                  <a:extLst>
                    <a:ext uri="{9D8B030D-6E8A-4147-A177-3AD203B41FA5}">
                      <a16:colId xmlns:a16="http://schemas.microsoft.com/office/drawing/2014/main" val="42220696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9518192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254928042"/>
                    </a:ext>
                  </a:extLst>
                </a:gridCol>
                <a:gridCol w="774700">
                  <a:extLst>
                    <a:ext uri="{9D8B030D-6E8A-4147-A177-3AD203B41FA5}">
                      <a16:colId xmlns:a16="http://schemas.microsoft.com/office/drawing/2014/main" val="4046605385"/>
                    </a:ext>
                  </a:extLst>
                </a:gridCol>
              </a:tblGrid>
              <a:tr h="7315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Number of Applications (2004)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Withdrawn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Permits issued delta (2004)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Permits issued tempo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Applications denied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97323116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3403565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18500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9200"/>
          </a:xfrm>
        </p:spPr>
        <p:txBody>
          <a:bodyPr/>
          <a:lstStyle/>
          <a:p>
            <a:pPr algn="ctr"/>
            <a:r>
              <a:rPr lang="en-US" b="1" dirty="0" err="1"/>
              <a:t>Highwater</a:t>
            </a:r>
            <a:r>
              <a:rPr lang="en-US" b="1" dirty="0"/>
              <a:t> Ethanol LLC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90181" y="543629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2181157"/>
              </p:ext>
            </p:extLst>
          </p:nvPr>
        </p:nvGraphicFramePr>
        <p:xfrm>
          <a:off x="903085" y="4979096"/>
          <a:ext cx="2844800" cy="14554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4612">
                  <a:extLst>
                    <a:ext uri="{9D8B030D-6E8A-4147-A177-3AD203B41FA5}">
                      <a16:colId xmlns:a16="http://schemas.microsoft.com/office/drawing/2014/main" val="2876994543"/>
                    </a:ext>
                  </a:extLst>
                </a:gridCol>
                <a:gridCol w="2100188">
                  <a:extLst>
                    <a:ext uri="{9D8B030D-6E8A-4147-A177-3AD203B41FA5}">
                      <a16:colId xmlns:a16="http://schemas.microsoft.com/office/drawing/2014/main" val="2561161378"/>
                    </a:ext>
                  </a:extLst>
                </a:gridCol>
              </a:tblGrid>
              <a:tr h="18288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Application processing on hold or delayed due to: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917281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Code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Issue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383396920"/>
                  </a:ext>
                </a:extLst>
              </a:tr>
              <a:tr h="819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EAW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83488388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Modeling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07715633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Compliance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9331531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Technical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01902303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Tempo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3142804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Staffing or priority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559638710"/>
                  </a:ext>
                </a:extLst>
              </a:tr>
            </a:tbl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5762613"/>
              </p:ext>
            </p:extLst>
          </p:nvPr>
        </p:nvGraphicFramePr>
        <p:xfrm>
          <a:off x="838200" y="1825622"/>
          <a:ext cx="10515600" cy="25169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4450">
                  <a:extLst>
                    <a:ext uri="{9D8B030D-6E8A-4147-A177-3AD203B41FA5}">
                      <a16:colId xmlns:a16="http://schemas.microsoft.com/office/drawing/2014/main" val="3431734271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1469809083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927372070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567857968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1194077417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1131154186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491057718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1589311920"/>
                    </a:ext>
                  </a:extLst>
                </a:gridCol>
              </a:tblGrid>
              <a:tr h="50339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Priority Application, Pick-up Year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 Receipt to Pick up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 Pick up to Permitee Draft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 Pick up to Issuance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Hours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Hours/days pick up to draft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Hours/days pick up to isssuance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Issues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36086592"/>
                  </a:ext>
                </a:extLst>
              </a:tr>
              <a:tr h="50339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58397774"/>
                  </a:ext>
                </a:extLst>
              </a:tr>
              <a:tr h="50339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327994696"/>
                  </a:ext>
                </a:extLst>
              </a:tr>
              <a:tr h="50339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382058036"/>
                  </a:ext>
                </a:extLst>
              </a:tr>
              <a:tr h="50339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Median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26289640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6260979"/>
              </p:ext>
            </p:extLst>
          </p:nvPr>
        </p:nvGraphicFramePr>
        <p:xfrm>
          <a:off x="6583680" y="4979096"/>
          <a:ext cx="3886200" cy="914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52500">
                  <a:extLst>
                    <a:ext uri="{9D8B030D-6E8A-4147-A177-3AD203B41FA5}">
                      <a16:colId xmlns:a16="http://schemas.microsoft.com/office/drawing/2014/main" val="3882255264"/>
                    </a:ext>
                  </a:extLst>
                </a:gridCol>
                <a:gridCol w="749300">
                  <a:extLst>
                    <a:ext uri="{9D8B030D-6E8A-4147-A177-3AD203B41FA5}">
                      <a16:colId xmlns:a16="http://schemas.microsoft.com/office/drawing/2014/main" val="156203206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60872051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754521405"/>
                    </a:ext>
                  </a:extLst>
                </a:gridCol>
                <a:gridCol w="965200">
                  <a:extLst>
                    <a:ext uri="{9D8B030D-6E8A-4147-A177-3AD203B41FA5}">
                      <a16:colId xmlns:a16="http://schemas.microsoft.com/office/drawing/2014/main" val="1973255008"/>
                    </a:ext>
                  </a:extLst>
                </a:gridCol>
              </a:tblGrid>
              <a:tr h="7315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Number of Applications (2006)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Withdrawn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Permits issued delta (2006)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Permits issued tempo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Applications denied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9497753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4562406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89727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9200"/>
          </a:xfrm>
        </p:spPr>
        <p:txBody>
          <a:bodyPr>
            <a:normAutofit/>
          </a:bodyPr>
          <a:lstStyle/>
          <a:p>
            <a:pPr algn="ctr"/>
            <a:r>
              <a:rPr lang="en-US" sz="3800" b="1" dirty="0" err="1"/>
              <a:t>Northstar</a:t>
            </a:r>
            <a:r>
              <a:rPr lang="en-US" sz="3800" b="1" dirty="0"/>
              <a:t> Ethanol LLC/POET </a:t>
            </a:r>
            <a:r>
              <a:rPr lang="en-US" sz="3800" b="1" dirty="0" err="1"/>
              <a:t>Biorefining</a:t>
            </a:r>
            <a:r>
              <a:rPr lang="en-US" sz="3800" b="1" dirty="0"/>
              <a:t> Lk Crystal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90181" y="543629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4737876"/>
              </p:ext>
            </p:extLst>
          </p:nvPr>
        </p:nvGraphicFramePr>
        <p:xfrm>
          <a:off x="962527" y="5111872"/>
          <a:ext cx="2844800" cy="14630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4612">
                  <a:extLst>
                    <a:ext uri="{9D8B030D-6E8A-4147-A177-3AD203B41FA5}">
                      <a16:colId xmlns:a16="http://schemas.microsoft.com/office/drawing/2014/main" val="2876994543"/>
                    </a:ext>
                  </a:extLst>
                </a:gridCol>
                <a:gridCol w="2100188">
                  <a:extLst>
                    <a:ext uri="{9D8B030D-6E8A-4147-A177-3AD203B41FA5}">
                      <a16:colId xmlns:a16="http://schemas.microsoft.com/office/drawing/2014/main" val="2561161378"/>
                    </a:ext>
                  </a:extLst>
                </a:gridCol>
              </a:tblGrid>
              <a:tr h="18288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Application processing on hold or delayed due to: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917281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Code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Issue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38339692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EAW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83488388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Modeling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07715633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Compliance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9331531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Technical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01902303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Tempo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3142804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Staffing or priority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559638710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34613"/>
              </p:ext>
            </p:extLst>
          </p:nvPr>
        </p:nvGraphicFramePr>
        <p:xfrm>
          <a:off x="6350254" y="5111872"/>
          <a:ext cx="3441700" cy="914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9300">
                  <a:extLst>
                    <a:ext uri="{9D8B030D-6E8A-4147-A177-3AD203B41FA5}">
                      <a16:colId xmlns:a16="http://schemas.microsoft.com/office/drawing/2014/main" val="2742293552"/>
                    </a:ext>
                  </a:extLst>
                </a:gridCol>
                <a:gridCol w="736600">
                  <a:extLst>
                    <a:ext uri="{9D8B030D-6E8A-4147-A177-3AD203B41FA5}">
                      <a16:colId xmlns:a16="http://schemas.microsoft.com/office/drawing/2014/main" val="1126492102"/>
                    </a:ext>
                  </a:extLst>
                </a:gridCol>
                <a:gridCol w="596900">
                  <a:extLst>
                    <a:ext uri="{9D8B030D-6E8A-4147-A177-3AD203B41FA5}">
                      <a16:colId xmlns:a16="http://schemas.microsoft.com/office/drawing/2014/main" val="3287060506"/>
                    </a:ext>
                  </a:extLst>
                </a:gridCol>
                <a:gridCol w="584200">
                  <a:extLst>
                    <a:ext uri="{9D8B030D-6E8A-4147-A177-3AD203B41FA5}">
                      <a16:colId xmlns:a16="http://schemas.microsoft.com/office/drawing/2014/main" val="742870427"/>
                    </a:ext>
                  </a:extLst>
                </a:gridCol>
                <a:gridCol w="774700">
                  <a:extLst>
                    <a:ext uri="{9D8B030D-6E8A-4147-A177-3AD203B41FA5}">
                      <a16:colId xmlns:a16="http://schemas.microsoft.com/office/drawing/2014/main" val="827164652"/>
                    </a:ext>
                  </a:extLst>
                </a:gridCol>
              </a:tblGrid>
              <a:tr h="7315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Number of Applications (2004)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Withdrawn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Permits issued delta (2004)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Permits issued tempo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Applications denied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38476792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245161440"/>
                  </a:ext>
                </a:extLst>
              </a:tr>
            </a:tbl>
          </a:graphicData>
        </a:graphic>
      </p:graphicFrame>
      <p:graphicFrame>
        <p:nvGraphicFramePr>
          <p:cNvPr id="13" name="Content Placeholder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5685507"/>
              </p:ext>
            </p:extLst>
          </p:nvPr>
        </p:nvGraphicFramePr>
        <p:xfrm>
          <a:off x="838200" y="1618753"/>
          <a:ext cx="10515600" cy="31735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4450">
                  <a:extLst>
                    <a:ext uri="{9D8B030D-6E8A-4147-A177-3AD203B41FA5}">
                      <a16:colId xmlns:a16="http://schemas.microsoft.com/office/drawing/2014/main" val="337022433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4118729920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1354482888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046628472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201674781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792491158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557863951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025369706"/>
                    </a:ext>
                  </a:extLst>
                </a:gridCol>
              </a:tblGrid>
              <a:tr h="39669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Priority Application, Pick-up Year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 Receipt to Pick up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 Pick up to Permitee Draft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 Pick up to Issuance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Hours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Hours/days pick up to draft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Hours/days pick up to isssuance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Issues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761449141"/>
                  </a:ext>
                </a:extLst>
              </a:tr>
              <a:tr h="39669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771207749"/>
                  </a:ext>
                </a:extLst>
              </a:tr>
              <a:tr h="39669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888911604"/>
                  </a:ext>
                </a:extLst>
              </a:tr>
              <a:tr h="39669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4, 7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002147921"/>
                  </a:ext>
                </a:extLst>
              </a:tr>
              <a:tr h="39669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4, 7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392511296"/>
                  </a:ext>
                </a:extLst>
              </a:tr>
              <a:tr h="39669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4, 7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684553161"/>
                  </a:ext>
                </a:extLst>
              </a:tr>
              <a:tr h="39669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303.3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442074179"/>
                  </a:ext>
                </a:extLst>
              </a:tr>
              <a:tr h="39669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Median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210.25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6814105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5991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9200"/>
          </a:xfrm>
        </p:spPr>
        <p:txBody>
          <a:bodyPr/>
          <a:lstStyle/>
          <a:p>
            <a:pPr algn="ctr"/>
            <a:r>
              <a:rPr lang="en-US" b="1" dirty="0" err="1" smtClean="0"/>
              <a:t>Agri</a:t>
            </a:r>
            <a:r>
              <a:rPr lang="en-US" b="1" dirty="0" smtClean="0"/>
              <a:t>-Energy LLC/ </a:t>
            </a:r>
            <a:r>
              <a:rPr lang="en-US" b="1" dirty="0" err="1" smtClean="0"/>
              <a:t>Gevo</a:t>
            </a:r>
            <a:r>
              <a:rPr lang="en-US" b="1" dirty="0" smtClean="0"/>
              <a:t> 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290181" y="543629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4737876"/>
              </p:ext>
            </p:extLst>
          </p:nvPr>
        </p:nvGraphicFramePr>
        <p:xfrm>
          <a:off x="962527" y="5111872"/>
          <a:ext cx="2844800" cy="14630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4612">
                  <a:extLst>
                    <a:ext uri="{9D8B030D-6E8A-4147-A177-3AD203B41FA5}">
                      <a16:colId xmlns:a16="http://schemas.microsoft.com/office/drawing/2014/main" val="2876994543"/>
                    </a:ext>
                  </a:extLst>
                </a:gridCol>
                <a:gridCol w="2100188">
                  <a:extLst>
                    <a:ext uri="{9D8B030D-6E8A-4147-A177-3AD203B41FA5}">
                      <a16:colId xmlns:a16="http://schemas.microsoft.com/office/drawing/2014/main" val="2561161378"/>
                    </a:ext>
                  </a:extLst>
                </a:gridCol>
              </a:tblGrid>
              <a:tr h="18288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Application processing on hold or delayed due to: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917281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Code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Issue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38339692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EAW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83488388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Modeling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07715633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Compliance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9331531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Technical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01902303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Tempo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3142804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Staffing or priority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559638710"/>
                  </a:ext>
                </a:extLst>
              </a:tr>
            </a:tbl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9833407"/>
              </p:ext>
            </p:extLst>
          </p:nvPr>
        </p:nvGraphicFramePr>
        <p:xfrm>
          <a:off x="838200" y="1825622"/>
          <a:ext cx="10515600" cy="27912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4450">
                  <a:extLst>
                    <a:ext uri="{9D8B030D-6E8A-4147-A177-3AD203B41FA5}">
                      <a16:colId xmlns:a16="http://schemas.microsoft.com/office/drawing/2014/main" val="3938072142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818027045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403071414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1098376173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1842748353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4256627081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1951488027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1402872358"/>
                    </a:ext>
                  </a:extLst>
                </a:gridCol>
              </a:tblGrid>
              <a:tr h="55825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Priority Application, Pick-up Year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 Receipt to Pick up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 Pick up to Permitee Draft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 Pick up to Issuance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Hours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Hours/days pick up to draft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Hours/days pick up to isssuance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Issues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738964413"/>
                  </a:ext>
                </a:extLst>
              </a:tr>
              <a:tr h="55825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none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249014697"/>
                  </a:ext>
                </a:extLst>
              </a:tr>
              <a:tr h="55825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none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473014838"/>
                  </a:ext>
                </a:extLst>
              </a:tr>
              <a:tr h="55825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17365607"/>
                  </a:ext>
                </a:extLst>
              </a:tr>
              <a:tr h="55825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Median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818870085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2314568"/>
              </p:ext>
            </p:extLst>
          </p:nvPr>
        </p:nvGraphicFramePr>
        <p:xfrm>
          <a:off x="6352005" y="5348428"/>
          <a:ext cx="3530600" cy="914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7400">
                  <a:extLst>
                    <a:ext uri="{9D8B030D-6E8A-4147-A177-3AD203B41FA5}">
                      <a16:colId xmlns:a16="http://schemas.microsoft.com/office/drawing/2014/main" val="3021897505"/>
                    </a:ext>
                  </a:extLst>
                </a:gridCol>
                <a:gridCol w="749300">
                  <a:extLst>
                    <a:ext uri="{9D8B030D-6E8A-4147-A177-3AD203B41FA5}">
                      <a16:colId xmlns:a16="http://schemas.microsoft.com/office/drawing/2014/main" val="190903814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74385963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892300379"/>
                    </a:ext>
                  </a:extLst>
                </a:gridCol>
                <a:gridCol w="774700">
                  <a:extLst>
                    <a:ext uri="{9D8B030D-6E8A-4147-A177-3AD203B41FA5}">
                      <a16:colId xmlns:a16="http://schemas.microsoft.com/office/drawing/2014/main" val="3582443318"/>
                    </a:ext>
                  </a:extLst>
                </a:gridCol>
              </a:tblGrid>
              <a:tr h="7315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Number of Applications (2003)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Withdrawn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Permits issued delta (2003)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Permits issued tempo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Applications denied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24310567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0084697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5530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9200"/>
          </a:xfrm>
        </p:spPr>
        <p:txBody>
          <a:bodyPr/>
          <a:lstStyle/>
          <a:p>
            <a:pPr algn="ctr"/>
            <a:r>
              <a:rPr lang="en-US" b="1" dirty="0"/>
              <a:t>POET </a:t>
            </a:r>
            <a:r>
              <a:rPr lang="en-US" b="1" dirty="0" err="1"/>
              <a:t>Biorefining</a:t>
            </a:r>
            <a:r>
              <a:rPr lang="en-US" b="1" dirty="0"/>
              <a:t> - Preston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90181" y="543629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6380159"/>
              </p:ext>
            </p:extLst>
          </p:nvPr>
        </p:nvGraphicFramePr>
        <p:xfrm>
          <a:off x="1045431" y="4979096"/>
          <a:ext cx="2844800" cy="14630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4612">
                  <a:extLst>
                    <a:ext uri="{9D8B030D-6E8A-4147-A177-3AD203B41FA5}">
                      <a16:colId xmlns:a16="http://schemas.microsoft.com/office/drawing/2014/main" val="2876994543"/>
                    </a:ext>
                  </a:extLst>
                </a:gridCol>
                <a:gridCol w="2100188">
                  <a:extLst>
                    <a:ext uri="{9D8B030D-6E8A-4147-A177-3AD203B41FA5}">
                      <a16:colId xmlns:a16="http://schemas.microsoft.com/office/drawing/2014/main" val="2561161378"/>
                    </a:ext>
                  </a:extLst>
                </a:gridCol>
              </a:tblGrid>
              <a:tr h="18288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Application processing on hold or delayed due to: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917281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Code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Issue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38339692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EAW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83488388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Modeling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07715633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Compliance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9331531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Technical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01902303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Tempo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3142804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Staffing or priority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559638710"/>
                  </a:ext>
                </a:extLst>
              </a:tr>
            </a:tbl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3579344"/>
              </p:ext>
            </p:extLst>
          </p:nvPr>
        </p:nvGraphicFramePr>
        <p:xfrm>
          <a:off x="838200" y="1618752"/>
          <a:ext cx="10515600" cy="27238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4450">
                  <a:extLst>
                    <a:ext uri="{9D8B030D-6E8A-4147-A177-3AD203B41FA5}">
                      <a16:colId xmlns:a16="http://schemas.microsoft.com/office/drawing/2014/main" val="1696238470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1853156857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1969079235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1260781492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925684386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11333109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172498115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73058166"/>
                    </a:ext>
                  </a:extLst>
                </a:gridCol>
              </a:tblGrid>
              <a:tr h="5447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Priority Application, Pick-up Year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 Receipt to Pick up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 Pick up to Permitee Draft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 Pick up to Issuance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Hours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Hours/days pick up to draft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Hours/days pick up to isssuance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Issues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529028661"/>
                  </a:ext>
                </a:extLst>
              </a:tr>
              <a:tr h="5447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2, 4, 7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7080052"/>
                  </a:ext>
                </a:extLst>
              </a:tr>
              <a:tr h="5447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202975133"/>
                  </a:ext>
                </a:extLst>
              </a:tr>
              <a:tr h="5447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345.5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273.0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382.0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046179979"/>
                  </a:ext>
                </a:extLst>
              </a:tr>
              <a:tr h="5447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Median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345.5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7695559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2591884"/>
              </p:ext>
            </p:extLst>
          </p:nvPr>
        </p:nvGraphicFramePr>
        <p:xfrm>
          <a:off x="6305550" y="4979096"/>
          <a:ext cx="3886200" cy="914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52500">
                  <a:extLst>
                    <a:ext uri="{9D8B030D-6E8A-4147-A177-3AD203B41FA5}">
                      <a16:colId xmlns:a16="http://schemas.microsoft.com/office/drawing/2014/main" val="3337875206"/>
                    </a:ext>
                  </a:extLst>
                </a:gridCol>
                <a:gridCol w="749300">
                  <a:extLst>
                    <a:ext uri="{9D8B030D-6E8A-4147-A177-3AD203B41FA5}">
                      <a16:colId xmlns:a16="http://schemas.microsoft.com/office/drawing/2014/main" val="375585044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9486113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971105507"/>
                    </a:ext>
                  </a:extLst>
                </a:gridCol>
                <a:gridCol w="965200">
                  <a:extLst>
                    <a:ext uri="{9D8B030D-6E8A-4147-A177-3AD203B41FA5}">
                      <a16:colId xmlns:a16="http://schemas.microsoft.com/office/drawing/2014/main" val="4268438963"/>
                    </a:ext>
                  </a:extLst>
                </a:gridCol>
              </a:tblGrid>
              <a:tr h="7315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Number of Applications (2003)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Withdrawn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Permits issued delta (2003)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Permits issued tempo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Applications denied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2755183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5550670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47969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92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Valero Renewable Fuels Co LLC - Welcome Plant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90181" y="543629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4737876"/>
              </p:ext>
            </p:extLst>
          </p:nvPr>
        </p:nvGraphicFramePr>
        <p:xfrm>
          <a:off x="962527" y="5111872"/>
          <a:ext cx="2844800" cy="14630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4612">
                  <a:extLst>
                    <a:ext uri="{9D8B030D-6E8A-4147-A177-3AD203B41FA5}">
                      <a16:colId xmlns:a16="http://schemas.microsoft.com/office/drawing/2014/main" val="2876994543"/>
                    </a:ext>
                  </a:extLst>
                </a:gridCol>
                <a:gridCol w="2100188">
                  <a:extLst>
                    <a:ext uri="{9D8B030D-6E8A-4147-A177-3AD203B41FA5}">
                      <a16:colId xmlns:a16="http://schemas.microsoft.com/office/drawing/2014/main" val="2561161378"/>
                    </a:ext>
                  </a:extLst>
                </a:gridCol>
              </a:tblGrid>
              <a:tr h="18288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Application processing on hold or delayed due to: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917281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Code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Issue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38339692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EAW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83488388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Modeling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07715633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Compliance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9331531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Technical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01902303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Tempo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3142804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Staffing or priority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559638710"/>
                  </a:ext>
                </a:extLst>
              </a:tr>
            </a:tbl>
          </a:graphicData>
        </a:graphic>
      </p:graphicFrame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9362770"/>
              </p:ext>
            </p:extLst>
          </p:nvPr>
        </p:nvGraphicFramePr>
        <p:xfrm>
          <a:off x="838200" y="1618753"/>
          <a:ext cx="10515600" cy="32961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4450">
                  <a:extLst>
                    <a:ext uri="{9D8B030D-6E8A-4147-A177-3AD203B41FA5}">
                      <a16:colId xmlns:a16="http://schemas.microsoft.com/office/drawing/2014/main" val="2323492423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765478555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115750849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527061291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320715863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591261317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307038130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911592088"/>
                    </a:ext>
                  </a:extLst>
                </a:gridCol>
              </a:tblGrid>
              <a:tr h="4708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Priority Application, Pick-up Year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 Receipt to Pick up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 Pick up to Permitee Draft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 Pick up to Issuance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Hours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Hours/days pick up to draft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Hours/days pick up to isssuance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Issues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468386982"/>
                  </a:ext>
                </a:extLst>
              </a:tr>
              <a:tr h="4708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1, 2, 4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438299137"/>
                  </a:ext>
                </a:extLst>
              </a:tr>
              <a:tr h="4708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2, 4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25180703"/>
                  </a:ext>
                </a:extLst>
              </a:tr>
              <a:tr h="4708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1, 2, 4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824675046"/>
                  </a:ext>
                </a:extLst>
              </a:tr>
              <a:tr h="4708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2, 4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149810784"/>
                  </a:ext>
                </a:extLst>
              </a:tr>
              <a:tr h="4708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494.5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036101476"/>
                  </a:ext>
                </a:extLst>
              </a:tr>
              <a:tr h="4708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Median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838805261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3546805"/>
              </p:ext>
            </p:extLst>
          </p:nvPr>
        </p:nvGraphicFramePr>
        <p:xfrm>
          <a:off x="6096000" y="5239326"/>
          <a:ext cx="3556000" cy="914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9300">
                  <a:extLst>
                    <a:ext uri="{9D8B030D-6E8A-4147-A177-3AD203B41FA5}">
                      <a16:colId xmlns:a16="http://schemas.microsoft.com/office/drawing/2014/main" val="1865256546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370543423"/>
                    </a:ext>
                  </a:extLst>
                </a:gridCol>
                <a:gridCol w="596900">
                  <a:extLst>
                    <a:ext uri="{9D8B030D-6E8A-4147-A177-3AD203B41FA5}">
                      <a16:colId xmlns:a16="http://schemas.microsoft.com/office/drawing/2014/main" val="1534335396"/>
                    </a:ext>
                  </a:extLst>
                </a:gridCol>
                <a:gridCol w="584200">
                  <a:extLst>
                    <a:ext uri="{9D8B030D-6E8A-4147-A177-3AD203B41FA5}">
                      <a16:colId xmlns:a16="http://schemas.microsoft.com/office/drawing/2014/main" val="1826741413"/>
                    </a:ext>
                  </a:extLst>
                </a:gridCol>
                <a:gridCol w="774700">
                  <a:extLst>
                    <a:ext uri="{9D8B030D-6E8A-4147-A177-3AD203B41FA5}">
                      <a16:colId xmlns:a16="http://schemas.microsoft.com/office/drawing/2014/main" val="1447157017"/>
                    </a:ext>
                  </a:extLst>
                </a:gridCol>
              </a:tblGrid>
              <a:tr h="7315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Number of Applications (2006)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Withdrawn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Permits issued delta (2006)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Permits issued tempo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Applications denied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34056386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5023263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31764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9200"/>
          </a:xfrm>
        </p:spPr>
        <p:txBody>
          <a:bodyPr/>
          <a:lstStyle/>
          <a:p>
            <a:pPr algn="ctr"/>
            <a:r>
              <a:rPr lang="en-US" b="1" dirty="0"/>
              <a:t>Al-Corn Clean Fuel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90181" y="543629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4737876"/>
              </p:ext>
            </p:extLst>
          </p:nvPr>
        </p:nvGraphicFramePr>
        <p:xfrm>
          <a:off x="962527" y="5111872"/>
          <a:ext cx="2844800" cy="14630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4612">
                  <a:extLst>
                    <a:ext uri="{9D8B030D-6E8A-4147-A177-3AD203B41FA5}">
                      <a16:colId xmlns:a16="http://schemas.microsoft.com/office/drawing/2014/main" val="2876994543"/>
                    </a:ext>
                  </a:extLst>
                </a:gridCol>
                <a:gridCol w="2100188">
                  <a:extLst>
                    <a:ext uri="{9D8B030D-6E8A-4147-A177-3AD203B41FA5}">
                      <a16:colId xmlns:a16="http://schemas.microsoft.com/office/drawing/2014/main" val="2561161378"/>
                    </a:ext>
                  </a:extLst>
                </a:gridCol>
              </a:tblGrid>
              <a:tr h="18288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Application processing on hold or delayed due to: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917281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Code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Issue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38339692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EAW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83488388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Modeling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07715633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Compliance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9331531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Technical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01902303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Tempo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3142804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Staffing or priority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559638710"/>
                  </a:ext>
                </a:extLst>
              </a:tr>
            </a:tbl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8702583"/>
              </p:ext>
            </p:extLst>
          </p:nvPr>
        </p:nvGraphicFramePr>
        <p:xfrm>
          <a:off x="838200" y="1825627"/>
          <a:ext cx="10515600" cy="2841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4450">
                  <a:extLst>
                    <a:ext uri="{9D8B030D-6E8A-4147-A177-3AD203B41FA5}">
                      <a16:colId xmlns:a16="http://schemas.microsoft.com/office/drawing/2014/main" val="4142768788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602076290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965932545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8498622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274254160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397905132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1694013464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477248214"/>
                    </a:ext>
                  </a:extLst>
                </a:gridCol>
              </a:tblGrid>
              <a:tr h="4735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Priority Application, Pick-up Year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 Receipt to Pick up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 Pick up to Permitee Draft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 Pick up to Issuance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Hours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Hours/days pick up to draft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Hours/days pick up to isssuance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Issues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377303576"/>
                  </a:ext>
                </a:extLst>
              </a:tr>
              <a:tr h="4735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964739806"/>
                  </a:ext>
                </a:extLst>
              </a:tr>
              <a:tr h="4735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1, 2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132939587"/>
                  </a:ext>
                </a:extLst>
              </a:tr>
              <a:tr h="4735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3, 4, 7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836661471"/>
                  </a:ext>
                </a:extLst>
              </a:tr>
              <a:tr h="4735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526.3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622.3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32127714"/>
                  </a:ext>
                </a:extLst>
              </a:tr>
              <a:tr h="4735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Median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731643211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3416097"/>
              </p:ext>
            </p:extLst>
          </p:nvPr>
        </p:nvGraphicFramePr>
        <p:xfrm>
          <a:off x="6480342" y="5111872"/>
          <a:ext cx="3530600" cy="914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7400">
                  <a:extLst>
                    <a:ext uri="{9D8B030D-6E8A-4147-A177-3AD203B41FA5}">
                      <a16:colId xmlns:a16="http://schemas.microsoft.com/office/drawing/2014/main" val="521119912"/>
                    </a:ext>
                  </a:extLst>
                </a:gridCol>
                <a:gridCol w="749300">
                  <a:extLst>
                    <a:ext uri="{9D8B030D-6E8A-4147-A177-3AD203B41FA5}">
                      <a16:colId xmlns:a16="http://schemas.microsoft.com/office/drawing/2014/main" val="81248971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06318298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139214280"/>
                    </a:ext>
                  </a:extLst>
                </a:gridCol>
                <a:gridCol w="774700">
                  <a:extLst>
                    <a:ext uri="{9D8B030D-6E8A-4147-A177-3AD203B41FA5}">
                      <a16:colId xmlns:a16="http://schemas.microsoft.com/office/drawing/2014/main" val="622564796"/>
                    </a:ext>
                  </a:extLst>
                </a:gridCol>
              </a:tblGrid>
              <a:tr h="7315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Number of Applications (2004)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Withdrawn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Permits issued delta (2004)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Permits issued tempo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Applications denied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4900786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7796123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8198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9200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smtClean="0"/>
              <a:t>Archer Daniels Midland Corn Processing</a:t>
            </a:r>
            <a:br>
              <a:rPr lang="en-US" sz="3600" b="1" dirty="0" smtClean="0"/>
            </a:br>
            <a:r>
              <a:rPr lang="en-US" sz="3600" b="1" dirty="0" smtClean="0"/>
              <a:t>Marshall</a:t>
            </a:r>
            <a:endParaRPr lang="en-US" sz="3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290181" y="543629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4737876"/>
              </p:ext>
            </p:extLst>
          </p:nvPr>
        </p:nvGraphicFramePr>
        <p:xfrm>
          <a:off x="962527" y="5111872"/>
          <a:ext cx="2844800" cy="14630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4612">
                  <a:extLst>
                    <a:ext uri="{9D8B030D-6E8A-4147-A177-3AD203B41FA5}">
                      <a16:colId xmlns:a16="http://schemas.microsoft.com/office/drawing/2014/main" val="2876994543"/>
                    </a:ext>
                  </a:extLst>
                </a:gridCol>
                <a:gridCol w="2100188">
                  <a:extLst>
                    <a:ext uri="{9D8B030D-6E8A-4147-A177-3AD203B41FA5}">
                      <a16:colId xmlns:a16="http://schemas.microsoft.com/office/drawing/2014/main" val="2561161378"/>
                    </a:ext>
                  </a:extLst>
                </a:gridCol>
              </a:tblGrid>
              <a:tr h="18288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Application processing on hold or delayed due to: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917281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Code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Issue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38339692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EAW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83488388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Modeling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07715633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Compliance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9331531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Technical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01902303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Tempo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3142804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Staffing or priority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559638710"/>
                  </a:ext>
                </a:extLst>
              </a:tr>
            </a:tbl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4188388"/>
              </p:ext>
            </p:extLst>
          </p:nvPr>
        </p:nvGraphicFramePr>
        <p:xfrm>
          <a:off x="838200" y="1825627"/>
          <a:ext cx="10515600" cy="2841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4450">
                  <a:extLst>
                    <a:ext uri="{9D8B030D-6E8A-4147-A177-3AD203B41FA5}">
                      <a16:colId xmlns:a16="http://schemas.microsoft.com/office/drawing/2014/main" val="3553334081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336988949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490395182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644114378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925386856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723297403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839360478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027310255"/>
                    </a:ext>
                  </a:extLst>
                </a:gridCol>
              </a:tblGrid>
              <a:tr h="4735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Priority Application, Pick-up Year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 Receipt to Pick up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 Pick up to Permitee Draft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 Pick up to Issuance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Hours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Hours/days pick up to draft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Hours/days pick up to isssuance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Issues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52198713"/>
                  </a:ext>
                </a:extLst>
              </a:tr>
              <a:tr h="4735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7, 4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338192465"/>
                  </a:ext>
                </a:extLst>
              </a:tr>
              <a:tr h="4735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4, 7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914880355"/>
                  </a:ext>
                </a:extLst>
              </a:tr>
              <a:tr h="4735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2, 4, 7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126233116"/>
                  </a:ext>
                </a:extLst>
              </a:tr>
              <a:tr h="4735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541.7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771.7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383.0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888134390"/>
                  </a:ext>
                </a:extLst>
              </a:tr>
              <a:tr h="4735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Median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18343627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4887861"/>
              </p:ext>
            </p:extLst>
          </p:nvPr>
        </p:nvGraphicFramePr>
        <p:xfrm>
          <a:off x="6801184" y="5111872"/>
          <a:ext cx="3530600" cy="914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7400">
                  <a:extLst>
                    <a:ext uri="{9D8B030D-6E8A-4147-A177-3AD203B41FA5}">
                      <a16:colId xmlns:a16="http://schemas.microsoft.com/office/drawing/2014/main" val="3531889249"/>
                    </a:ext>
                  </a:extLst>
                </a:gridCol>
                <a:gridCol w="749300">
                  <a:extLst>
                    <a:ext uri="{9D8B030D-6E8A-4147-A177-3AD203B41FA5}">
                      <a16:colId xmlns:a16="http://schemas.microsoft.com/office/drawing/2014/main" val="110965378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20599596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165240267"/>
                    </a:ext>
                  </a:extLst>
                </a:gridCol>
                <a:gridCol w="774700">
                  <a:extLst>
                    <a:ext uri="{9D8B030D-6E8A-4147-A177-3AD203B41FA5}">
                      <a16:colId xmlns:a16="http://schemas.microsoft.com/office/drawing/2014/main" val="1998347343"/>
                    </a:ext>
                  </a:extLst>
                </a:gridCol>
              </a:tblGrid>
              <a:tr h="7315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Number of Applications (2004)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Withdrawn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Permits issued delta (2004)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Permits issued tempo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Applications denied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98299532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2114004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18178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9200"/>
          </a:xfrm>
        </p:spPr>
        <p:txBody>
          <a:bodyPr/>
          <a:lstStyle/>
          <a:p>
            <a:pPr algn="ctr"/>
            <a:r>
              <a:rPr lang="en-US" b="1" dirty="0"/>
              <a:t>Buffalo Lake Advanced Biofuels LLC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90181" y="543629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0380766"/>
              </p:ext>
            </p:extLst>
          </p:nvPr>
        </p:nvGraphicFramePr>
        <p:xfrm>
          <a:off x="950495" y="4353817"/>
          <a:ext cx="2844800" cy="14630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4612">
                  <a:extLst>
                    <a:ext uri="{9D8B030D-6E8A-4147-A177-3AD203B41FA5}">
                      <a16:colId xmlns:a16="http://schemas.microsoft.com/office/drawing/2014/main" val="2876994543"/>
                    </a:ext>
                  </a:extLst>
                </a:gridCol>
                <a:gridCol w="2100188">
                  <a:extLst>
                    <a:ext uri="{9D8B030D-6E8A-4147-A177-3AD203B41FA5}">
                      <a16:colId xmlns:a16="http://schemas.microsoft.com/office/drawing/2014/main" val="2561161378"/>
                    </a:ext>
                  </a:extLst>
                </a:gridCol>
              </a:tblGrid>
              <a:tr h="18288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Application processing on hold or delayed due to: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917281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Code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Issue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38339692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EAW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83488388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Modeling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07715633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Compliance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9331531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Technical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01902303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Tempo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3142804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Staffing or priority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559638710"/>
                  </a:ext>
                </a:extLst>
              </a:tr>
            </a:tbl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3178304"/>
              </p:ext>
            </p:extLst>
          </p:nvPr>
        </p:nvGraphicFramePr>
        <p:xfrm>
          <a:off x="838200" y="1825625"/>
          <a:ext cx="10515600" cy="13507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4450">
                  <a:extLst>
                    <a:ext uri="{9D8B030D-6E8A-4147-A177-3AD203B41FA5}">
                      <a16:colId xmlns:a16="http://schemas.microsoft.com/office/drawing/2014/main" val="4021931497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828469839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937662557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1063818014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294430141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1723400896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807579409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797005231"/>
                    </a:ext>
                  </a:extLst>
                </a:gridCol>
              </a:tblGrid>
              <a:tr h="6753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Priority Application, Pick-up Year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 Receipt to Pick up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 Pick up to Permitee Draft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 Pick up to Issuance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Hours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Hours/days pick up to draft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Hours/days pick up to isssuance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Issues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537920578"/>
                  </a:ext>
                </a:extLst>
              </a:tr>
              <a:tr h="6753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none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808429801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8959984"/>
              </p:ext>
            </p:extLst>
          </p:nvPr>
        </p:nvGraphicFramePr>
        <p:xfrm>
          <a:off x="6464968" y="4353817"/>
          <a:ext cx="3530600" cy="914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7400">
                  <a:extLst>
                    <a:ext uri="{9D8B030D-6E8A-4147-A177-3AD203B41FA5}">
                      <a16:colId xmlns:a16="http://schemas.microsoft.com/office/drawing/2014/main" val="1966961658"/>
                    </a:ext>
                  </a:extLst>
                </a:gridCol>
                <a:gridCol w="749300">
                  <a:extLst>
                    <a:ext uri="{9D8B030D-6E8A-4147-A177-3AD203B41FA5}">
                      <a16:colId xmlns:a16="http://schemas.microsoft.com/office/drawing/2014/main" val="362410339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11391688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993362857"/>
                    </a:ext>
                  </a:extLst>
                </a:gridCol>
                <a:gridCol w="774700">
                  <a:extLst>
                    <a:ext uri="{9D8B030D-6E8A-4147-A177-3AD203B41FA5}">
                      <a16:colId xmlns:a16="http://schemas.microsoft.com/office/drawing/2014/main" val="3895627831"/>
                    </a:ext>
                  </a:extLst>
                </a:gridCol>
              </a:tblGrid>
              <a:tr h="7315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Number of Applications (2003)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Withdrawn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Permits issued delta (2003)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Permits issued tempo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Applications denied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5859141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5332719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82126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9200"/>
          </a:xfrm>
        </p:spPr>
        <p:txBody>
          <a:bodyPr/>
          <a:lstStyle/>
          <a:p>
            <a:pPr algn="ctr"/>
            <a:r>
              <a:rPr lang="en-US" b="1" dirty="0"/>
              <a:t>Bushmills Ethanol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90181" y="543629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4737876"/>
              </p:ext>
            </p:extLst>
          </p:nvPr>
        </p:nvGraphicFramePr>
        <p:xfrm>
          <a:off x="962527" y="5111872"/>
          <a:ext cx="2844800" cy="14630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4612">
                  <a:extLst>
                    <a:ext uri="{9D8B030D-6E8A-4147-A177-3AD203B41FA5}">
                      <a16:colId xmlns:a16="http://schemas.microsoft.com/office/drawing/2014/main" val="2876994543"/>
                    </a:ext>
                  </a:extLst>
                </a:gridCol>
                <a:gridCol w="2100188">
                  <a:extLst>
                    <a:ext uri="{9D8B030D-6E8A-4147-A177-3AD203B41FA5}">
                      <a16:colId xmlns:a16="http://schemas.microsoft.com/office/drawing/2014/main" val="2561161378"/>
                    </a:ext>
                  </a:extLst>
                </a:gridCol>
              </a:tblGrid>
              <a:tr h="18288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Application processing on hold or delayed due to: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917281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Code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Issue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38339692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EAW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83488388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Modeling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07715633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Compliance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9331531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Technical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01902303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Tempo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3142804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Staffing or priority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559638710"/>
                  </a:ext>
                </a:extLst>
              </a:tr>
            </a:tbl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9865377"/>
              </p:ext>
            </p:extLst>
          </p:nvPr>
        </p:nvGraphicFramePr>
        <p:xfrm>
          <a:off x="838200" y="1825622"/>
          <a:ext cx="10515600" cy="25169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4450">
                  <a:extLst>
                    <a:ext uri="{9D8B030D-6E8A-4147-A177-3AD203B41FA5}">
                      <a16:colId xmlns:a16="http://schemas.microsoft.com/office/drawing/2014/main" val="2840847874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1545975051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1528832900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4224534325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305380583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474501565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1108045558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416682085"/>
                    </a:ext>
                  </a:extLst>
                </a:gridCol>
              </a:tblGrid>
              <a:tr h="50339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Priority Application, Pick-up Year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 Receipt to Pick up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 Pick up to Permitee Draft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 Pick up to Issuance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Hours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Hours/days pick up to draft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Hours/days pick up to isssuance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Issues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631739027"/>
                  </a:ext>
                </a:extLst>
              </a:tr>
              <a:tr h="50339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425480189"/>
                  </a:ext>
                </a:extLst>
              </a:tr>
              <a:tr h="50339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2, 3, 4, 6, 7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737928068"/>
                  </a:ext>
                </a:extLst>
              </a:tr>
              <a:tr h="50339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321.5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826.0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5740710"/>
                  </a:ext>
                </a:extLst>
              </a:tr>
              <a:tr h="50339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Median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321.5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826.0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748221774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786284"/>
              </p:ext>
            </p:extLst>
          </p:nvPr>
        </p:nvGraphicFramePr>
        <p:xfrm>
          <a:off x="6593306" y="5111872"/>
          <a:ext cx="3759200" cy="731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7400">
                  <a:extLst>
                    <a:ext uri="{9D8B030D-6E8A-4147-A177-3AD203B41FA5}">
                      <a16:colId xmlns:a16="http://schemas.microsoft.com/office/drawing/2014/main" val="2230934713"/>
                    </a:ext>
                  </a:extLst>
                </a:gridCol>
                <a:gridCol w="749300">
                  <a:extLst>
                    <a:ext uri="{9D8B030D-6E8A-4147-A177-3AD203B41FA5}">
                      <a16:colId xmlns:a16="http://schemas.microsoft.com/office/drawing/2014/main" val="514248581"/>
                    </a:ext>
                  </a:extLst>
                </a:gridCol>
                <a:gridCol w="723900">
                  <a:extLst>
                    <a:ext uri="{9D8B030D-6E8A-4147-A177-3AD203B41FA5}">
                      <a16:colId xmlns:a16="http://schemas.microsoft.com/office/drawing/2014/main" val="645378904"/>
                    </a:ext>
                  </a:extLst>
                </a:gridCol>
                <a:gridCol w="723900">
                  <a:extLst>
                    <a:ext uri="{9D8B030D-6E8A-4147-A177-3AD203B41FA5}">
                      <a16:colId xmlns:a16="http://schemas.microsoft.com/office/drawing/2014/main" val="1391068457"/>
                    </a:ext>
                  </a:extLst>
                </a:gridCol>
                <a:gridCol w="774700">
                  <a:extLst>
                    <a:ext uri="{9D8B030D-6E8A-4147-A177-3AD203B41FA5}">
                      <a16:colId xmlns:a16="http://schemas.microsoft.com/office/drawing/2014/main" val="2559262611"/>
                    </a:ext>
                  </a:extLst>
                </a:gridCol>
              </a:tblGrid>
              <a:tr h="5486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Number of Applications (2004)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Withdrawn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Permits issued delta (2004)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Permits issued tempo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Applications denied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79066034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1215390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0116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5949"/>
          </a:xfrm>
        </p:spPr>
        <p:txBody>
          <a:bodyPr/>
          <a:lstStyle/>
          <a:p>
            <a:pPr algn="ctr"/>
            <a:r>
              <a:rPr lang="en-US" b="1" dirty="0"/>
              <a:t>Central MN Ethanol Cooperative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90181" y="543629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4737876"/>
              </p:ext>
            </p:extLst>
          </p:nvPr>
        </p:nvGraphicFramePr>
        <p:xfrm>
          <a:off x="962527" y="5111872"/>
          <a:ext cx="2844800" cy="14630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4612">
                  <a:extLst>
                    <a:ext uri="{9D8B030D-6E8A-4147-A177-3AD203B41FA5}">
                      <a16:colId xmlns:a16="http://schemas.microsoft.com/office/drawing/2014/main" val="2876994543"/>
                    </a:ext>
                  </a:extLst>
                </a:gridCol>
                <a:gridCol w="2100188">
                  <a:extLst>
                    <a:ext uri="{9D8B030D-6E8A-4147-A177-3AD203B41FA5}">
                      <a16:colId xmlns:a16="http://schemas.microsoft.com/office/drawing/2014/main" val="2561161378"/>
                    </a:ext>
                  </a:extLst>
                </a:gridCol>
              </a:tblGrid>
              <a:tr h="18288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Application processing on hold or delayed due to: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917281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Code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Issue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38339692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EAW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83488388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Modeling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07715633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Compliance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9331531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Technical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01902303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Tempo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3142804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Staffing or priority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559638710"/>
                  </a:ext>
                </a:extLst>
              </a:tr>
            </a:tbl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1897137"/>
              </p:ext>
            </p:extLst>
          </p:nvPr>
        </p:nvGraphicFramePr>
        <p:xfrm>
          <a:off x="838200" y="1825623"/>
          <a:ext cx="10515600" cy="2696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4450">
                  <a:extLst>
                    <a:ext uri="{9D8B030D-6E8A-4147-A177-3AD203B41FA5}">
                      <a16:colId xmlns:a16="http://schemas.microsoft.com/office/drawing/2014/main" val="3098218756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171834211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939843245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1892034405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314748341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75474801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772494773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1906676524"/>
                    </a:ext>
                  </a:extLst>
                </a:gridCol>
              </a:tblGrid>
              <a:tr h="5393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Priority Application, Pick-up Year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 Receipt to Pick up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 Pick up to Permitee Draft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 Pick up to Issuance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Hours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Hours/days pick up to draft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Hours/days pick up to isssuance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Issues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181522918"/>
                  </a:ext>
                </a:extLst>
              </a:tr>
              <a:tr h="5393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3, 4, 7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738995175"/>
                  </a:ext>
                </a:extLst>
              </a:tr>
              <a:tr h="5393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4, 7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440124674"/>
                  </a:ext>
                </a:extLst>
              </a:tr>
              <a:tr h="5393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782.5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521.0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652745138"/>
                  </a:ext>
                </a:extLst>
              </a:tr>
              <a:tr h="5393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Median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782.5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937504146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6132378"/>
              </p:ext>
            </p:extLst>
          </p:nvPr>
        </p:nvGraphicFramePr>
        <p:xfrm>
          <a:off x="6857770" y="5111872"/>
          <a:ext cx="3530600" cy="914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7400">
                  <a:extLst>
                    <a:ext uri="{9D8B030D-6E8A-4147-A177-3AD203B41FA5}">
                      <a16:colId xmlns:a16="http://schemas.microsoft.com/office/drawing/2014/main" val="4261262821"/>
                    </a:ext>
                  </a:extLst>
                </a:gridCol>
                <a:gridCol w="749300">
                  <a:extLst>
                    <a:ext uri="{9D8B030D-6E8A-4147-A177-3AD203B41FA5}">
                      <a16:colId xmlns:a16="http://schemas.microsoft.com/office/drawing/2014/main" val="243629731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66835824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695377750"/>
                    </a:ext>
                  </a:extLst>
                </a:gridCol>
                <a:gridCol w="774700">
                  <a:extLst>
                    <a:ext uri="{9D8B030D-6E8A-4147-A177-3AD203B41FA5}">
                      <a16:colId xmlns:a16="http://schemas.microsoft.com/office/drawing/2014/main" val="1229742583"/>
                    </a:ext>
                  </a:extLst>
                </a:gridCol>
              </a:tblGrid>
              <a:tr h="7315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Number of Applications (2002)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Withdrawn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Permits issued delta (2002)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Permits issued tempo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Applications denied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57528781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2885074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76851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9200"/>
          </a:xfrm>
        </p:spPr>
        <p:txBody>
          <a:bodyPr/>
          <a:lstStyle/>
          <a:p>
            <a:pPr algn="ctr"/>
            <a:r>
              <a:rPr lang="en-US" b="1" dirty="0"/>
              <a:t>Chippewa Valley Ethanol Co LLLP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90181" y="543629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4737876"/>
              </p:ext>
            </p:extLst>
          </p:nvPr>
        </p:nvGraphicFramePr>
        <p:xfrm>
          <a:off x="962527" y="5111872"/>
          <a:ext cx="2844800" cy="14630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4612">
                  <a:extLst>
                    <a:ext uri="{9D8B030D-6E8A-4147-A177-3AD203B41FA5}">
                      <a16:colId xmlns:a16="http://schemas.microsoft.com/office/drawing/2014/main" val="2876994543"/>
                    </a:ext>
                  </a:extLst>
                </a:gridCol>
                <a:gridCol w="2100188">
                  <a:extLst>
                    <a:ext uri="{9D8B030D-6E8A-4147-A177-3AD203B41FA5}">
                      <a16:colId xmlns:a16="http://schemas.microsoft.com/office/drawing/2014/main" val="2561161378"/>
                    </a:ext>
                  </a:extLst>
                </a:gridCol>
              </a:tblGrid>
              <a:tr h="18288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Application processing on hold or delayed due to: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917281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Code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Issue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38339692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EAW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83488388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Modeling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07715633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Compliance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9331531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Technical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01902303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Tempo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3142804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Staffing or priority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559638710"/>
                  </a:ext>
                </a:extLst>
              </a:tr>
            </a:tbl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7510141"/>
              </p:ext>
            </p:extLst>
          </p:nvPr>
        </p:nvGraphicFramePr>
        <p:xfrm>
          <a:off x="838200" y="1294326"/>
          <a:ext cx="105156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4450">
                  <a:extLst>
                    <a:ext uri="{9D8B030D-6E8A-4147-A177-3AD203B41FA5}">
                      <a16:colId xmlns:a16="http://schemas.microsoft.com/office/drawing/2014/main" val="225339456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870909440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954351955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121624838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387727788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77554220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006451204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109584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Priority Application, Pick-up Year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 Receipt to Pick up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 Pick up to Permitee Draft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 Pick up to Issuance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Hours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Hours/days pick up to draft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Hours/days pick up to isssuance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Issues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4966671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0820877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5353624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2, 3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6395932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2, 3, 4, 7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5020818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4436084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174910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278.5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1751612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265.6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314.1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141441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Median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285767267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431896"/>
              </p:ext>
            </p:extLst>
          </p:nvPr>
        </p:nvGraphicFramePr>
        <p:xfrm>
          <a:off x="6686089" y="5163762"/>
          <a:ext cx="3441700" cy="914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9300">
                  <a:extLst>
                    <a:ext uri="{9D8B030D-6E8A-4147-A177-3AD203B41FA5}">
                      <a16:colId xmlns:a16="http://schemas.microsoft.com/office/drawing/2014/main" val="995826321"/>
                    </a:ext>
                  </a:extLst>
                </a:gridCol>
                <a:gridCol w="736600">
                  <a:extLst>
                    <a:ext uri="{9D8B030D-6E8A-4147-A177-3AD203B41FA5}">
                      <a16:colId xmlns:a16="http://schemas.microsoft.com/office/drawing/2014/main" val="1612585920"/>
                    </a:ext>
                  </a:extLst>
                </a:gridCol>
                <a:gridCol w="596900">
                  <a:extLst>
                    <a:ext uri="{9D8B030D-6E8A-4147-A177-3AD203B41FA5}">
                      <a16:colId xmlns:a16="http://schemas.microsoft.com/office/drawing/2014/main" val="1763903060"/>
                    </a:ext>
                  </a:extLst>
                </a:gridCol>
                <a:gridCol w="584200">
                  <a:extLst>
                    <a:ext uri="{9D8B030D-6E8A-4147-A177-3AD203B41FA5}">
                      <a16:colId xmlns:a16="http://schemas.microsoft.com/office/drawing/2014/main" val="4045316176"/>
                    </a:ext>
                  </a:extLst>
                </a:gridCol>
                <a:gridCol w="774700">
                  <a:extLst>
                    <a:ext uri="{9D8B030D-6E8A-4147-A177-3AD203B41FA5}">
                      <a16:colId xmlns:a16="http://schemas.microsoft.com/office/drawing/2014/main" val="2236095864"/>
                    </a:ext>
                  </a:extLst>
                </a:gridCol>
              </a:tblGrid>
              <a:tr h="7315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Number of Applications (2004)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Withdrawn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Permits issued delta (2004)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Permits issued tempo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Applications denied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67031178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0254456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29787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5949"/>
          </a:xfrm>
        </p:spPr>
        <p:txBody>
          <a:bodyPr/>
          <a:lstStyle/>
          <a:p>
            <a:pPr algn="ctr"/>
            <a:r>
              <a:rPr lang="en-US" b="1" dirty="0"/>
              <a:t>Corn Plus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90181" y="543629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1205086"/>
              </p:ext>
            </p:extLst>
          </p:nvPr>
        </p:nvGraphicFramePr>
        <p:xfrm>
          <a:off x="1068118" y="4704776"/>
          <a:ext cx="2844800" cy="14630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4612">
                  <a:extLst>
                    <a:ext uri="{9D8B030D-6E8A-4147-A177-3AD203B41FA5}">
                      <a16:colId xmlns:a16="http://schemas.microsoft.com/office/drawing/2014/main" val="2876994543"/>
                    </a:ext>
                  </a:extLst>
                </a:gridCol>
                <a:gridCol w="2100188">
                  <a:extLst>
                    <a:ext uri="{9D8B030D-6E8A-4147-A177-3AD203B41FA5}">
                      <a16:colId xmlns:a16="http://schemas.microsoft.com/office/drawing/2014/main" val="2561161378"/>
                    </a:ext>
                  </a:extLst>
                </a:gridCol>
              </a:tblGrid>
              <a:tr h="18288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Application processing on hold or delayed due to: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917281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Code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Issue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38339692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EAW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83488388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Modeling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07715633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Compliance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9331531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Technical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01902303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Tempo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3142804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Staffing or priority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559638710"/>
                  </a:ext>
                </a:extLst>
              </a:tr>
            </a:tbl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0694821"/>
              </p:ext>
            </p:extLst>
          </p:nvPr>
        </p:nvGraphicFramePr>
        <p:xfrm>
          <a:off x="838200" y="1825625"/>
          <a:ext cx="10515600" cy="17488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4450">
                  <a:extLst>
                    <a:ext uri="{9D8B030D-6E8A-4147-A177-3AD203B41FA5}">
                      <a16:colId xmlns:a16="http://schemas.microsoft.com/office/drawing/2014/main" val="1251353509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853577275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217821540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089131511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866023049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742038717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1015014916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389741811"/>
                    </a:ext>
                  </a:extLst>
                </a:gridCol>
              </a:tblGrid>
              <a:tr h="87442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Priority Application, Pick-up Year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 Receipt to Pick up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 Pick up to Permitee Draft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 Pick up to Issuance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Hours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Hours/days pick up to draft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Hours/days pick up to isssuance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Issues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942614259"/>
                  </a:ext>
                </a:extLst>
              </a:tr>
              <a:tr h="87442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2, 4, 7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447020481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1287045"/>
              </p:ext>
            </p:extLst>
          </p:nvPr>
        </p:nvGraphicFramePr>
        <p:xfrm>
          <a:off x="6350923" y="4759902"/>
          <a:ext cx="3530600" cy="8610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7400">
                  <a:extLst>
                    <a:ext uri="{9D8B030D-6E8A-4147-A177-3AD203B41FA5}">
                      <a16:colId xmlns:a16="http://schemas.microsoft.com/office/drawing/2014/main" val="2290721132"/>
                    </a:ext>
                  </a:extLst>
                </a:gridCol>
                <a:gridCol w="749300">
                  <a:extLst>
                    <a:ext uri="{9D8B030D-6E8A-4147-A177-3AD203B41FA5}">
                      <a16:colId xmlns:a16="http://schemas.microsoft.com/office/drawing/2014/main" val="144622551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17286336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382139838"/>
                    </a:ext>
                  </a:extLst>
                </a:gridCol>
                <a:gridCol w="774700">
                  <a:extLst>
                    <a:ext uri="{9D8B030D-6E8A-4147-A177-3AD203B41FA5}">
                      <a16:colId xmlns:a16="http://schemas.microsoft.com/office/drawing/2014/main" val="278197881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Number of Applications (2004)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Withdrawn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Permits issued delta (2004)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Permits issued tempo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Applications denied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71798966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8853362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82398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1226</TotalTime>
  <Words>2594</Words>
  <Application>Microsoft Office PowerPoint</Application>
  <PresentationFormat>Widescreen</PresentationFormat>
  <Paragraphs>1411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Office Theme</vt:lpstr>
      <vt:lpstr>Agra Resources LLC dba POET Biorefining -Glenville </vt:lpstr>
      <vt:lpstr>Agri-Energy LLC/ Gevo </vt:lpstr>
      <vt:lpstr>Al-Corn Clean Fuel</vt:lpstr>
      <vt:lpstr>Archer Daniels Midland Corn Processing Marshall</vt:lpstr>
      <vt:lpstr>Buffalo Lake Advanced Biofuels LLC</vt:lpstr>
      <vt:lpstr>Bushmills Ethanol</vt:lpstr>
      <vt:lpstr>Central MN Ethanol Cooperative</vt:lpstr>
      <vt:lpstr>Chippewa Valley Ethanol Co LLLP</vt:lpstr>
      <vt:lpstr>Corn Plus</vt:lpstr>
      <vt:lpstr>DENCO II LLC</vt:lpstr>
      <vt:lpstr>Ethanol 2000 LLP dba POET Biorefining Bingham Lake</vt:lpstr>
      <vt:lpstr>Granite Falls Energy LLC</vt:lpstr>
      <vt:lpstr>Green Plains Fairmont LLC</vt:lpstr>
      <vt:lpstr>Green Plains Otter Tail LLC</vt:lpstr>
      <vt:lpstr>Guardian Energy LLC</vt:lpstr>
      <vt:lpstr>Heartland Corn Products</vt:lpstr>
      <vt:lpstr>Heron Lake BioEnergy LLC</vt:lpstr>
      <vt:lpstr>Highwater Ethanol LLC</vt:lpstr>
      <vt:lpstr>Northstar Ethanol LLC/POET Biorefining Lk Crystal</vt:lpstr>
      <vt:lpstr>POET Biorefining - Preston</vt:lpstr>
      <vt:lpstr>Valero Renewable Fuels Co LLC - Welcome Plant</vt:lpstr>
    </vt:vector>
  </TitlesOfParts>
  <Company>PCA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Heartland Corn Products</dc:title>
  <dc:creator>Schutt, Carolina (MPCA)</dc:creator>
  <cp:lastModifiedBy>Nelson, Bonnie</cp:lastModifiedBy>
  <cp:revision>22</cp:revision>
  <cp:lastPrinted>2018-05-15T17:56:27Z</cp:lastPrinted>
  <dcterms:created xsi:type="dcterms:W3CDTF">2018-05-15T17:54:54Z</dcterms:created>
  <dcterms:modified xsi:type="dcterms:W3CDTF">2018-06-20T21:32:15Z</dcterms:modified>
</cp:coreProperties>
</file>