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7" r:id="rId12"/>
    <p:sldId id="276" r:id="rId13"/>
    <p:sldId id="269" r:id="rId14"/>
    <p:sldId id="270" r:id="rId15"/>
    <p:sldId id="271" r:id="rId16"/>
    <p:sldId id="268" r:id="rId17"/>
    <p:sldId id="273" r:id="rId18"/>
    <p:sldId id="274" r:id="rId19"/>
    <p:sldId id="266" r:id="rId20"/>
    <p:sldId id="272" r:id="rId21"/>
    <p:sldId id="275" r:id="rId2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5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8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5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7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5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7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4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B7A4-F065-45B3-BFC8-92297BD6203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6865-AF2F-4C55-93FC-BAC1ACEB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17000"/>
            <a:ext cx="10515600" cy="92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Agra Resources LLC dba POET </a:t>
            </a:r>
            <a:r>
              <a:rPr lang="en-US" sz="3600" b="1" dirty="0" err="1"/>
              <a:t>Biorefining</a:t>
            </a:r>
            <a:r>
              <a:rPr lang="en-US" sz="3600" b="1" dirty="0"/>
              <a:t> -Glenville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69367"/>
              </p:ext>
            </p:extLst>
          </p:nvPr>
        </p:nvGraphicFramePr>
        <p:xfrm>
          <a:off x="1042738" y="4342588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855876"/>
              </p:ext>
            </p:extLst>
          </p:nvPr>
        </p:nvGraphicFramePr>
        <p:xfrm>
          <a:off x="838200" y="1570623"/>
          <a:ext cx="10515600" cy="170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842801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722865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8255349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91189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5643304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9490825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5096310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55306369"/>
                    </a:ext>
                  </a:extLst>
                </a:gridCol>
              </a:tblGrid>
              <a:tr h="850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6535491"/>
                  </a:ext>
                </a:extLst>
              </a:tr>
              <a:tr h="850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769097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11525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28045"/>
              </p:ext>
            </p:extLst>
          </p:nvPr>
        </p:nvGraphicFramePr>
        <p:xfrm>
          <a:off x="6319921" y="4342588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37965955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2102852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264956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62371159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90687102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09217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011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7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DENCO II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576817"/>
              </p:ext>
            </p:extLst>
          </p:nvPr>
        </p:nvGraphicFramePr>
        <p:xfrm>
          <a:off x="838200" y="1825627"/>
          <a:ext cx="10515600" cy="26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1116438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456499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338014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064374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3307963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6880935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877600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7563128"/>
                    </a:ext>
                  </a:extLst>
                </a:gridCol>
              </a:tblGrid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78493322"/>
                  </a:ext>
                </a:extLst>
              </a:tr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3513669"/>
                  </a:ext>
                </a:extLst>
              </a:tr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1193515"/>
                  </a:ext>
                </a:extLst>
              </a:tr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08141564"/>
                  </a:ext>
                </a:extLst>
              </a:tr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025669"/>
                  </a:ext>
                </a:extLst>
              </a:tr>
              <a:tr h="449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31621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798567"/>
              </p:ext>
            </p:extLst>
          </p:nvPr>
        </p:nvGraphicFramePr>
        <p:xfrm>
          <a:off x="6483927" y="5111872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516800557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3473858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18109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246565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323699779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64304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457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02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Ethanol 2000 LLP dba POET </a:t>
            </a:r>
            <a:r>
              <a:rPr lang="en-US" sz="3600" b="1" dirty="0" err="1"/>
              <a:t>Biorefining</a:t>
            </a:r>
            <a:r>
              <a:rPr lang="en-US" sz="3600" b="1" dirty="0"/>
              <a:t> Bingham Lake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77005"/>
              </p:ext>
            </p:extLst>
          </p:nvPr>
        </p:nvGraphicFramePr>
        <p:xfrm>
          <a:off x="1045655" y="470656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317659"/>
              </p:ext>
            </p:extLst>
          </p:nvPr>
        </p:nvGraphicFramePr>
        <p:xfrm>
          <a:off x="838200" y="1825623"/>
          <a:ext cx="10515600" cy="176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98770367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6129137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6721252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9790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529686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128104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684900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10481328"/>
                    </a:ext>
                  </a:extLst>
                </a:gridCol>
              </a:tblGrid>
              <a:tr h="88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9832360"/>
                  </a:ext>
                </a:extLst>
              </a:tr>
              <a:tr h="88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00171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09650"/>
              </p:ext>
            </p:extLst>
          </p:nvPr>
        </p:nvGraphicFramePr>
        <p:xfrm>
          <a:off x="6558511" y="4706562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5705603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4229767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027124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766284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74696097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64858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3691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Granite Falls Energy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90544"/>
              </p:ext>
            </p:extLst>
          </p:nvPr>
        </p:nvGraphicFramePr>
        <p:xfrm>
          <a:off x="1128782" y="4488645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21485"/>
              </p:ext>
            </p:extLst>
          </p:nvPr>
        </p:nvGraphicFramePr>
        <p:xfrm>
          <a:off x="838200" y="1825623"/>
          <a:ext cx="10515600" cy="158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56312682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112095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892404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1730821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075878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483011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0955029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28977753"/>
                    </a:ext>
                  </a:extLst>
                </a:gridCol>
              </a:tblGrid>
              <a:tr h="791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25374315"/>
                  </a:ext>
                </a:extLst>
              </a:tr>
              <a:tr h="791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0707165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97807"/>
              </p:ext>
            </p:extLst>
          </p:nvPr>
        </p:nvGraphicFramePr>
        <p:xfrm>
          <a:off x="6500553" y="4488645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97710888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8416954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78094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3731341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818836529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15150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826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6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Green Plains Fairmont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3213"/>
              </p:ext>
            </p:extLst>
          </p:nvPr>
        </p:nvGraphicFramePr>
        <p:xfrm>
          <a:off x="995778" y="4979096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52915"/>
              </p:ext>
            </p:extLst>
          </p:nvPr>
        </p:nvGraphicFramePr>
        <p:xfrm>
          <a:off x="838200" y="1825625"/>
          <a:ext cx="10515600" cy="234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473272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0657497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8816005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126359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9461042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812597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866638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41452806"/>
                    </a:ext>
                  </a:extLst>
                </a:gridCol>
              </a:tblGrid>
              <a:tr h="469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64111523"/>
                  </a:ext>
                </a:extLst>
              </a:tr>
              <a:tr h="469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9717496"/>
                  </a:ext>
                </a:extLst>
              </a:tr>
              <a:tr h="469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8221263"/>
                  </a:ext>
                </a:extLst>
              </a:tr>
              <a:tr h="469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8269899"/>
                  </a:ext>
                </a:extLst>
              </a:tr>
              <a:tr h="469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1256939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6466"/>
              </p:ext>
            </p:extLst>
          </p:nvPr>
        </p:nvGraphicFramePr>
        <p:xfrm>
          <a:off x="6616931" y="4979096"/>
          <a:ext cx="37211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59091614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917709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697802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8114001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79051050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05198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154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52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Green Plains Otter Tail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00321"/>
              </p:ext>
            </p:extLst>
          </p:nvPr>
        </p:nvGraphicFramePr>
        <p:xfrm>
          <a:off x="1162630" y="4777917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725561"/>
              </p:ext>
            </p:extLst>
          </p:nvPr>
        </p:nvGraphicFramePr>
        <p:xfrm>
          <a:off x="838200" y="1825625"/>
          <a:ext cx="10515600" cy="232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53810176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5032572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752187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5952083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033146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084443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761416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33727660"/>
                    </a:ext>
                  </a:extLst>
                </a:gridCol>
              </a:tblGrid>
              <a:tr h="465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1136075"/>
                  </a:ext>
                </a:extLst>
              </a:tr>
              <a:tr h="465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5466"/>
                  </a:ext>
                </a:extLst>
              </a:tr>
              <a:tr h="465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4272971"/>
                  </a:ext>
                </a:extLst>
              </a:tr>
              <a:tr h="465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543789"/>
                  </a:ext>
                </a:extLst>
              </a:tr>
              <a:tr h="465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04621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23324"/>
              </p:ext>
            </p:extLst>
          </p:nvPr>
        </p:nvGraphicFramePr>
        <p:xfrm>
          <a:off x="6440557" y="4777917"/>
          <a:ext cx="3886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178601280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8088978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3030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6362720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808177969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87725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237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6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Guardian Energy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040510"/>
              </p:ext>
            </p:extLst>
          </p:nvPr>
        </p:nvGraphicFramePr>
        <p:xfrm>
          <a:off x="838200" y="1618749"/>
          <a:ext cx="10515600" cy="306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9192826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857566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6881483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18073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819434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611980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2078135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37127890"/>
                    </a:ext>
                  </a:extLst>
                </a:gridCol>
              </a:tblGrid>
              <a:tr h="357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1572446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1, 2, 4,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5817242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79622941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0905188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0255637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2,3,4,6,7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50376700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1158075"/>
                  </a:ext>
                </a:extLst>
              </a:tr>
              <a:tr h="387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107027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24271"/>
              </p:ext>
            </p:extLst>
          </p:nvPr>
        </p:nvGraphicFramePr>
        <p:xfrm>
          <a:off x="6919568" y="5111872"/>
          <a:ext cx="34417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113347906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677243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335421859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67809336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9902674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7188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769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83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7084"/>
          </a:xfrm>
        </p:spPr>
        <p:txBody>
          <a:bodyPr/>
          <a:lstStyle/>
          <a:p>
            <a:pPr algn="ctr"/>
            <a:r>
              <a:rPr lang="en-US" b="1" dirty="0" smtClean="0"/>
              <a:t>Heartland Corn Products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96524"/>
              </p:ext>
            </p:extLst>
          </p:nvPr>
        </p:nvGraphicFramePr>
        <p:xfrm>
          <a:off x="6601217" y="5386192"/>
          <a:ext cx="34417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4099222773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67324922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84003729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1248244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79359548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79299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49888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808000"/>
              </p:ext>
            </p:extLst>
          </p:nvPr>
        </p:nvGraphicFramePr>
        <p:xfrm>
          <a:off x="838200" y="1329449"/>
          <a:ext cx="10515600" cy="352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89171377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702726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427441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57863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586214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181210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013693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84790552"/>
                    </a:ext>
                  </a:extLst>
                </a:gridCol>
              </a:tblGrid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9846567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5882210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2564146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59794424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92024639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543551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5055462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5464848"/>
                  </a:ext>
                </a:extLst>
              </a:tr>
              <a:tr h="391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24602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8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4178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Heron Lake </a:t>
            </a:r>
            <a:r>
              <a:rPr lang="en-US" b="1" dirty="0" err="1"/>
              <a:t>BioEnergy</a:t>
            </a:r>
            <a:r>
              <a:rPr lang="en-US" b="1" dirty="0"/>
              <a:t>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606317"/>
              </p:ext>
            </p:extLst>
          </p:nvPr>
        </p:nvGraphicFramePr>
        <p:xfrm>
          <a:off x="838200" y="1618747"/>
          <a:ext cx="10515600" cy="319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0790325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1972517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756453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8490654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74842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084515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5433379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48108515"/>
                    </a:ext>
                  </a:extLst>
                </a:gridCol>
              </a:tblGrid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18555285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9649186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2176111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8403602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3, 4, 6, 7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46981125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5679574"/>
                  </a:ext>
                </a:extLst>
              </a:tr>
              <a:tr h="455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63665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28905"/>
              </p:ext>
            </p:extLst>
          </p:nvPr>
        </p:nvGraphicFramePr>
        <p:xfrm>
          <a:off x="6679095" y="5135906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6284786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222069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518192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5492804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404660538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3231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035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5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 err="1"/>
              <a:t>Highwater</a:t>
            </a:r>
            <a:r>
              <a:rPr lang="en-US" b="1" dirty="0"/>
              <a:t> Ethanol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81157"/>
              </p:ext>
            </p:extLst>
          </p:nvPr>
        </p:nvGraphicFramePr>
        <p:xfrm>
          <a:off x="903085" y="4979096"/>
          <a:ext cx="2844800" cy="145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81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62613"/>
              </p:ext>
            </p:extLst>
          </p:nvPr>
        </p:nvGraphicFramePr>
        <p:xfrm>
          <a:off x="838200" y="1825622"/>
          <a:ext cx="10515600" cy="251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43173427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6980908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2737207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6785796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9407741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3115418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910577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89311920"/>
                    </a:ext>
                  </a:extLst>
                </a:gridCol>
              </a:tblGrid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086592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397774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7994696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2058036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628964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60979"/>
              </p:ext>
            </p:extLst>
          </p:nvPr>
        </p:nvGraphicFramePr>
        <p:xfrm>
          <a:off x="6583680" y="4979096"/>
          <a:ext cx="3886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388225526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5620320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08720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452140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97325500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497753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562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72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err="1"/>
              <a:t>Northstar</a:t>
            </a:r>
            <a:r>
              <a:rPr lang="en-US" sz="3800" b="1" dirty="0"/>
              <a:t> Ethanol LLC/POET </a:t>
            </a:r>
            <a:r>
              <a:rPr lang="en-US" sz="3800" b="1" dirty="0" err="1"/>
              <a:t>Biorefining</a:t>
            </a:r>
            <a:r>
              <a:rPr lang="en-US" sz="3800" b="1" dirty="0"/>
              <a:t> Lk Crystal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613"/>
              </p:ext>
            </p:extLst>
          </p:nvPr>
        </p:nvGraphicFramePr>
        <p:xfrm>
          <a:off x="6350254" y="5111872"/>
          <a:ext cx="34417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274229355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1264921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328706050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74287042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82716465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47679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516144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685507"/>
              </p:ext>
            </p:extLst>
          </p:nvPr>
        </p:nvGraphicFramePr>
        <p:xfrm>
          <a:off x="838200" y="1618753"/>
          <a:ext cx="10515600" cy="317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370224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11872992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544828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4662847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016747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924911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5786395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25369706"/>
                    </a:ext>
                  </a:extLst>
                </a:gridCol>
              </a:tblGrid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61449141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1207749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8911604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2147921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511296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84553161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074179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8141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99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 err="1" smtClean="0"/>
              <a:t>Agri</a:t>
            </a:r>
            <a:r>
              <a:rPr lang="en-US" b="1" dirty="0" smtClean="0"/>
              <a:t>-Energy LLC/ </a:t>
            </a:r>
            <a:r>
              <a:rPr lang="en-US" b="1" dirty="0" err="1" smtClean="0"/>
              <a:t>Gevo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833407"/>
              </p:ext>
            </p:extLst>
          </p:nvPr>
        </p:nvGraphicFramePr>
        <p:xfrm>
          <a:off x="838200" y="1825622"/>
          <a:ext cx="10515600" cy="279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380721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1802704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30714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9837617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4274835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566270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5148802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02872358"/>
                    </a:ext>
                  </a:extLst>
                </a:gridCol>
              </a:tblGrid>
              <a:tr h="558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8964413"/>
                  </a:ext>
                </a:extLst>
              </a:tr>
              <a:tr h="558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9014697"/>
                  </a:ext>
                </a:extLst>
              </a:tr>
              <a:tr h="558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3014838"/>
                  </a:ext>
                </a:extLst>
              </a:tr>
              <a:tr h="558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365607"/>
                  </a:ext>
                </a:extLst>
              </a:tr>
              <a:tr h="558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887008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14568"/>
              </p:ext>
            </p:extLst>
          </p:nvPr>
        </p:nvGraphicFramePr>
        <p:xfrm>
          <a:off x="6352005" y="5348428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02189750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9090381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38596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2300379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58244331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Number of Applications (2003)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31056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8469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553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POET </a:t>
            </a:r>
            <a:r>
              <a:rPr lang="en-US" b="1" dirty="0" err="1"/>
              <a:t>Biorefining</a:t>
            </a:r>
            <a:r>
              <a:rPr lang="en-US" b="1" dirty="0"/>
              <a:t> - Preston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80159"/>
              </p:ext>
            </p:extLst>
          </p:nvPr>
        </p:nvGraphicFramePr>
        <p:xfrm>
          <a:off x="1045431" y="4979096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579344"/>
              </p:ext>
            </p:extLst>
          </p:nvPr>
        </p:nvGraphicFramePr>
        <p:xfrm>
          <a:off x="838200" y="1618752"/>
          <a:ext cx="10515600" cy="272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69623847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5315685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690792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607814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2568438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13331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724981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3058166"/>
                    </a:ext>
                  </a:extLst>
                </a:gridCol>
              </a:tblGrid>
              <a:tr h="544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9028661"/>
                  </a:ext>
                </a:extLst>
              </a:tr>
              <a:tr h="544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080052"/>
                  </a:ext>
                </a:extLst>
              </a:tr>
              <a:tr h="544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02975133"/>
                  </a:ext>
                </a:extLst>
              </a:tr>
              <a:tr h="544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6179979"/>
                  </a:ext>
                </a:extLst>
              </a:tr>
              <a:tr h="544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769555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91884"/>
              </p:ext>
            </p:extLst>
          </p:nvPr>
        </p:nvGraphicFramePr>
        <p:xfrm>
          <a:off x="6305550" y="4979096"/>
          <a:ext cx="38862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3337875206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7558504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486113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71105507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26843896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5518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5067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796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Valero Renewable Fuels Co LLC - Welcome Plant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62770"/>
              </p:ext>
            </p:extLst>
          </p:nvPr>
        </p:nvGraphicFramePr>
        <p:xfrm>
          <a:off x="838200" y="1618753"/>
          <a:ext cx="10515600" cy="329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3234924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654785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1575084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2706129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2071586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9126131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0703813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11592088"/>
                    </a:ext>
                  </a:extLst>
                </a:gridCol>
              </a:tblGrid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8386982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8299137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25180703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24675046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9810784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6101476"/>
                  </a:ext>
                </a:extLst>
              </a:tr>
              <a:tr h="4708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880526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46805"/>
              </p:ext>
            </p:extLst>
          </p:nvPr>
        </p:nvGraphicFramePr>
        <p:xfrm>
          <a:off x="6096000" y="5239326"/>
          <a:ext cx="35560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186525654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7054342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53433539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182674141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44715701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405638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0232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17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Al-Corn Clean Fuel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702583"/>
              </p:ext>
            </p:extLst>
          </p:nvPr>
        </p:nvGraphicFramePr>
        <p:xfrm>
          <a:off x="838200" y="1825627"/>
          <a:ext cx="10515600" cy="284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1427687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0207629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6593254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4986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742541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979051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9401346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77248214"/>
                    </a:ext>
                  </a:extLst>
                </a:gridCol>
              </a:tblGrid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7303576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64739806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2939587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6661471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27714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164321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16097"/>
              </p:ext>
            </p:extLst>
          </p:nvPr>
        </p:nvGraphicFramePr>
        <p:xfrm>
          <a:off x="6480342" y="5111872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52111991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8124897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631829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921428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62256479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Withdrawn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Permits issued delta (2004)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007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79612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19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Archer Daniels Midland Corn Processing</a:t>
            </a:r>
            <a:br>
              <a:rPr lang="en-US" sz="3600" b="1" dirty="0" smtClean="0"/>
            </a:br>
            <a:r>
              <a:rPr lang="en-US" sz="3600" b="1" dirty="0" smtClean="0"/>
              <a:t>Marshall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88388"/>
              </p:ext>
            </p:extLst>
          </p:nvPr>
        </p:nvGraphicFramePr>
        <p:xfrm>
          <a:off x="838200" y="1825627"/>
          <a:ext cx="10515600" cy="284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5533340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3698894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9039518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4411437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253868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232974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3936047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27310255"/>
                    </a:ext>
                  </a:extLst>
                </a:gridCol>
              </a:tblGrid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198713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7, 4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8192465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4880355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233116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8134390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834362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87861"/>
              </p:ext>
            </p:extLst>
          </p:nvPr>
        </p:nvGraphicFramePr>
        <p:xfrm>
          <a:off x="6801184" y="5111872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531889249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1096537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059959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524026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99834734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2995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1140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81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Buffalo Lake Advanced Biofuels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80766"/>
              </p:ext>
            </p:extLst>
          </p:nvPr>
        </p:nvGraphicFramePr>
        <p:xfrm>
          <a:off x="950495" y="4353817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Issue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178304"/>
              </p:ext>
            </p:extLst>
          </p:nvPr>
        </p:nvGraphicFramePr>
        <p:xfrm>
          <a:off x="838200" y="1825625"/>
          <a:ext cx="10515600" cy="135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0219314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2846983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3766255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638180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944301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2340089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075794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97005231"/>
                    </a:ext>
                  </a:extLst>
                </a:gridCol>
              </a:tblGrid>
              <a:tr h="675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7920578"/>
                  </a:ext>
                </a:extLst>
              </a:tr>
              <a:tr h="6753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84298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59984"/>
              </p:ext>
            </p:extLst>
          </p:nvPr>
        </p:nvGraphicFramePr>
        <p:xfrm>
          <a:off x="6464968" y="4353817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196696165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6241033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39168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336285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89562783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Withdrawn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5914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327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21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Bushmills Ethanol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865377"/>
              </p:ext>
            </p:extLst>
          </p:nvPr>
        </p:nvGraphicFramePr>
        <p:xfrm>
          <a:off x="838200" y="1825622"/>
          <a:ext cx="10515600" cy="251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84084787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4597505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288329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2453432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0538058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7450156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080455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16682085"/>
                    </a:ext>
                  </a:extLst>
                </a:gridCol>
              </a:tblGrid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31739027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5480189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2, 3, 4, 6, 7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7928068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0710"/>
                  </a:ext>
                </a:extLst>
              </a:tr>
              <a:tr h="50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482217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6284"/>
              </p:ext>
            </p:extLst>
          </p:nvPr>
        </p:nvGraphicFramePr>
        <p:xfrm>
          <a:off x="6593306" y="5111872"/>
          <a:ext cx="37592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23093471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51424858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6453789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39106845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55926261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06603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2153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11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949"/>
          </a:xfrm>
        </p:spPr>
        <p:txBody>
          <a:bodyPr/>
          <a:lstStyle/>
          <a:p>
            <a:pPr algn="ctr"/>
            <a:r>
              <a:rPr lang="en-US" b="1" dirty="0"/>
              <a:t>Central MN Ethanol Cooperative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97137"/>
              </p:ext>
            </p:extLst>
          </p:nvPr>
        </p:nvGraphicFramePr>
        <p:xfrm>
          <a:off x="838200" y="1825623"/>
          <a:ext cx="10515600" cy="269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0982187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18342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3984324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920344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147483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54748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7249477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06676524"/>
                    </a:ext>
                  </a:extLst>
                </a:gridCol>
              </a:tblGrid>
              <a:tr h="539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81522918"/>
                  </a:ext>
                </a:extLst>
              </a:tr>
              <a:tr h="539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8995175"/>
                  </a:ext>
                </a:extLst>
              </a:tr>
              <a:tr h="539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0124674"/>
                  </a:ext>
                </a:extLst>
              </a:tr>
              <a:tr h="539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2745138"/>
                  </a:ext>
                </a:extLst>
              </a:tr>
              <a:tr h="539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750414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32378"/>
              </p:ext>
            </p:extLst>
          </p:nvPr>
        </p:nvGraphicFramePr>
        <p:xfrm>
          <a:off x="6857770" y="5111872"/>
          <a:ext cx="3530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426126282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4362973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683582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9537775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22974258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52878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850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8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9200"/>
          </a:xfrm>
        </p:spPr>
        <p:txBody>
          <a:bodyPr/>
          <a:lstStyle/>
          <a:p>
            <a:pPr algn="ctr"/>
            <a:r>
              <a:rPr lang="en-US" b="1" dirty="0"/>
              <a:t>Chippewa Valley Ethanol Co LLLP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7876"/>
              </p:ext>
            </p:extLst>
          </p:nvPr>
        </p:nvGraphicFramePr>
        <p:xfrm>
          <a:off x="962527" y="5111872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510141"/>
              </p:ext>
            </p:extLst>
          </p:nvPr>
        </p:nvGraphicFramePr>
        <p:xfrm>
          <a:off x="838200" y="1294326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253394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7090944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5435195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2162483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8772778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755422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064512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0958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666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208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5362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959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2, 3, 4, 7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208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360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491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516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414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576726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1896"/>
              </p:ext>
            </p:extLst>
          </p:nvPr>
        </p:nvGraphicFramePr>
        <p:xfrm>
          <a:off x="6686089" y="5163762"/>
          <a:ext cx="34417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99582632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61258592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76390306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04531617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23609586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703117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544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7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949"/>
          </a:xfrm>
        </p:spPr>
        <p:txBody>
          <a:bodyPr/>
          <a:lstStyle/>
          <a:p>
            <a:pPr algn="ctr"/>
            <a:r>
              <a:rPr lang="en-US" b="1" dirty="0"/>
              <a:t>Corn Plus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0181" y="5436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05086"/>
              </p:ext>
            </p:extLst>
          </p:nvPr>
        </p:nvGraphicFramePr>
        <p:xfrm>
          <a:off x="1068118" y="4704776"/>
          <a:ext cx="2844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12">
                  <a:extLst>
                    <a:ext uri="{9D8B030D-6E8A-4147-A177-3AD203B41FA5}">
                      <a16:colId xmlns:a16="http://schemas.microsoft.com/office/drawing/2014/main" val="2876994543"/>
                    </a:ext>
                  </a:extLst>
                </a:gridCol>
                <a:gridCol w="2100188">
                  <a:extLst>
                    <a:ext uri="{9D8B030D-6E8A-4147-A177-3AD203B41FA5}">
                      <a16:colId xmlns:a16="http://schemas.microsoft.com/office/drawing/2014/main" val="2561161378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Application processing on hold or delayed due to: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72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Issue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3396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4883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156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Compliance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3153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9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142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Staffing or priority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63871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694821"/>
              </p:ext>
            </p:extLst>
          </p:nvPr>
        </p:nvGraphicFramePr>
        <p:xfrm>
          <a:off x="838200" y="1825625"/>
          <a:ext cx="10515600" cy="174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2513535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5357727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1782154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891315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6602304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4203871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150149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89741811"/>
                    </a:ext>
                  </a:extLst>
                </a:gridCol>
              </a:tblGrid>
              <a:tr h="874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Application, Pick-up Year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Receipt to Pick up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Permitee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Pick up to Issuance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draft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Hours/days pick up to isssuance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Issues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42614259"/>
                  </a:ext>
                </a:extLst>
              </a:tr>
              <a:tr h="874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2, 4, 7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702048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87045"/>
              </p:ext>
            </p:extLst>
          </p:nvPr>
        </p:nvGraphicFramePr>
        <p:xfrm>
          <a:off x="6350923" y="4759902"/>
          <a:ext cx="3530600" cy="86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29072113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4462255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7286336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213983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7819788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Applications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Withdrawn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delta (2004)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Permits issued tempo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Applications denied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179896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5336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23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2594</Words>
  <Application>Microsoft Office PowerPoint</Application>
  <PresentationFormat>Widescreen</PresentationFormat>
  <Paragraphs>1411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Agra Resources LLC dba POET Biorefining -Glenville </vt:lpstr>
      <vt:lpstr>Agri-Energy LLC/ Gevo </vt:lpstr>
      <vt:lpstr>Al-Corn Clean Fuel</vt:lpstr>
      <vt:lpstr>Archer Daniels Midland Corn Processing Marshall</vt:lpstr>
      <vt:lpstr>Buffalo Lake Advanced Biofuels LLC</vt:lpstr>
      <vt:lpstr>Bushmills Ethanol</vt:lpstr>
      <vt:lpstr>Central MN Ethanol Cooperative</vt:lpstr>
      <vt:lpstr>Chippewa Valley Ethanol Co LLLP</vt:lpstr>
      <vt:lpstr>Corn Plus</vt:lpstr>
      <vt:lpstr>DENCO II LLC</vt:lpstr>
      <vt:lpstr>Ethanol 2000 LLP dba POET Biorefining Bingham Lake</vt:lpstr>
      <vt:lpstr>Granite Falls Energy LLC</vt:lpstr>
      <vt:lpstr>Green Plains Fairmont LLC</vt:lpstr>
      <vt:lpstr>Green Plains Otter Tail LLC</vt:lpstr>
      <vt:lpstr>Guardian Energy LLC</vt:lpstr>
      <vt:lpstr>Heartland Corn Products</vt:lpstr>
      <vt:lpstr>Heron Lake BioEnergy LLC</vt:lpstr>
      <vt:lpstr>Highwater Ethanol LLC</vt:lpstr>
      <vt:lpstr>Northstar Ethanol LLC/POET Biorefining Lk Crystal</vt:lpstr>
      <vt:lpstr>POET Biorefining - Preston</vt:lpstr>
      <vt:lpstr>Valero Renewable Fuels Co LLC - Welcome Plant</vt:lpstr>
    </vt:vector>
  </TitlesOfParts>
  <Company>PCA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Heartland Corn Products</dc:title>
  <dc:creator>Schutt, Carolina (MPCA)</dc:creator>
  <cp:lastModifiedBy>Nelson, Bonnie</cp:lastModifiedBy>
  <cp:revision>22</cp:revision>
  <cp:lastPrinted>2018-05-15T17:56:27Z</cp:lastPrinted>
  <dcterms:created xsi:type="dcterms:W3CDTF">2018-05-15T17:54:54Z</dcterms:created>
  <dcterms:modified xsi:type="dcterms:W3CDTF">2018-06-20T21:32:15Z</dcterms:modified>
</cp:coreProperties>
</file>