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92" r:id="rId2"/>
    <p:sldId id="259" r:id="rId3"/>
    <p:sldId id="273" r:id="rId4"/>
    <p:sldId id="281" r:id="rId5"/>
    <p:sldId id="282" r:id="rId6"/>
    <p:sldId id="303" r:id="rId7"/>
    <p:sldId id="307" r:id="rId8"/>
    <p:sldId id="311" r:id="rId9"/>
    <p:sldId id="312" r:id="rId10"/>
    <p:sldId id="305" r:id="rId11"/>
    <p:sldId id="306" r:id="rId12"/>
    <p:sldId id="309" r:id="rId13"/>
    <p:sldId id="291"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81" autoAdjust="0"/>
    <p:restoredTop sz="56172" autoAdjust="0"/>
  </p:normalViewPr>
  <p:slideViewPr>
    <p:cSldViewPr showGuides="1">
      <p:cViewPr varScale="1">
        <p:scale>
          <a:sx n="60" d="100"/>
          <a:sy n="60" d="100"/>
        </p:scale>
        <p:origin x="-11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494" y="115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8621973929236656E-2"/>
          <c:y val="0.17061611374407584"/>
          <c:w val="0.52700186219739364"/>
          <c:h val="0.67061611374408292"/>
        </c:manualLayout>
      </c:layout>
      <c:pieChart>
        <c:varyColors val="1"/>
        <c:ser>
          <c:idx val="0"/>
          <c:order val="0"/>
          <c:tx>
            <c:strRef>
              <c:f>Sheet1!$A$2</c:f>
              <c:strCache>
                <c:ptCount val="1"/>
                <c:pt idx="0">
                  <c:v>%</c:v>
                </c:pt>
              </c:strCache>
            </c:strRef>
          </c:tx>
          <c:dLbls>
            <c:dLbl>
              <c:idx val="0"/>
              <c:layout>
                <c:manualLayout>
                  <c:x val="-7.1684819885319231E-2"/>
                  <c:y val="0.11856510883159709"/>
                </c:manualLayout>
              </c:layout>
              <c:tx>
                <c:rich>
                  <a:bodyPr/>
                  <a:lstStyle/>
                  <a:p>
                    <a:r>
                      <a:rPr lang="en-US" dirty="0" smtClean="0"/>
                      <a:t>A. 14</a:t>
                    </a:r>
                    <a:r>
                      <a:rPr lang="en-US" dirty="0"/>
                      <a:t>%</a:t>
                    </a:r>
                  </a:p>
                </c:rich>
              </c:tx>
              <c:dLblPos val="bestFit"/>
              <c:showPercent val="1"/>
            </c:dLbl>
            <c:dLbl>
              <c:idx val="1"/>
              <c:layout>
                <c:manualLayout>
                  <c:x val="-0.12417062196493858"/>
                  <c:y val="3.092200023601838E-2"/>
                </c:manualLayout>
              </c:layout>
              <c:tx>
                <c:rich>
                  <a:bodyPr/>
                  <a:lstStyle/>
                  <a:p>
                    <a:r>
                      <a:rPr lang="en-US" dirty="0" smtClean="0"/>
                      <a:t>B. 14</a:t>
                    </a:r>
                    <a:r>
                      <a:rPr lang="en-US" dirty="0"/>
                      <a:t>%</a:t>
                    </a:r>
                  </a:p>
                </c:rich>
              </c:tx>
              <c:dLblPos val="bestFit"/>
              <c:showPercent val="1"/>
            </c:dLbl>
            <c:dLbl>
              <c:idx val="2"/>
              <c:layout>
                <c:manualLayout>
                  <c:x val="8.98887486625147E-2"/>
                  <c:y val="-0.11883812857182192"/>
                </c:manualLayout>
              </c:layout>
              <c:tx>
                <c:rich>
                  <a:bodyPr/>
                  <a:lstStyle/>
                  <a:p>
                    <a:r>
                      <a:rPr lang="en-US" dirty="0" smtClean="0"/>
                      <a:t>C. 63</a:t>
                    </a:r>
                    <a:r>
                      <a:rPr lang="en-US" dirty="0"/>
                      <a:t>%</a:t>
                    </a:r>
                  </a:p>
                </c:rich>
              </c:tx>
              <c:dLblPos val="bestFit"/>
              <c:showPercent val="1"/>
            </c:dLbl>
            <c:dLbl>
              <c:idx val="3"/>
              <c:layout>
                <c:manualLayout>
                  <c:x val="5.6070172832169467E-2"/>
                  <c:y val="9.9467378002835768E-2"/>
                </c:manualLayout>
              </c:layout>
              <c:tx>
                <c:rich>
                  <a:bodyPr/>
                  <a:lstStyle/>
                  <a:p>
                    <a:r>
                      <a:rPr lang="en-US" dirty="0" smtClean="0"/>
                      <a:t>D. 9</a:t>
                    </a:r>
                    <a:r>
                      <a:rPr lang="en-US" dirty="0"/>
                      <a:t>%</a:t>
                    </a:r>
                  </a:p>
                </c:rich>
              </c:tx>
              <c:dLblPos val="bestFit"/>
              <c:showPercent val="1"/>
            </c:dLbl>
            <c:numFmt formatCode="0%" sourceLinked="0"/>
            <c:txPr>
              <a:bodyPr/>
              <a:lstStyle/>
              <a:p>
                <a:pPr>
                  <a:defRPr sz="2400" b="1">
                    <a:solidFill>
                      <a:schemeClr val="bg1"/>
                    </a:solidFill>
                  </a:defRPr>
                </a:pPr>
                <a:endParaRPr lang="en-US"/>
              </a:p>
            </c:txPr>
            <c:dLblPos val="inEnd"/>
            <c:showPercent val="1"/>
            <c:showLeaderLines val="1"/>
          </c:dLbls>
          <c:cat>
            <c:strRef>
              <c:f>Sheet1!$B$1:$E$1</c:f>
              <c:strCache>
                <c:ptCount val="4"/>
                <c:pt idx="0">
                  <c:v>A. Monitoring/Assessment   $21.0M</c:v>
                </c:pt>
                <c:pt idx="1">
                  <c:v>B. TMDL Development       $21.7M</c:v>
                </c:pt>
                <c:pt idx="2">
                  <c:v>C. Protection/Restoration $96.5M</c:v>
                </c:pt>
                <c:pt idx="3">
                  <c:v>D. Drinking Water Protection $13.1M</c:v>
                </c:pt>
              </c:strCache>
            </c:strRef>
          </c:cat>
          <c:val>
            <c:numRef>
              <c:f>Sheet1!$B$2:$E$2</c:f>
              <c:numCache>
                <c:formatCode>General</c:formatCode>
                <c:ptCount val="4"/>
                <c:pt idx="0">
                  <c:v>14</c:v>
                </c:pt>
                <c:pt idx="1">
                  <c:v>14</c:v>
                </c:pt>
                <c:pt idx="2">
                  <c:v>63</c:v>
                </c:pt>
                <c:pt idx="3">
                  <c:v>9</c:v>
                </c:pt>
              </c:numCache>
            </c:numRef>
          </c:val>
        </c:ser>
        <c:ser>
          <c:idx val="1"/>
          <c:order val="1"/>
          <c:tx>
            <c:strRef>
              <c:f>Sheet1!$A$3</c:f>
              <c:strCache>
                <c:ptCount val="1"/>
              </c:strCache>
            </c:strRef>
          </c:tx>
          <c:cat>
            <c:strRef>
              <c:f>Sheet1!$B$1:$E$1</c:f>
              <c:strCache>
                <c:ptCount val="4"/>
                <c:pt idx="0">
                  <c:v>A. Monitoring/Assessment   $21.0M</c:v>
                </c:pt>
                <c:pt idx="1">
                  <c:v>B. TMDL Development       $21.7M</c:v>
                </c:pt>
                <c:pt idx="2">
                  <c:v>C. Protection/Restoration $96.5M</c:v>
                </c:pt>
                <c:pt idx="3">
                  <c:v>D. Drinking Water Protection $13.1M</c:v>
                </c:pt>
              </c:strCache>
            </c:strRef>
          </c:cat>
          <c:val>
            <c:numRef>
              <c:f>Sheet1!$B$3:$E$3</c:f>
              <c:numCache>
                <c:formatCode>General</c:formatCode>
                <c:ptCount val="4"/>
              </c:numCache>
            </c:numRef>
          </c:val>
        </c:ser>
        <c:ser>
          <c:idx val="2"/>
          <c:order val="2"/>
          <c:tx>
            <c:strRef>
              <c:f>Sheet1!$A$4</c:f>
              <c:strCache>
                <c:ptCount val="1"/>
              </c:strCache>
            </c:strRef>
          </c:tx>
          <c:cat>
            <c:strRef>
              <c:f>Sheet1!$B$1:$E$1</c:f>
              <c:strCache>
                <c:ptCount val="4"/>
                <c:pt idx="0">
                  <c:v>A. Monitoring/Assessment   $21.0M</c:v>
                </c:pt>
                <c:pt idx="1">
                  <c:v>B. TMDL Development       $21.7M</c:v>
                </c:pt>
                <c:pt idx="2">
                  <c:v>C. Protection/Restoration $96.5M</c:v>
                </c:pt>
                <c:pt idx="3">
                  <c:v>D. Drinking Water Protection $13.1M</c:v>
                </c:pt>
              </c:strCache>
            </c:strRef>
          </c:cat>
          <c:val>
            <c:numRef>
              <c:f>Sheet1!$B$4:$E$4</c:f>
              <c:numCache>
                <c:formatCode>General</c:formatCode>
                <c:ptCount val="4"/>
              </c:numCache>
            </c:numRef>
          </c:val>
        </c:ser>
        <c:firstSliceAng val="0"/>
      </c:pieChart>
    </c:plotArea>
    <c:legend>
      <c:legendPos val="r"/>
      <c:layout>
        <c:manualLayout>
          <c:xMode val="edge"/>
          <c:yMode val="edge"/>
          <c:x val="0.56797024213033065"/>
          <c:y val="0.20379141631686462"/>
          <c:w val="0.40477628366124885"/>
          <c:h val="0.61848336031166196"/>
        </c:manualLayout>
      </c:layout>
      <c:txPr>
        <a:bodyPr/>
        <a:lstStyle/>
        <a:p>
          <a:pPr>
            <a:defRPr sz="2000">
              <a:solidFill>
                <a:schemeClr val="bg1"/>
              </a:solidFill>
            </a:defRPr>
          </a:pPr>
          <a:endParaRPr lang="en-US"/>
        </a:p>
      </c:txPr>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8621973929236549E-2"/>
          <c:y val="0.18490176227971503"/>
          <c:w val="0.3954032527764843"/>
          <c:h val="0.65633033370828664"/>
        </c:manualLayout>
      </c:layout>
      <c:pieChart>
        <c:varyColors val="1"/>
        <c:ser>
          <c:idx val="1"/>
          <c:order val="0"/>
          <c:tx>
            <c:strRef>
              <c:f>Sheet1!$A$3</c:f>
              <c:strCache>
                <c:ptCount val="1"/>
              </c:strCache>
            </c:strRef>
          </c:tx>
          <c:cat>
            <c:strRef>
              <c:f>Sheet1!$B$1:$B$1</c:f>
              <c:strCache>
                <c:ptCount val="1"/>
                <c:pt idx="0">
                  <c:v>Protection/Restoration $32.70M</c:v>
                </c:pt>
              </c:strCache>
            </c:strRef>
          </c:cat>
          <c:val>
            <c:numRef>
              <c:f>Sheet1!$B$3:$B$3</c:f>
              <c:numCache>
                <c:formatCode>General</c:formatCode>
                <c:ptCount val="1"/>
              </c:numCache>
            </c:numRef>
          </c:val>
        </c:ser>
        <c:ser>
          <c:idx val="2"/>
          <c:order val="1"/>
          <c:tx>
            <c:strRef>
              <c:f>Sheet1!$A$4</c:f>
              <c:strCache>
                <c:ptCount val="1"/>
              </c:strCache>
            </c:strRef>
          </c:tx>
          <c:cat>
            <c:strRef>
              <c:f>Sheet1!$B$1:$B$1</c:f>
              <c:strCache>
                <c:ptCount val="1"/>
                <c:pt idx="0">
                  <c:v>Protection/Restoration $32.70M</c:v>
                </c:pt>
              </c:strCache>
            </c:strRef>
          </c:cat>
          <c:val>
            <c:numRef>
              <c:f>Sheet1!$B$4:$B$4</c:f>
              <c:numCache>
                <c:formatCode>General</c:formatCode>
                <c:ptCount val="1"/>
              </c:numCache>
            </c:numRef>
          </c:val>
        </c:ser>
        <c:firstSliceAng val="0"/>
      </c:pieChart>
      <c:spPr>
        <a:noFill/>
        <a:ln w="25400">
          <a:noFill/>
        </a:ln>
      </c:spPr>
    </c:plotArea>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37768371-06F0-48E7-A75D-CA8C49E2F0BD}" type="datetimeFigureOut">
              <a:rPr lang="en-US" smtClean="0"/>
              <a:pPr/>
              <a:t>2/2/2011</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r>
              <a:rPr lang="en-US" dirty="0" smtClean="0"/>
              <a:t>DRAFT: 01-03-11</a:t>
            </a: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9E749831-42BE-48AB-AD5D-254F7937DE2A}"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8B0030D-0187-45C6-BBFE-8E9710BF8B92}" type="datetimeFigureOut">
              <a:rPr lang="en-US" smtClean="0"/>
              <a:pPr/>
              <a:t>2/2/2011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dirty="0" smtClean="0"/>
              <a:t>DRAFT: 01-03-11</a:t>
            </a: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B97547C-8228-4E26-985D-D48F01DEC8BB}" type="slidenum">
              <a:rPr lang="en-US" smtClean="0"/>
              <a:pPr/>
              <a:t>‹#›</a:t>
            </a:fld>
            <a:endParaRPr lang="en-US"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1</a:t>
            </a:fld>
            <a:endParaRPr lang="en-US" dirty="0"/>
          </a:p>
        </p:txBody>
      </p:sp>
      <p:sp>
        <p:nvSpPr>
          <p:cNvPr id="6" name="Footer Placeholder 5"/>
          <p:cNvSpPr>
            <a:spLocks noGrp="1"/>
          </p:cNvSpPr>
          <p:nvPr>
            <p:ph type="ftr" sz="quarter" idx="11"/>
          </p:nvPr>
        </p:nvSpPr>
        <p:spPr/>
        <p:txBody>
          <a:bodyPr/>
          <a:lstStyle/>
          <a:p>
            <a:r>
              <a:rPr lang="en-US" dirty="0" smtClean="0"/>
              <a:t>DRAFT: 01-03-11</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14400" y="609600"/>
            <a:ext cx="4470400" cy="3352800"/>
          </a:xfrm>
          <a:ln/>
        </p:spPr>
      </p:sp>
      <p:sp>
        <p:nvSpPr>
          <p:cNvPr id="5" name="Footer Placeholder 4"/>
          <p:cNvSpPr>
            <a:spLocks noGrp="1"/>
          </p:cNvSpPr>
          <p:nvPr>
            <p:ph type="ftr" sz="quarter" idx="10"/>
          </p:nvPr>
        </p:nvSpPr>
        <p:spPr/>
        <p:txBody>
          <a:bodyPr/>
          <a:lstStyle/>
          <a:p>
            <a:r>
              <a:rPr lang="en-US" dirty="0" smtClean="0"/>
              <a:t>DRAFT: 01-03-11</a:t>
            </a:r>
            <a:endParaRPr lang="en-US" dirty="0"/>
          </a:p>
        </p:txBody>
      </p:sp>
      <p:sp>
        <p:nvSpPr>
          <p:cNvPr id="6" name="Content Placeholder 2"/>
          <p:cNvSpPr>
            <a:spLocks noGrp="1"/>
          </p:cNvSpPr>
          <p:nvPr>
            <p:ph type="body" idx="1"/>
          </p:nvPr>
        </p:nvSpPr>
        <p:spPr>
          <a:xfrm>
            <a:off x="304800" y="4291013"/>
            <a:ext cx="6261100" cy="3328987"/>
          </a:xfrm>
        </p:spPr>
        <p:txBody>
          <a:bodyPr>
            <a:normAutofit/>
          </a:bodyPr>
          <a:lstStyle/>
          <a:p>
            <a:r>
              <a:rPr lang="en-US" sz="1600" kern="1200" dirty="0" smtClean="0"/>
              <a:t>Root River Study: $0.395</a:t>
            </a:r>
          </a:p>
          <a:p>
            <a:r>
              <a:rPr lang="en-US" sz="1600" kern="1200" dirty="0" smtClean="0"/>
              <a:t>Pesticide Monitoring: $0.675</a:t>
            </a:r>
          </a:p>
          <a:p>
            <a:r>
              <a:rPr lang="en-US" sz="1600" kern="1200" dirty="0" smtClean="0"/>
              <a:t>Groundwater and Drinking Water Protection	: $1.125</a:t>
            </a:r>
          </a:p>
          <a:p>
            <a:r>
              <a:rPr lang="en-US" sz="1600" kern="1200" dirty="0" smtClean="0"/>
              <a:t>Research, Pilot Projects and Technical Assistance: $2.26</a:t>
            </a:r>
          </a:p>
          <a:p>
            <a:r>
              <a:rPr lang="en-US" sz="1600" kern="1200" dirty="0" smtClean="0"/>
              <a:t>Ag BMP Loan Program: $4.500</a:t>
            </a:r>
          </a:p>
          <a:p>
            <a:pPr>
              <a:buNone/>
            </a:pPr>
            <a:r>
              <a:rPr lang="en-US" sz="1600" b="1" kern="1200" dirty="0" smtClean="0"/>
              <a:t>	</a:t>
            </a:r>
          </a:p>
          <a:p>
            <a:pPr>
              <a:buNone/>
            </a:pPr>
            <a:r>
              <a:rPr lang="en-US" sz="1600" b="1" kern="1200" dirty="0" smtClean="0"/>
              <a:t>TOTAL	$8.960</a:t>
            </a:r>
          </a:p>
          <a:p>
            <a:endParaRPr lang="en-US" kern="1200" dirty="0" smtClean="0"/>
          </a:p>
          <a:p>
            <a:endParaRPr lang="en-US" kern="1200" dirty="0" smtClean="0"/>
          </a:p>
          <a:p>
            <a:endParaRPr lang="en-US" kern="1200" dirty="0" smtClean="0"/>
          </a:p>
          <a:p>
            <a:endParaRPr lang="en-US" kern="1200" dirty="0" smtClean="0"/>
          </a:p>
          <a:p>
            <a:endParaRPr lang="en-US" kern="1200" dirty="0" smtClean="0"/>
          </a:p>
          <a:p>
            <a:endParaRPr lang="en-US" kern="1200" dirty="0" smtClean="0"/>
          </a:p>
          <a:p>
            <a:endParaRPr lang="en-US" kern="1200" dirty="0" smtClean="0"/>
          </a:p>
          <a:p>
            <a:endParaRPr lang="en-US" kern="1200" dirty="0" smtClean="0"/>
          </a:p>
          <a:p>
            <a:endParaRPr lang="en-US" kern="1200"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14400" y="609600"/>
            <a:ext cx="4470400" cy="3352800"/>
          </a:xfrm>
          <a:ln/>
        </p:spPr>
      </p:sp>
      <p:sp>
        <p:nvSpPr>
          <p:cNvPr id="28675" name="Rectangle 3"/>
          <p:cNvSpPr>
            <a:spLocks noGrp="1" noChangeArrowheads="1"/>
          </p:cNvSpPr>
          <p:nvPr>
            <p:ph type="body" idx="1"/>
          </p:nvPr>
        </p:nvSpPr>
        <p:spPr>
          <a:xfrm>
            <a:off x="304800" y="3950970"/>
            <a:ext cx="6261100" cy="3328988"/>
          </a:xfrm>
          <a:noFill/>
          <a:ln/>
        </p:spPr>
        <p:txBody>
          <a:bodyPr>
            <a:noAutofit/>
          </a:bodyPr>
          <a:lstStyle/>
          <a:p>
            <a:pPr marL="114300" indent="-114300">
              <a:lnSpc>
                <a:spcPct val="80000"/>
              </a:lnSpc>
              <a:buFontTx/>
              <a:buChar char="•"/>
            </a:pPr>
            <a:endParaRPr lang="en-US" sz="1400" dirty="0" smtClean="0"/>
          </a:p>
        </p:txBody>
      </p:sp>
      <p:sp>
        <p:nvSpPr>
          <p:cNvPr id="5" name="Footer Placeholder 4"/>
          <p:cNvSpPr>
            <a:spLocks noGrp="1"/>
          </p:cNvSpPr>
          <p:nvPr>
            <p:ph type="ftr" sz="quarter" idx="10"/>
          </p:nvPr>
        </p:nvSpPr>
        <p:spPr/>
        <p:txBody>
          <a:bodyPr/>
          <a:lstStyle/>
          <a:p>
            <a:r>
              <a:rPr lang="en-US" dirty="0" smtClean="0"/>
              <a:t>DRAFT: 01-03-11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14400" y="609600"/>
            <a:ext cx="4470400" cy="3352800"/>
          </a:xfrm>
          <a:ln/>
        </p:spPr>
      </p:sp>
      <p:sp>
        <p:nvSpPr>
          <p:cNvPr id="28675" name="Rectangle 3"/>
          <p:cNvSpPr>
            <a:spLocks noGrp="1" noChangeArrowheads="1"/>
          </p:cNvSpPr>
          <p:nvPr>
            <p:ph type="body" idx="1"/>
          </p:nvPr>
        </p:nvSpPr>
        <p:spPr>
          <a:xfrm>
            <a:off x="304800" y="3950970"/>
            <a:ext cx="6261100" cy="3328988"/>
          </a:xfrm>
          <a:noFill/>
          <a:ln/>
        </p:spPr>
        <p:txBody>
          <a:bodyPr>
            <a:noAutofit/>
          </a:bodyPr>
          <a:lstStyle/>
          <a:p>
            <a:pPr marL="114300" indent="-114300">
              <a:lnSpc>
                <a:spcPct val="80000"/>
              </a:lnSpc>
              <a:buFontTx/>
              <a:buChar char="•"/>
            </a:pPr>
            <a:endParaRPr lang="en-US" sz="1400" dirty="0" smtClean="0"/>
          </a:p>
        </p:txBody>
      </p:sp>
      <p:sp>
        <p:nvSpPr>
          <p:cNvPr id="5" name="Footer Placeholder 4"/>
          <p:cNvSpPr>
            <a:spLocks noGrp="1"/>
          </p:cNvSpPr>
          <p:nvPr>
            <p:ph type="ftr" sz="quarter" idx="10"/>
          </p:nvPr>
        </p:nvSpPr>
        <p:spPr/>
        <p:txBody>
          <a:bodyPr/>
          <a:lstStyle/>
          <a:p>
            <a:r>
              <a:rPr lang="en-US" dirty="0" smtClean="0"/>
              <a:t>DRAFT: 01-03-11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457200"/>
            <a:ext cx="3619500" cy="2714625"/>
          </a:xfrm>
        </p:spPr>
      </p:sp>
      <p:sp>
        <p:nvSpPr>
          <p:cNvPr id="3" name="Notes Placeholder 2"/>
          <p:cNvSpPr>
            <a:spLocks noGrp="1"/>
          </p:cNvSpPr>
          <p:nvPr>
            <p:ph type="body" idx="1"/>
          </p:nvPr>
        </p:nvSpPr>
        <p:spPr>
          <a:xfrm>
            <a:off x="381000" y="3276600"/>
            <a:ext cx="6172200" cy="5486400"/>
          </a:xfrm>
        </p:spPr>
        <p:txBody>
          <a:bodyPr>
            <a:normAutofit/>
          </a:bodyPr>
          <a:lstStyle/>
          <a:p>
            <a:pPr marL="115888" indent="-115888">
              <a:buFont typeface="Arial" pitchFamily="34" charset="0"/>
              <a:buChar char="•"/>
            </a:pPr>
            <a:r>
              <a:rPr lang="en-US" sz="1400" baseline="0" dirty="0" smtClean="0"/>
              <a:t> First, on behalf of all the partner agencies, I’d like to thank you for the opportunity to talk with you today.</a:t>
            </a:r>
          </a:p>
          <a:p>
            <a:pPr marL="115888" indent="-115888">
              <a:buFont typeface="Arial" pitchFamily="34" charset="0"/>
              <a:buChar char="•"/>
            </a:pPr>
            <a:endParaRPr lang="en-US" sz="1400" baseline="0" dirty="0" smtClean="0"/>
          </a:p>
          <a:p>
            <a:pPr marL="115888" indent="-115888">
              <a:buFont typeface="Arial" pitchFamily="34" charset="0"/>
              <a:buChar char="•"/>
            </a:pPr>
            <a:r>
              <a:rPr lang="en-US" sz="1400" baseline="0" dirty="0" smtClean="0"/>
              <a:t> To sum up, I have just a few quick notes:</a:t>
            </a:r>
          </a:p>
          <a:p>
            <a:pPr marL="115888" indent="-115888"/>
            <a:endParaRPr lang="en-US" sz="1400" baseline="0" dirty="0" smtClean="0"/>
          </a:p>
          <a:p>
            <a:pPr marL="115888" indent="-115888">
              <a:buFont typeface="Arial" pitchFamily="34" charset="0"/>
              <a:buChar char="•"/>
            </a:pPr>
            <a:r>
              <a:rPr lang="en-US" sz="1400" baseline="0" dirty="0" smtClean="0"/>
              <a:t> As you know, we are in the process of completing the first biennium of a 25-year Amendment, we are making progress toward the long-term goal of protecting and restoring Minnesota’s waters </a:t>
            </a:r>
            <a:r>
              <a:rPr lang="en-US" sz="1400" dirty="0" smtClean="0"/>
              <a:t> - there is still a lot to be done</a:t>
            </a:r>
            <a:endParaRPr lang="en-US" sz="1400" baseline="0" dirty="0" smtClean="0"/>
          </a:p>
          <a:p>
            <a:pPr marL="115888" indent="-115888"/>
            <a:endParaRPr lang="en-US" sz="1400" baseline="0" dirty="0" smtClean="0"/>
          </a:p>
          <a:p>
            <a:pPr marL="115888" indent="-115888">
              <a:buFont typeface="Arial" pitchFamily="34" charset="0"/>
              <a:buChar char="•"/>
            </a:pPr>
            <a:r>
              <a:rPr lang="en-US" sz="1400" baseline="0" dirty="0" smtClean="0"/>
              <a:t> The partner agencies have been</a:t>
            </a:r>
            <a:r>
              <a:rPr lang="en-US" sz="1400" dirty="0" smtClean="0"/>
              <a:t> working together to develop  system-wide coordinated strategies to address water quality</a:t>
            </a:r>
          </a:p>
          <a:p>
            <a:pPr marL="115888" indent="-115888">
              <a:buFont typeface="Arial" pitchFamily="34" charset="0"/>
              <a:buChar char="•"/>
            </a:pPr>
            <a:endParaRPr lang="en-US" sz="1400" dirty="0" smtClean="0"/>
          </a:p>
          <a:p>
            <a:pPr marL="115888" indent="-115888">
              <a:buFont typeface="Arial" pitchFamily="34" charset="0"/>
              <a:buChar char="•"/>
            </a:pPr>
            <a:r>
              <a:rPr lang="en-US" sz="1400" dirty="0" smtClean="0"/>
              <a:t>This coordinated approach helps ensure </a:t>
            </a:r>
          </a:p>
          <a:p>
            <a:pPr marL="296863" lvl="1" indent="-115888">
              <a:buFont typeface="Arial" pitchFamily="34" charset="0"/>
              <a:buChar char="•"/>
            </a:pPr>
            <a:r>
              <a:rPr lang="en-US" sz="1400" dirty="0" smtClean="0"/>
              <a:t>That  complimentary actions support the broader strategies</a:t>
            </a:r>
          </a:p>
          <a:p>
            <a:pPr marL="296863" lvl="1" indent="-115888">
              <a:buFont typeface="Arial" pitchFamily="34" charset="0"/>
              <a:buChar char="•"/>
            </a:pPr>
            <a:r>
              <a:rPr lang="en-US" sz="1400" dirty="0" smtClean="0"/>
              <a:t>That the appropriate agencies are working toward their strengths </a:t>
            </a:r>
          </a:p>
          <a:p>
            <a:pPr marL="296863" lvl="1" indent="-115888">
              <a:buFont typeface="Arial" pitchFamily="34" charset="0"/>
              <a:buChar char="•"/>
            </a:pPr>
            <a:r>
              <a:rPr lang="en-US" sz="1400" dirty="0" smtClean="0"/>
              <a:t>That we are adequately identifying  problems before taking steps to fix them</a:t>
            </a:r>
          </a:p>
          <a:p>
            <a:pPr marL="296863" lvl="1" indent="-115888">
              <a:buFont typeface="Arial" pitchFamily="34" charset="0"/>
              <a:buChar char="•"/>
            </a:pPr>
            <a:r>
              <a:rPr lang="en-US" sz="1400" dirty="0" smtClean="0"/>
              <a:t>And that we properly target federal and state funding where it can do the greatest good</a:t>
            </a:r>
          </a:p>
          <a:p>
            <a:pPr marL="115888" indent="-115888">
              <a:buFont typeface="Arial" pitchFamily="34" charset="0"/>
              <a:buChar char="•"/>
            </a:pPr>
            <a:endParaRPr lang="en-US" sz="1400" dirty="0" smtClean="0"/>
          </a:p>
          <a:p>
            <a:pPr marL="115888" indent="-115888">
              <a:buFont typeface="Arial" pitchFamily="34" charset="0"/>
              <a:buChar char="•"/>
            </a:pPr>
            <a:r>
              <a:rPr lang="en-US" sz="1400" dirty="0" smtClean="0"/>
              <a:t>Minnesota citizens passed the Amendment , in part, because they value  our state’s water resources</a:t>
            </a:r>
          </a:p>
          <a:p>
            <a:pPr marL="115888" indent="-115888">
              <a:buFont typeface="Arial" pitchFamily="34" charset="0"/>
              <a:buChar char="•"/>
            </a:pPr>
            <a:endParaRPr lang="en-US" sz="1400" dirty="0" smtClean="0"/>
          </a:p>
          <a:p>
            <a:pPr marL="115888" indent="-115888">
              <a:buFont typeface="Arial" pitchFamily="34" charset="0"/>
              <a:buChar char="•"/>
            </a:pPr>
            <a:r>
              <a:rPr lang="en-US" sz="1400" dirty="0" smtClean="0"/>
              <a:t>The agencies represented here today work together to ensure that those resources are managed to protect Minnesota’s environmental and economic well-being </a:t>
            </a:r>
          </a:p>
          <a:p>
            <a:pPr marL="115888" indent="-115888">
              <a:buFont typeface="Arial" pitchFamily="34" charset="0"/>
              <a:buChar char="•"/>
            </a:pPr>
            <a:endParaRPr lang="en-US" sz="1400" dirty="0"/>
          </a:p>
        </p:txBody>
      </p:sp>
      <p:sp>
        <p:nvSpPr>
          <p:cNvPr id="4" name="Footer Placeholder 3"/>
          <p:cNvSpPr>
            <a:spLocks noGrp="1"/>
          </p:cNvSpPr>
          <p:nvPr>
            <p:ph type="ftr" sz="quarter" idx="10"/>
          </p:nvPr>
        </p:nvSpPr>
        <p:spPr/>
        <p:txBody>
          <a:bodyPr/>
          <a:lstStyle/>
          <a:p>
            <a:r>
              <a:rPr lang="en-US" dirty="0" smtClean="0"/>
              <a:t>DRAFT: 01-03-11</a:t>
            </a:r>
            <a:endParaRPr lang="en-US" dirty="0"/>
          </a:p>
        </p:txBody>
      </p:sp>
      <p:sp>
        <p:nvSpPr>
          <p:cNvPr id="5" name="Slide Number Placeholder 4"/>
          <p:cNvSpPr>
            <a:spLocks noGrp="1"/>
          </p:cNvSpPr>
          <p:nvPr>
            <p:ph type="sldNum" sz="quarter" idx="11"/>
          </p:nvPr>
        </p:nvSpPr>
        <p:spPr/>
        <p:txBody>
          <a:bodyPr/>
          <a:lstStyle/>
          <a:p>
            <a:fld id="{5B97547C-8228-4E26-985D-D48F01DEC8BB}"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172200" cy="4493260"/>
          </a:xfrm>
        </p:spPr>
        <p:txBody>
          <a:bodyPr>
            <a:normAutofit/>
          </a:bodyPr>
          <a:lstStyle/>
          <a:p>
            <a:pPr marL="114300" indent="-114300">
              <a:buFont typeface="Arial" pitchFamily="34" charset="0"/>
              <a:buChar char="•"/>
            </a:pPr>
            <a:r>
              <a:rPr lang="en-US" sz="1400" dirty="0" smtClean="0"/>
              <a:t>Thank you for the opportunity to speak with you today</a:t>
            </a:r>
          </a:p>
          <a:p>
            <a:pPr marL="114300" indent="-114300"/>
            <a:endParaRPr lang="en-US" sz="1400" dirty="0" smtClean="0"/>
          </a:p>
          <a:p>
            <a:pPr marL="114300" indent="-114300">
              <a:buFont typeface="Arial" pitchFamily="34" charset="0"/>
              <a:buChar char="•"/>
            </a:pPr>
            <a:r>
              <a:rPr lang="en-US" sz="1400" dirty="0" smtClean="0"/>
              <a:t>Here is a brief overview of what we would like to cover</a:t>
            </a:r>
          </a:p>
          <a:p>
            <a:pPr marL="114300" indent="-114300">
              <a:buFont typeface="Arial" pitchFamily="34" charset="0"/>
              <a:buChar char="•"/>
            </a:pPr>
            <a:endParaRPr lang="en-US" sz="1400" dirty="0" smtClean="0"/>
          </a:p>
          <a:p>
            <a:pPr marL="114300" indent="-114300">
              <a:buFont typeface="Arial" pitchFamily="34" charset="0"/>
              <a:buChar char="•"/>
            </a:pPr>
            <a:r>
              <a:rPr lang="en-US" sz="1400" dirty="0" smtClean="0"/>
              <a:t>I’ll start with a quick review of both state and federal Clean Water legislation that affects water programs here in Minnesota</a:t>
            </a:r>
          </a:p>
          <a:p>
            <a:pPr marL="114300" indent="-114300">
              <a:buFont typeface="Arial" pitchFamily="34" charset="0"/>
              <a:buChar char="•"/>
            </a:pPr>
            <a:endParaRPr lang="en-US" sz="1400" dirty="0" smtClean="0"/>
          </a:p>
          <a:p>
            <a:pPr marL="114300" indent="-114300">
              <a:buFont typeface="Arial" pitchFamily="34" charset="0"/>
              <a:buChar char="•"/>
            </a:pPr>
            <a:r>
              <a:rPr lang="en-US" sz="1400" dirty="0" smtClean="0"/>
              <a:t>Then, each agency will share an update on</a:t>
            </a:r>
            <a:r>
              <a:rPr lang="en-US" sz="1400" baseline="0" dirty="0" smtClean="0"/>
              <a:t> </a:t>
            </a:r>
            <a:r>
              <a:rPr lang="en-US" sz="1400" dirty="0" smtClean="0"/>
              <a:t>Clean Water Fund</a:t>
            </a:r>
            <a:r>
              <a:rPr lang="en-US" sz="1400" baseline="0" dirty="0" smtClean="0"/>
              <a:t> activities</a:t>
            </a:r>
            <a:r>
              <a:rPr lang="en-US" sz="1400" dirty="0" smtClean="0"/>
              <a:t> and outcomes during FY10-11</a:t>
            </a:r>
          </a:p>
        </p:txBody>
      </p:sp>
      <p:sp>
        <p:nvSpPr>
          <p:cNvPr id="4" name="Slide Number Placeholder 3"/>
          <p:cNvSpPr>
            <a:spLocks noGrp="1"/>
          </p:cNvSpPr>
          <p:nvPr>
            <p:ph type="sldNum" sz="quarter" idx="10"/>
          </p:nvPr>
        </p:nvSpPr>
        <p:spPr/>
        <p:txBody>
          <a:bodyPr/>
          <a:lstStyle/>
          <a:p>
            <a:fld id="{5B97547C-8228-4E26-985D-D48F01DEC8BB}"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DRAFT: 01-03-11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231775"/>
            <a:ext cx="3538537" cy="2654587"/>
          </a:xfrm>
        </p:spPr>
      </p:sp>
      <p:sp>
        <p:nvSpPr>
          <p:cNvPr id="3" name="Notes Placeholder 2"/>
          <p:cNvSpPr>
            <a:spLocks noGrp="1"/>
          </p:cNvSpPr>
          <p:nvPr>
            <p:ph type="body" idx="1"/>
          </p:nvPr>
        </p:nvSpPr>
        <p:spPr>
          <a:xfrm>
            <a:off x="381000" y="2895600"/>
            <a:ext cx="6019800" cy="6172200"/>
          </a:xfrm>
        </p:spPr>
        <p:txBody>
          <a:bodyPr>
            <a:normAutofit fontScale="92500" lnSpcReduction="10000"/>
          </a:bodyPr>
          <a:lstStyle/>
          <a:p>
            <a:pPr marL="114300" indent="-114300" eaLnBrk="1" hangingPunct="1">
              <a:buFont typeface="Arial" pitchFamily="34" charset="0"/>
              <a:buChar char="•"/>
            </a:pPr>
            <a:r>
              <a:rPr lang="en-US" sz="1400" dirty="0" smtClean="0"/>
              <a:t>Let me start off with the foundation of our Clean Water work, which is the Federal Clean Water Act of 1972</a:t>
            </a:r>
          </a:p>
          <a:p>
            <a:pPr marL="114300" indent="-114300" eaLnBrk="1" hangingPunct="1">
              <a:buFont typeface="Arial" pitchFamily="34" charset="0"/>
              <a:buChar char="•"/>
            </a:pPr>
            <a:endParaRPr lang="en-US" sz="1400" dirty="0" smtClean="0"/>
          </a:p>
          <a:p>
            <a:pPr marL="114300" indent="-114300" eaLnBrk="1" hangingPunct="1">
              <a:buFont typeface="Arial" pitchFamily="34" charset="0"/>
              <a:buChar char="•"/>
            </a:pPr>
            <a:r>
              <a:rPr lang="en-US" sz="1400" dirty="0" smtClean="0"/>
              <a:t>The goal of the 1972 Federal Clean Water Act is to “restore</a:t>
            </a:r>
            <a:r>
              <a:rPr lang="en-US" sz="1400" baseline="0" dirty="0" smtClean="0"/>
              <a:t> and maintain the chemical, physical and biological integrity of the Nation’s waters.”  This includes the very ambitious</a:t>
            </a:r>
            <a:r>
              <a:rPr lang="en-US" sz="1400" dirty="0" smtClean="0"/>
              <a:t> </a:t>
            </a:r>
            <a:r>
              <a:rPr lang="en-US" sz="1400" baseline="0" dirty="0" smtClean="0"/>
              <a:t>goal of making all waters fishable and swimmable by 1983.  </a:t>
            </a:r>
            <a:r>
              <a:rPr lang="en-US" sz="1400" dirty="0" smtClean="0"/>
              <a:t>Although</a:t>
            </a:r>
            <a:r>
              <a:rPr lang="en-US" sz="1400" baseline="0" dirty="0" smtClean="0"/>
              <a:t> that</a:t>
            </a:r>
            <a:r>
              <a:rPr lang="en-US" sz="1400" dirty="0" smtClean="0"/>
              <a:t> goal was not met, progress has been made, and there is still a lot of work to be done. </a:t>
            </a:r>
            <a:endParaRPr lang="en-US" sz="1400" baseline="0" dirty="0" smtClean="0"/>
          </a:p>
          <a:p>
            <a:pPr marL="114300" indent="-114300" eaLnBrk="1" hangingPunct="1">
              <a:buFont typeface="Arial" pitchFamily="34" charset="0"/>
              <a:buChar char="•"/>
            </a:pPr>
            <a:endParaRPr lang="en-US" sz="1400" baseline="0" dirty="0" smtClean="0"/>
          </a:p>
          <a:p>
            <a:pPr marL="114300" indent="-114300" eaLnBrk="1" hangingPunct="1">
              <a:buFont typeface="Arial" pitchFamily="34" charset="0"/>
              <a:buChar char="•"/>
            </a:pPr>
            <a:r>
              <a:rPr lang="en-US" sz="1400" baseline="0" dirty="0" smtClean="0"/>
              <a:t>In addition, the act establishes a regulatory framework to restore water quality, which has been primarily focused on controlling point sources of pollution, the discharges from wastewater treatment plants and factories primarily through permitting, compliance and enforcement activities.  Agricultural nonpoint sources of pollution are specifically exempted from this regulatory approach.  </a:t>
            </a:r>
          </a:p>
          <a:p>
            <a:pPr marL="114300" indent="-114300" eaLnBrk="1" hangingPunct="1">
              <a:buFont typeface="Arial" pitchFamily="34" charset="0"/>
              <a:buChar char="•"/>
            </a:pPr>
            <a:endParaRPr lang="en-US" sz="1400" baseline="0" dirty="0" smtClean="0"/>
          </a:p>
          <a:p>
            <a:pPr marL="114300" indent="-114300" eaLnBrk="1" hangingPunct="1">
              <a:buFont typeface="Arial" pitchFamily="34" charset="0"/>
              <a:buChar char="•"/>
            </a:pPr>
            <a:r>
              <a:rPr lang="en-US" sz="1400" baseline="0" dirty="0" smtClean="0"/>
              <a:t>The act also requires that water quality standards be developed to protect aquatic life, recreation and water consumption.  </a:t>
            </a:r>
          </a:p>
          <a:p>
            <a:pPr marL="114300" indent="-114300" eaLnBrk="1" hangingPunct="1">
              <a:buFont typeface="Arial" pitchFamily="34" charset="0"/>
              <a:buChar char="•"/>
            </a:pPr>
            <a:endParaRPr lang="en-US" sz="1400" baseline="0" dirty="0" smtClean="0"/>
          </a:p>
          <a:p>
            <a:pPr marL="114300" indent="-114300" eaLnBrk="1" hangingPunct="1">
              <a:buFont typeface="Arial" pitchFamily="34" charset="0"/>
              <a:buChar char="•"/>
            </a:pPr>
            <a:r>
              <a:rPr lang="en-US" sz="1400" baseline="0" dirty="0" smtClean="0"/>
              <a:t>MPCA is required to monitor and assess our waters and where they fail to meet standards - where they are impaired - we are required under federal law to develop what is called a “Total Maximum Daily Load” – or TMDL – plan that specifies how much the pollution has to be reduced in order to bring that water back to meeting standards.  Essentially putting that water body on a pollution diet.  Then implementation occurs so that the water body meets standards again.</a:t>
            </a:r>
          </a:p>
          <a:p>
            <a:pPr marL="114300" indent="-114300" eaLnBrk="1" hangingPunct="1">
              <a:buFont typeface="Arial" pitchFamily="34" charset="0"/>
              <a:buNone/>
            </a:pPr>
            <a:endParaRPr lang="en-US" sz="1400" dirty="0" smtClean="0"/>
          </a:p>
          <a:p>
            <a:pPr marL="114300" indent="-114300" eaLnBrk="1" hangingPunct="1">
              <a:buFont typeface="Arial" pitchFamily="34" charset="0"/>
              <a:buChar char="•"/>
            </a:pPr>
            <a:r>
              <a:rPr lang="en-US" sz="1400" dirty="0" smtClean="0"/>
              <a:t>Failure to comply with the requirements of the Clean Water Act could have long-lasting affects on human health, the environment and our economic well-being.  There have been instances</a:t>
            </a:r>
            <a:r>
              <a:rPr lang="en-US" sz="1400" baseline="0" dirty="0" smtClean="0"/>
              <a:t> in the past where a new or expanded facility had planned to discharge to an impaired water, but was prohibited, until the TMDL – or pollution diet - was in place.  This effectively stopped economic development where that new or expanded discharge needed to occur.</a:t>
            </a:r>
            <a:endParaRPr lang="en-US" sz="1400" dirty="0" smtClean="0"/>
          </a:p>
          <a:p>
            <a:pPr>
              <a:buFont typeface="Arial" pitchFamily="34" charset="0"/>
              <a:buChar char="•"/>
            </a:pPr>
            <a:endParaRPr lang="en-US" sz="1400" baseline="0" dirty="0" smtClean="0"/>
          </a:p>
        </p:txBody>
      </p:sp>
      <p:sp>
        <p:nvSpPr>
          <p:cNvPr id="4" name="Slide Number Placeholder 3"/>
          <p:cNvSpPr>
            <a:spLocks noGrp="1"/>
          </p:cNvSpPr>
          <p:nvPr>
            <p:ph type="sldNum" sz="quarter" idx="10"/>
          </p:nvPr>
        </p:nvSpPr>
        <p:spPr/>
        <p:txBody>
          <a:bodyPr/>
          <a:lstStyle/>
          <a:p>
            <a:fld id="{5B97547C-8228-4E26-985D-D48F01DEC8BB}"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DRAFT: 01-03-11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231775"/>
            <a:ext cx="4105275" cy="3079750"/>
          </a:xfrm>
        </p:spPr>
      </p:sp>
      <p:sp>
        <p:nvSpPr>
          <p:cNvPr id="3" name="Notes Placeholder 2"/>
          <p:cNvSpPr>
            <a:spLocks noGrp="1"/>
          </p:cNvSpPr>
          <p:nvPr>
            <p:ph type="body" idx="1"/>
          </p:nvPr>
        </p:nvSpPr>
        <p:spPr>
          <a:xfrm>
            <a:off x="533400" y="3486150"/>
            <a:ext cx="5638800" cy="5422900"/>
          </a:xfrm>
        </p:spPr>
        <p:txBody>
          <a:bodyPr>
            <a:normAutofit/>
          </a:bodyPr>
          <a:lstStyle/>
          <a:p>
            <a:pPr marL="114300" indent="-114300" eaLnBrk="1" hangingPunct="1">
              <a:buFont typeface="Arial" pitchFamily="34" charset="0"/>
              <a:buChar char="•"/>
            </a:pPr>
            <a:r>
              <a:rPr lang="en-US" sz="1400" dirty="0" smtClean="0"/>
              <a:t>Fast</a:t>
            </a:r>
            <a:r>
              <a:rPr lang="en-US" sz="1400" baseline="0" dirty="0" smtClean="0"/>
              <a:t> forward from the 1972 act to more recent events in the State of Minnesota –</a:t>
            </a:r>
          </a:p>
          <a:p>
            <a:pPr marL="114300" indent="-114300" eaLnBrk="1" hangingPunct="1">
              <a:buFont typeface="Arial" pitchFamily="34" charset="0"/>
              <a:buNone/>
            </a:pPr>
            <a:endParaRPr lang="en-US" sz="1400" baseline="0" dirty="0" smtClean="0"/>
          </a:p>
          <a:p>
            <a:pPr marL="114300" indent="-114300" eaLnBrk="1" hangingPunct="1">
              <a:buFont typeface="Arial" pitchFamily="34" charset="0"/>
              <a:buChar char="•"/>
            </a:pPr>
            <a:r>
              <a:rPr lang="en-US" sz="1400" baseline="0" dirty="0" smtClean="0"/>
              <a:t>In 2006, the Clean Water Legacy Act was passed by the Minnesota Legislature.  This act focuses efforts to monitor and assess the conditions of our waters and on restoring impaired waters – those waters that do not meet water quality standards - and provided one-time funding to kick-start that effort.  It required that the state develop an approach to monitor and assess the waters of the State within 10 years.  We have developed, piloted and are operating under this watershed approach.  In addition, the law also created the Clean Water </a:t>
            </a:r>
            <a:r>
              <a:rPr lang="en-US" sz="1400" i="0" u="none" baseline="0" dirty="0" smtClean="0"/>
              <a:t>Council.  </a:t>
            </a:r>
            <a:r>
              <a:rPr lang="en-US" sz="1400" baseline="0" dirty="0" smtClean="0"/>
              <a:t>This 2006 law is still in force and effect.</a:t>
            </a:r>
          </a:p>
          <a:p>
            <a:pPr marL="114300" indent="-114300" eaLnBrk="1" hangingPunct="1">
              <a:buFont typeface="Arial" pitchFamily="34" charset="0"/>
              <a:buChar char="•"/>
            </a:pPr>
            <a:endParaRPr lang="en-US" sz="1400" baseline="0" dirty="0" smtClean="0"/>
          </a:p>
          <a:p>
            <a:pPr marL="114300" indent="-114300" eaLnBrk="1" hangingPunct="1">
              <a:buFont typeface="Arial" pitchFamily="34" charset="0"/>
              <a:buChar char="•"/>
            </a:pPr>
            <a:r>
              <a:rPr lang="en-US" sz="1400" baseline="0" dirty="0" smtClean="0"/>
              <a:t>In 2008, the citizens of our state passed a constitutional amendment called the Clean Water, Land and Legacy Amendment.  In addition to setting up the Outdoor Heritage fund, it set up a Clean Water Fund, and the amendment expanded the clean water responsibilities of the Legacy Act beyond just restoring impaired waters, to include protection and enhancement of our unimpaired waters as well as dedicating at least 5% of the Clean Water Fund sales tax receipts to drinking water protection.</a:t>
            </a:r>
          </a:p>
          <a:p>
            <a:pPr marL="114300" indent="-114300" eaLnBrk="1" hangingPunct="1">
              <a:buFont typeface="Arial" pitchFamily="34" charset="0"/>
              <a:buChar char="•"/>
            </a:pPr>
            <a:endParaRPr lang="en-US" sz="1400" baseline="0" dirty="0" smtClean="0"/>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One of the primary differences between the Clean Water Fund and the </a:t>
            </a:r>
            <a:r>
              <a:rPr lang="en-US" sz="1400" baseline="0" dirty="0" err="1" smtClean="0"/>
              <a:t>Lessard-Sams</a:t>
            </a:r>
            <a:r>
              <a:rPr lang="en-US" sz="1400" baseline="0" dirty="0" smtClean="0"/>
              <a:t> Outdoor Heritage Fund is that we had legislation authorized work a couple of years before the amendment passed, as well as a history dating back to 1972 to address these issues.</a:t>
            </a:r>
          </a:p>
          <a:p>
            <a:pPr marL="114300" indent="-114300" eaLnBrk="1" hangingPunct="1">
              <a:buFont typeface="Arial" pitchFamily="34" charset="0"/>
              <a:buChar char="•"/>
            </a:pPr>
            <a:endParaRPr lang="en-US" sz="1400" dirty="0" smtClean="0"/>
          </a:p>
          <a:p>
            <a:pPr>
              <a:buFont typeface="Arial" pitchFamily="34" charset="0"/>
              <a:buChar char="•"/>
            </a:pPr>
            <a:endParaRPr lang="en-US" sz="1400" baseline="0" dirty="0" smtClean="0"/>
          </a:p>
        </p:txBody>
      </p:sp>
      <p:sp>
        <p:nvSpPr>
          <p:cNvPr id="4" name="Slide Number Placeholder 3"/>
          <p:cNvSpPr>
            <a:spLocks noGrp="1"/>
          </p:cNvSpPr>
          <p:nvPr>
            <p:ph type="sldNum" sz="quarter" idx="10"/>
          </p:nvPr>
        </p:nvSpPr>
        <p:spPr/>
        <p:txBody>
          <a:bodyPr/>
          <a:lstStyle/>
          <a:p>
            <a:fld id="{5B97547C-8228-4E26-985D-D48F01DEC8BB}"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DRAFT: 01-03-11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281113" y="231775"/>
            <a:ext cx="4470400" cy="3352800"/>
          </a:xfrm>
          <a:ln/>
        </p:spPr>
      </p:sp>
      <p:sp>
        <p:nvSpPr>
          <p:cNvPr id="28675" name="Rectangle 3"/>
          <p:cNvSpPr>
            <a:spLocks noGrp="1" noChangeArrowheads="1"/>
          </p:cNvSpPr>
          <p:nvPr>
            <p:ph type="body" idx="1"/>
          </p:nvPr>
        </p:nvSpPr>
        <p:spPr>
          <a:xfrm>
            <a:off x="304800" y="3563620"/>
            <a:ext cx="6261100" cy="3328988"/>
          </a:xfrm>
          <a:noFill/>
          <a:ln/>
        </p:spPr>
        <p:txBody>
          <a:bodyPr>
            <a:noAutofit/>
          </a:bodyPr>
          <a:lstStyle/>
          <a:p>
            <a:pPr marL="114300" indent="-114300">
              <a:buFontTx/>
              <a:buChar char="•"/>
            </a:pPr>
            <a:r>
              <a:rPr lang="en-US" sz="1300" dirty="0" smtClean="0"/>
              <a:t>Clean water is a priority for Minnesota and protecting our waters is a joint effort of the MPCA and six state partner agencies including:</a:t>
            </a:r>
          </a:p>
          <a:p>
            <a:pPr marL="342900" lvl="1" indent="-114300">
              <a:buFontTx/>
              <a:buChar char="•"/>
            </a:pPr>
            <a:r>
              <a:rPr lang="en-US" sz="1300" dirty="0" smtClean="0"/>
              <a:t>Minnesota Department of Natural Resources</a:t>
            </a:r>
          </a:p>
          <a:p>
            <a:pPr marL="342900" lvl="1" indent="-114300">
              <a:buFontTx/>
              <a:buChar char="•"/>
            </a:pPr>
            <a:r>
              <a:rPr lang="en-US" sz="1300" dirty="0" smtClean="0"/>
              <a:t>Minnesota Department of Agriculture</a:t>
            </a:r>
          </a:p>
          <a:p>
            <a:pPr marL="342900" lvl="1" indent="-114300">
              <a:buFontTx/>
              <a:buChar char="•"/>
            </a:pPr>
            <a:r>
              <a:rPr lang="en-US" sz="1300" dirty="0" smtClean="0"/>
              <a:t>Minnesota Department of Health</a:t>
            </a:r>
          </a:p>
          <a:p>
            <a:pPr marL="342900" lvl="1" indent="-114300">
              <a:buFontTx/>
              <a:buChar char="•"/>
            </a:pPr>
            <a:r>
              <a:rPr lang="en-US" sz="1300" dirty="0" smtClean="0"/>
              <a:t>Minnesota Board of Water and Soil Resources</a:t>
            </a:r>
          </a:p>
          <a:p>
            <a:pPr marL="342900" lvl="1" indent="-114300">
              <a:buFontTx/>
              <a:buChar char="•"/>
            </a:pPr>
            <a:r>
              <a:rPr lang="en-US" sz="1300" dirty="0" smtClean="0"/>
              <a:t>Minnesota Public Facilities Authority</a:t>
            </a:r>
          </a:p>
          <a:p>
            <a:pPr marL="342900" lvl="1" indent="-114300">
              <a:buFontTx/>
              <a:buChar char="•"/>
            </a:pPr>
            <a:r>
              <a:rPr lang="en-US" sz="1300" dirty="0" smtClean="0"/>
              <a:t>Metropolitan Council</a:t>
            </a:r>
          </a:p>
          <a:p>
            <a:pPr marL="342900" lvl="1" indent="-114300"/>
            <a:endParaRPr lang="en-US" sz="1300" dirty="0" smtClean="0"/>
          </a:p>
          <a:p>
            <a:pPr marL="114300" indent="-114300">
              <a:buFontTx/>
              <a:buChar char="•"/>
            </a:pPr>
            <a:r>
              <a:rPr lang="en-US" sz="1300" dirty="0" smtClean="0"/>
              <a:t>The partners have developed a coordinated, efficient approach for protecting and restoring the state’s waters and funds have</a:t>
            </a:r>
            <a:r>
              <a:rPr lang="en-US" sz="1300" baseline="0" dirty="0" smtClean="0"/>
              <a:t> been allocated among these agencies to support many types of activities and projects</a:t>
            </a:r>
          </a:p>
          <a:p>
            <a:pPr marL="114300" indent="-114300">
              <a:buFontTx/>
              <a:buChar char="•"/>
            </a:pPr>
            <a:endParaRPr lang="en-US" sz="1300" b="1" dirty="0" smtClean="0"/>
          </a:p>
          <a:p>
            <a:pPr marL="114300" indent="-114300">
              <a:buFontTx/>
              <a:buChar char="•"/>
            </a:pPr>
            <a:r>
              <a:rPr lang="en-US" sz="1300" dirty="0" smtClean="0"/>
              <a:t>As you can see from this chart, $152M</a:t>
            </a:r>
            <a:r>
              <a:rPr lang="en-US" sz="1300" baseline="0" dirty="0" smtClean="0"/>
              <a:t> in CW </a:t>
            </a:r>
            <a:r>
              <a:rPr lang="en-US" sz="1300" dirty="0" smtClean="0"/>
              <a:t>funds have been allocated for:</a:t>
            </a:r>
          </a:p>
          <a:p>
            <a:pPr marL="571500" lvl="2" indent="-114300">
              <a:buFontTx/>
              <a:buChar char="•"/>
            </a:pPr>
            <a:r>
              <a:rPr lang="en-US" sz="1300" dirty="0" smtClean="0"/>
              <a:t>Water quality monitoring and assessment: $21.0M / 14% of total request</a:t>
            </a:r>
          </a:p>
          <a:p>
            <a:pPr marL="571500" lvl="2" indent="-114300">
              <a:buFontTx/>
              <a:buChar char="•"/>
            </a:pPr>
            <a:r>
              <a:rPr lang="en-US" sz="1300" dirty="0" smtClean="0"/>
              <a:t>Water quality studies and the development of restoration (TMDL) plans and protection strategies: $21.7M / 14% of total request</a:t>
            </a:r>
          </a:p>
          <a:p>
            <a:pPr marL="571500" marR="0" lvl="2" indent="-114300" algn="l" defTabSz="914400" rtl="0" eaLnBrk="1" fontAlgn="auto" latinLnBrk="0" hangingPunct="1">
              <a:lnSpc>
                <a:spcPct val="100000"/>
              </a:lnSpc>
              <a:spcBef>
                <a:spcPts val="0"/>
              </a:spcBef>
              <a:spcAft>
                <a:spcPts val="0"/>
              </a:spcAft>
              <a:buClrTx/>
              <a:buSzTx/>
              <a:buFontTx/>
              <a:buChar char="•"/>
              <a:tabLst/>
              <a:defRPr/>
            </a:pPr>
            <a:r>
              <a:rPr lang="en-US" sz="1300" dirty="0" smtClean="0"/>
              <a:t>Drinking water protection: $13.1M/9% of total request</a:t>
            </a:r>
          </a:p>
          <a:p>
            <a:pPr marL="571500" lvl="2" indent="-114300">
              <a:buFontTx/>
              <a:buChar char="•"/>
            </a:pPr>
            <a:r>
              <a:rPr lang="en-US" sz="1300" dirty="0" smtClean="0"/>
              <a:t>Water quality protection and restoration activities: $96.5M / 63% of total – the lion’s share of these CWF dollars go</a:t>
            </a:r>
            <a:r>
              <a:rPr lang="en-US" sz="1300" baseline="0" dirty="0" smtClean="0"/>
              <a:t> to PFA to improve municipal wastewater treatment plants and BWSR for on the ground protection or restoration  projects</a:t>
            </a:r>
            <a:endParaRPr lang="en-US" sz="1300" dirty="0" smtClean="0"/>
          </a:p>
        </p:txBody>
      </p:sp>
      <p:sp>
        <p:nvSpPr>
          <p:cNvPr id="5" name="Footer Placeholder 4"/>
          <p:cNvSpPr>
            <a:spLocks noGrp="1"/>
          </p:cNvSpPr>
          <p:nvPr>
            <p:ph type="ftr" sz="quarter" idx="10"/>
          </p:nvPr>
        </p:nvSpPr>
        <p:spPr/>
        <p:txBody>
          <a:bodyPr/>
          <a:lstStyle/>
          <a:p>
            <a:r>
              <a:rPr lang="en-US" dirty="0" smtClean="0"/>
              <a:t>DRAFT: 01-03-11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2667000" y="228600"/>
            <a:ext cx="1981200" cy="1485900"/>
          </a:xfrm>
          <a:ln/>
        </p:spPr>
      </p:sp>
      <p:sp>
        <p:nvSpPr>
          <p:cNvPr id="28675" name="Rectangle 3"/>
          <p:cNvSpPr>
            <a:spLocks noGrp="1" noChangeArrowheads="1"/>
          </p:cNvSpPr>
          <p:nvPr>
            <p:ph type="body" idx="1"/>
          </p:nvPr>
        </p:nvSpPr>
        <p:spPr>
          <a:xfrm>
            <a:off x="304800" y="1676400"/>
            <a:ext cx="6261100" cy="7315200"/>
          </a:xfrm>
          <a:noFill/>
          <a:ln/>
        </p:spPr>
        <p:txBody>
          <a:bodyPr>
            <a:noAutofit/>
          </a:bodyPr>
          <a:lstStyle/>
          <a:p>
            <a:pPr marL="114300" indent="-114300">
              <a:buFontTx/>
              <a:buChar char="•"/>
            </a:pPr>
            <a:r>
              <a:rPr lang="en-US" sz="1100" dirty="0" smtClean="0"/>
              <a:t>Turning now to specific agencies appropriations</a:t>
            </a:r>
            <a:r>
              <a:rPr lang="en-US" sz="1100" baseline="0" dirty="0" smtClean="0"/>
              <a:t> and outcomes:</a:t>
            </a:r>
          </a:p>
          <a:p>
            <a:pPr marL="114300" indent="-114300">
              <a:buFontTx/>
              <a:buChar char="•"/>
            </a:pPr>
            <a:r>
              <a:rPr lang="en-US" sz="1100" dirty="0" smtClean="0"/>
              <a:t>Approximately $47.11M has been appropriated to the MPCA for 4 major program areas</a:t>
            </a:r>
            <a:endParaRPr lang="en-US" sz="1100" b="1" dirty="0" smtClean="0"/>
          </a:p>
          <a:p>
            <a:pPr marL="114300" indent="-114300">
              <a:buFontTx/>
              <a:buChar char="•"/>
            </a:pPr>
            <a:endParaRPr lang="en-US" sz="1100" b="1" dirty="0" smtClean="0"/>
          </a:p>
          <a:p>
            <a:pPr marL="114300" indent="-114300">
              <a:buFontTx/>
              <a:buChar char="•"/>
            </a:pPr>
            <a:r>
              <a:rPr lang="en-US" sz="1100" dirty="0" smtClean="0"/>
              <a:t>Monitoring and Assessment: $16.74M</a:t>
            </a:r>
          </a:p>
          <a:p>
            <a:pPr marL="347663" lvl="1" indent="-109538">
              <a:buFontTx/>
              <a:buChar char="•"/>
            </a:pPr>
            <a:r>
              <a:rPr lang="en-US" sz="1100" dirty="0" smtClean="0"/>
              <a:t>Intensive monitoring on a 10-year cycle (Watershed Approach)</a:t>
            </a:r>
          </a:p>
          <a:p>
            <a:pPr marL="566738" lvl="1" indent="-109538">
              <a:buFont typeface="Arial" pitchFamily="34" charset="0"/>
              <a:buChar char="•"/>
            </a:pPr>
            <a:r>
              <a:rPr lang="en-US" sz="1100" dirty="0" smtClean="0"/>
              <a:t>Systematic method to identify impaired and unimpaired waters</a:t>
            </a:r>
          </a:p>
          <a:p>
            <a:pPr marL="566738" lvl="1" indent="-109538">
              <a:buFont typeface="Arial" pitchFamily="34" charset="0"/>
              <a:buChar char="•"/>
            </a:pPr>
            <a:r>
              <a:rPr lang="en-US" sz="1100" dirty="0" smtClean="0"/>
              <a:t>Good coverage of stream and lake sites within each major watershed</a:t>
            </a:r>
          </a:p>
          <a:p>
            <a:pPr marL="566738" lvl="1" indent="-109538">
              <a:buFont typeface="Arial" pitchFamily="34" charset="0"/>
              <a:buChar char="•"/>
            </a:pPr>
            <a:r>
              <a:rPr lang="en-US" sz="1100" dirty="0" smtClean="0"/>
              <a:t>Opportunity to coordinate with other agencies/local government and volunteers</a:t>
            </a:r>
          </a:p>
          <a:p>
            <a:pPr marL="346075" lvl="1" indent="-111125">
              <a:buFont typeface="Arial" pitchFamily="34" charset="0"/>
              <a:buChar char="•"/>
            </a:pPr>
            <a:r>
              <a:rPr lang="en-US" sz="1100" b="1" dirty="0" smtClean="0"/>
              <a:t>Results</a:t>
            </a:r>
          </a:p>
          <a:p>
            <a:pPr marL="571500" lvl="2" indent="-111125">
              <a:buFont typeface="Arial" pitchFamily="34" charset="0"/>
              <a:buChar char="•"/>
            </a:pPr>
            <a:r>
              <a:rPr lang="en-US" sz="1100" dirty="0" smtClean="0"/>
              <a:t>Through 2010: will have cumulatively monitored more than 1,100 stream sites (25%); 68% of lakes greater than 500 ac and 35% of lakes 100-500 ac</a:t>
            </a:r>
          </a:p>
          <a:p>
            <a:pPr marL="571500" lvl="2" indent="-111125">
              <a:buFont typeface="Arial" pitchFamily="34" charset="0"/>
              <a:buChar char="•"/>
            </a:pPr>
            <a:r>
              <a:rPr lang="en-US" sz="1100" dirty="0" smtClean="0"/>
              <a:t>By end of FY11: 35 of state’s 81 major watersheds will be assessed (43%)</a:t>
            </a:r>
            <a:endParaRPr lang="en-US" sz="1100" b="1" dirty="0" smtClean="0"/>
          </a:p>
          <a:p>
            <a:pPr marL="571500" lvl="2" indent="-111125">
              <a:buFont typeface="Arial" pitchFamily="34" charset="0"/>
              <a:buChar char="•"/>
            </a:pPr>
            <a:r>
              <a:rPr lang="en-US" sz="1100" dirty="0" smtClean="0"/>
              <a:t>By end of FY12-13: intensive monitoring completed on 62% of watersheds</a:t>
            </a:r>
          </a:p>
          <a:p>
            <a:pPr marL="571500" lvl="2" indent="-111125">
              <a:buFont typeface="Arial" pitchFamily="34" charset="0"/>
              <a:buChar char="•"/>
            </a:pPr>
            <a:r>
              <a:rPr lang="en-US" sz="1100" dirty="0" smtClean="0"/>
              <a:t>On track to  intensively monitor all 81 watersheds by 2017</a:t>
            </a:r>
          </a:p>
          <a:p>
            <a:pPr marL="566738" lvl="1" indent="-109538">
              <a:buFont typeface="Arial" pitchFamily="34" charset="0"/>
              <a:buChar char="•"/>
            </a:pPr>
            <a:endParaRPr lang="en-US" sz="1100" dirty="0" smtClean="0"/>
          </a:p>
          <a:p>
            <a:pPr marL="109538" lvl="1" indent="-109538">
              <a:buFontTx/>
              <a:buChar char="•"/>
            </a:pPr>
            <a:r>
              <a:rPr lang="en-US" sz="1100" dirty="0" smtClean="0"/>
              <a:t> TMDL Development: $19.10M </a:t>
            </a:r>
          </a:p>
          <a:p>
            <a:pPr marL="400050" lvl="1" indent="-109538">
              <a:buFontTx/>
              <a:buChar char="•"/>
            </a:pPr>
            <a:r>
              <a:rPr lang="en-US" sz="1100" dirty="0" smtClean="0"/>
              <a:t>We study sources of  impairment</a:t>
            </a:r>
            <a:r>
              <a:rPr lang="en-US" sz="1100" baseline="0" dirty="0" smtClean="0"/>
              <a:t> s and develop restoration (</a:t>
            </a:r>
            <a:r>
              <a:rPr lang="en-US" sz="1100" dirty="0" smtClean="0"/>
              <a:t>TMDL) plans . Also, developing  protection strategies for waters not impaired</a:t>
            </a:r>
          </a:p>
          <a:p>
            <a:pPr marL="400050" lvl="1" indent="-109538">
              <a:buFontTx/>
              <a:buChar char="•"/>
            </a:pPr>
            <a:r>
              <a:rPr lang="en-US" sz="1100" b="1" dirty="0" smtClean="0"/>
              <a:t>Results</a:t>
            </a:r>
          </a:p>
          <a:p>
            <a:pPr marL="568325" lvl="2" indent="-109538">
              <a:buFontTx/>
              <a:buChar char="•"/>
            </a:pPr>
            <a:r>
              <a:rPr lang="en-US" sz="1100" b="1" dirty="0" smtClean="0"/>
              <a:t> </a:t>
            </a:r>
            <a:r>
              <a:rPr lang="en-US" sz="1100" dirty="0" smtClean="0"/>
              <a:t>More than 70% of impairments identified so far have TMDLs completed or underway</a:t>
            </a:r>
          </a:p>
          <a:p>
            <a:pPr marL="568325" lvl="2" indent="-109538">
              <a:buFontTx/>
              <a:buChar char="•"/>
            </a:pPr>
            <a:r>
              <a:rPr lang="en-US" sz="1100" dirty="0" smtClean="0"/>
              <a:t> 15% of the state’s watersheds have projects in progress – approximately 43% by FY2013</a:t>
            </a:r>
          </a:p>
          <a:p>
            <a:pPr marL="347663" lvl="1" indent="-109538"/>
            <a:endParaRPr lang="en-US" sz="1100" dirty="0" smtClean="0"/>
          </a:p>
          <a:p>
            <a:pPr marL="115888" lvl="1" indent="-109538">
              <a:buFontTx/>
              <a:buChar char="•"/>
            </a:pPr>
            <a:r>
              <a:rPr lang="en-US" sz="1100" dirty="0" smtClean="0"/>
              <a:t>Protection and Restoration: $9.02M  - these dollars are going primarily to deal with legacy contamination</a:t>
            </a:r>
            <a:r>
              <a:rPr lang="en-US" sz="1100" baseline="0" dirty="0" smtClean="0"/>
              <a:t> of the</a:t>
            </a:r>
            <a:r>
              <a:rPr lang="en-US" sz="1100" dirty="0" smtClean="0"/>
              <a:t> St. Louis River</a:t>
            </a:r>
          </a:p>
          <a:p>
            <a:pPr marL="115888" lvl="1" indent="-109538">
              <a:buFontTx/>
              <a:buChar char="•"/>
            </a:pPr>
            <a:endParaRPr lang="en-US" sz="1100" dirty="0" smtClean="0"/>
          </a:p>
          <a:p>
            <a:pPr marL="115888" lvl="1" indent="-109538">
              <a:buFontTx/>
              <a:buChar char="•"/>
            </a:pPr>
            <a:r>
              <a:rPr lang="en-US" sz="1100" dirty="0" smtClean="0"/>
              <a:t>Drinking Water Protection: $2.25M</a:t>
            </a:r>
          </a:p>
          <a:p>
            <a:pPr marL="400050" lvl="0" indent="-114300">
              <a:buFont typeface="Arial" pitchFamily="34" charset="0"/>
              <a:buChar char="•"/>
            </a:pPr>
            <a:r>
              <a:rPr lang="en-US" sz="1100" dirty="0" smtClean="0"/>
              <a:t>Enhancement of Ambient Groundwater Monitoring network: Program is on track to meet the goal of installing/acquiring 60 wells over the biennium. (Contracts have been executed to obtain landowner access agreements and install additional monitoring wells). </a:t>
            </a:r>
          </a:p>
          <a:p>
            <a:pPr marL="400050" lvl="0" indent="-114300">
              <a:buFont typeface="Arial" pitchFamily="34" charset="0"/>
              <a:buChar char="•"/>
            </a:pPr>
            <a:r>
              <a:rPr lang="en-US" sz="1100" dirty="0" smtClean="0"/>
              <a:t>Emerging contaminants groundwater monitoring  (Agreement executed with USGS to conduct emerging contaminants in shallow groundwater monitoring; sampling underway for 40 wells). </a:t>
            </a:r>
          </a:p>
          <a:p>
            <a:pPr marL="400050" lvl="0" indent="-114300">
              <a:buFont typeface="Arial" pitchFamily="34" charset="0"/>
              <a:buChar char="•"/>
            </a:pPr>
            <a:r>
              <a:rPr lang="en-US" sz="1100" dirty="0" smtClean="0"/>
              <a:t>Groundwater-Surface Water modeling. Five groundwater-surface water models will be completed by the end of FY 2011, as set out in the biennial appropriation. These models are used to identify and quantify the impacts and relationships of groundwater to stream water quality studies, such as TMDL studies.  </a:t>
            </a:r>
          </a:p>
          <a:p>
            <a:pPr marL="400050" indent="-114300">
              <a:buFont typeface="Arial" pitchFamily="34" charset="0"/>
              <a:buChar char="•"/>
            </a:pPr>
            <a:r>
              <a:rPr lang="en-US" sz="1100" b="1" dirty="0" smtClean="0"/>
              <a:t>Results</a:t>
            </a:r>
            <a:endParaRPr lang="en-US" sz="1100" dirty="0" smtClean="0"/>
          </a:p>
          <a:p>
            <a:pPr marL="628650" lvl="0" indent="-114300">
              <a:buFont typeface="Arial" pitchFamily="34" charset="0"/>
              <a:buChar char="•"/>
            </a:pPr>
            <a:r>
              <a:rPr lang="en-US" sz="1100" dirty="0" smtClean="0"/>
              <a:t>Monitored 46 wells for contaminants of emerging concern in cooperation with USGS in 2010</a:t>
            </a:r>
          </a:p>
          <a:p>
            <a:pPr marL="628650" lvl="0" indent="-114300">
              <a:buFont typeface="Arial" pitchFamily="34" charset="0"/>
              <a:buChar char="•"/>
            </a:pPr>
            <a:r>
              <a:rPr lang="en-US" sz="1100" dirty="0" smtClean="0"/>
              <a:t>Installed 17 monitoring wells in 2010 for the Ambient Groundwater Monitoring network, with fully/partially-executed access agreements to install another 15 wells; acquired 10 monitoring wells from DNR and others.</a:t>
            </a:r>
          </a:p>
          <a:p>
            <a:pPr marL="628650" lvl="0" indent="-114300">
              <a:buFont typeface="Arial" pitchFamily="34" charset="0"/>
              <a:buChar char="•"/>
            </a:pPr>
            <a:r>
              <a:rPr lang="en-US" sz="1100" dirty="0" smtClean="0"/>
              <a:t>Contracts were executed to obtain landowner access to install the remaining Ambient Network monitoring wells. Contractors have identified 18 additional monitoring well sites as of Jan 2010.</a:t>
            </a:r>
          </a:p>
          <a:p>
            <a:pPr marL="628650" lvl="0" indent="-114300">
              <a:buFont typeface="Arial" pitchFamily="34" charset="0"/>
              <a:buChar char="•"/>
            </a:pPr>
            <a:r>
              <a:rPr lang="en-US" sz="1100" dirty="0" smtClean="0"/>
              <a:t>Groundwater-Surface Water models have been completed for the Little Rock Creek, the Amity River (near Duluth), Jessie Lake, and for streams in the Bonanza Valley. The models are showing that groundwater can play a major role in stream quality</a:t>
            </a:r>
          </a:p>
          <a:p>
            <a:pPr marL="115888" lvl="1" indent="-109538"/>
            <a:r>
              <a:rPr lang="en-US" sz="1100" dirty="0" smtClean="0"/>
              <a:t> </a:t>
            </a:r>
          </a:p>
        </p:txBody>
      </p:sp>
      <p:sp>
        <p:nvSpPr>
          <p:cNvPr id="5" name="Footer Placeholder 4"/>
          <p:cNvSpPr>
            <a:spLocks noGrp="1"/>
          </p:cNvSpPr>
          <p:nvPr>
            <p:ph type="ftr" sz="quarter" idx="10"/>
          </p:nvPr>
        </p:nvSpPr>
        <p:spPr/>
        <p:txBody>
          <a:bodyPr/>
          <a:lstStyle/>
          <a:p>
            <a:r>
              <a:rPr lang="en-US" dirty="0" smtClean="0"/>
              <a:t>DRAFT: 01-03-11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14400" y="609600"/>
            <a:ext cx="4470400" cy="3352800"/>
          </a:xfrm>
          <a:ln/>
        </p:spPr>
      </p:sp>
      <p:sp>
        <p:nvSpPr>
          <p:cNvPr id="28675" name="Rectangle 3"/>
          <p:cNvSpPr>
            <a:spLocks noGrp="1" noChangeArrowheads="1"/>
          </p:cNvSpPr>
          <p:nvPr>
            <p:ph type="body" idx="1"/>
          </p:nvPr>
        </p:nvSpPr>
        <p:spPr>
          <a:xfrm>
            <a:off x="304800" y="4443412"/>
            <a:ext cx="6261100" cy="3328988"/>
          </a:xfrm>
          <a:noFill/>
          <a:ln/>
        </p:spPr>
        <p:txBody>
          <a:bodyPr>
            <a:noAutofit/>
          </a:bodyPr>
          <a:lstStyle/>
          <a:p>
            <a:pPr marL="114300" indent="-114300">
              <a:lnSpc>
                <a:spcPct val="80000"/>
              </a:lnSpc>
              <a:buFontTx/>
              <a:buChar char="•"/>
            </a:pPr>
            <a:r>
              <a:rPr lang="en-US" sz="1400" dirty="0" smtClean="0"/>
              <a:t>On the ground implementation through local delivery system: SWCD, WD, County, City</a:t>
            </a:r>
            <a:r>
              <a:rPr lang="en-US" sz="1400" baseline="0" dirty="0" smtClean="0"/>
              <a:t> and JPB</a:t>
            </a:r>
          </a:p>
          <a:p>
            <a:pPr marL="114300" indent="-114300">
              <a:lnSpc>
                <a:spcPct val="80000"/>
              </a:lnSpc>
              <a:buFontTx/>
              <a:buChar char="•"/>
            </a:pPr>
            <a:endParaRPr lang="en-US" sz="1400" baseline="0" dirty="0" smtClean="0"/>
          </a:p>
          <a:p>
            <a:pPr marL="114300" indent="-114300">
              <a:lnSpc>
                <a:spcPct val="80000"/>
              </a:lnSpc>
              <a:buFontTx/>
              <a:buChar char="•"/>
            </a:pPr>
            <a:r>
              <a:rPr lang="en-US" sz="1400" baseline="0" dirty="0" smtClean="0"/>
              <a:t>Permanent Easements in high priority riparian areas</a:t>
            </a:r>
          </a:p>
          <a:p>
            <a:pPr marL="114300" indent="-114300">
              <a:lnSpc>
                <a:spcPct val="80000"/>
              </a:lnSpc>
              <a:buFontTx/>
              <a:buChar char="•"/>
            </a:pPr>
            <a:endParaRPr lang="en-US" sz="1400" baseline="0" dirty="0" smtClean="0"/>
          </a:p>
          <a:p>
            <a:pPr marL="114300" indent="-114300">
              <a:lnSpc>
                <a:spcPct val="80000"/>
              </a:lnSpc>
              <a:buFontTx/>
              <a:buChar char="•"/>
            </a:pPr>
            <a:r>
              <a:rPr lang="en-US" sz="1400" baseline="0" dirty="0" smtClean="0"/>
              <a:t>Wellhead protection – permanently protect highly vulnerable wellhead areas</a:t>
            </a:r>
          </a:p>
          <a:p>
            <a:pPr marL="114300" indent="-114300">
              <a:lnSpc>
                <a:spcPct val="80000"/>
              </a:lnSpc>
              <a:buFontTx/>
              <a:buChar char="•"/>
            </a:pPr>
            <a:endParaRPr lang="en-US" sz="1400" baseline="0" dirty="0" smtClean="0"/>
          </a:p>
          <a:p>
            <a:pPr marL="114300" indent="-114300">
              <a:lnSpc>
                <a:spcPct val="80000"/>
              </a:lnSpc>
              <a:buFontTx/>
              <a:buChar char="•"/>
            </a:pPr>
            <a:r>
              <a:rPr lang="en-US" sz="1400" baseline="0" dirty="0" smtClean="0"/>
              <a:t>Water Protection activities include keeping water on the land, reducing pollutants in ground and surface water and restoring stream integrity</a:t>
            </a:r>
          </a:p>
          <a:p>
            <a:pPr marL="114300" indent="-114300">
              <a:lnSpc>
                <a:spcPct val="80000"/>
              </a:lnSpc>
              <a:buFontTx/>
              <a:buChar char="•"/>
            </a:pPr>
            <a:endParaRPr lang="en-US" sz="1400" baseline="0" dirty="0" smtClean="0"/>
          </a:p>
          <a:p>
            <a:pPr marL="114300" indent="-114300">
              <a:lnSpc>
                <a:spcPct val="80000"/>
              </a:lnSpc>
              <a:buFontTx/>
              <a:buChar char="•"/>
            </a:pPr>
            <a:r>
              <a:rPr lang="en-US" sz="1400" baseline="0" dirty="0" smtClean="0"/>
              <a:t>Feedlot upgrades – in riparian areas</a:t>
            </a:r>
          </a:p>
          <a:p>
            <a:pPr marL="114300" indent="-114300">
              <a:lnSpc>
                <a:spcPct val="80000"/>
              </a:lnSpc>
              <a:buFontTx/>
              <a:buChar char="•"/>
            </a:pPr>
            <a:endParaRPr lang="en-US" sz="1400" baseline="0" dirty="0" smtClean="0"/>
          </a:p>
          <a:p>
            <a:pPr marL="114300" indent="-114300">
              <a:lnSpc>
                <a:spcPct val="80000"/>
              </a:lnSpc>
              <a:buFontTx/>
              <a:buChar char="•"/>
            </a:pPr>
            <a:r>
              <a:rPr lang="en-US" sz="1400" baseline="0" dirty="0" smtClean="0"/>
              <a:t>Septic inventories on nearly 40 lakes and 5 rivers – improved program administration</a:t>
            </a:r>
          </a:p>
          <a:p>
            <a:pPr marL="114300" indent="-114300">
              <a:lnSpc>
                <a:spcPct val="80000"/>
              </a:lnSpc>
              <a:buFontTx/>
              <a:buChar char="•"/>
            </a:pPr>
            <a:endParaRPr lang="en-US" sz="1400" baseline="0" dirty="0" smtClean="0"/>
          </a:p>
          <a:p>
            <a:pPr marL="114300" indent="-114300">
              <a:lnSpc>
                <a:spcPct val="80000"/>
              </a:lnSpc>
              <a:buFontTx/>
              <a:buChar char="•"/>
            </a:pPr>
            <a:r>
              <a:rPr lang="en-US" sz="1400" baseline="0" dirty="0" smtClean="0"/>
              <a:t>Imminent Health Threat systems</a:t>
            </a:r>
          </a:p>
          <a:p>
            <a:pPr marL="114300" indent="-114300">
              <a:lnSpc>
                <a:spcPct val="80000"/>
              </a:lnSpc>
              <a:buFontTx/>
              <a:buChar char="•"/>
            </a:pPr>
            <a:endParaRPr lang="en-US" sz="1400" dirty="0" smtClean="0"/>
          </a:p>
        </p:txBody>
      </p:sp>
      <p:sp>
        <p:nvSpPr>
          <p:cNvPr id="5" name="Footer Placeholder 4"/>
          <p:cNvSpPr>
            <a:spLocks noGrp="1"/>
          </p:cNvSpPr>
          <p:nvPr>
            <p:ph type="ftr" sz="quarter" idx="10"/>
          </p:nvPr>
        </p:nvSpPr>
        <p:spPr/>
        <p:txBody>
          <a:bodyPr/>
          <a:lstStyle/>
          <a:p>
            <a:r>
              <a:rPr lang="en-US" dirty="0" smtClean="0"/>
              <a:t>DRAFT: 01-03-11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228600"/>
            <a:ext cx="2514600" cy="1885950"/>
          </a:xfrm>
        </p:spPr>
      </p:sp>
      <p:sp>
        <p:nvSpPr>
          <p:cNvPr id="3" name="Notes Placeholder 2"/>
          <p:cNvSpPr>
            <a:spLocks noGrp="1"/>
          </p:cNvSpPr>
          <p:nvPr>
            <p:ph type="body" idx="1"/>
          </p:nvPr>
        </p:nvSpPr>
        <p:spPr>
          <a:xfrm>
            <a:off x="304800" y="2133600"/>
            <a:ext cx="6248400" cy="6858000"/>
          </a:xfrm>
        </p:spPr>
        <p:txBody>
          <a:bodyPr>
            <a:noAutofit/>
          </a:bodyPr>
          <a:lstStyle/>
          <a:p>
            <a:r>
              <a:rPr lang="en-US" sz="1200" kern="1200" dirty="0" smtClean="0">
                <a:solidFill>
                  <a:schemeClr val="tx1"/>
                </a:solidFill>
                <a:latin typeface="+mn-lt"/>
                <a:ea typeface="+mn-ea"/>
                <a:cs typeface="+mn-cs"/>
              </a:rPr>
              <a:t>The FY10-11 legislation for DNR’s clean water funds included 7 areas of work and appropriated a total of $18.53 million for the biennium.</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Monitoring and Assessment (3.70 M) </a:t>
            </a:r>
            <a:r>
              <a:rPr lang="en-US" sz="1200" i="1" kern="1200" dirty="0" smtClean="0">
                <a:solidFill>
                  <a:schemeClr val="tx1"/>
                </a:solidFill>
                <a:latin typeface="+mn-lt"/>
                <a:ea typeface="+mn-ea"/>
                <a:cs typeface="+mn-cs"/>
              </a:rPr>
              <a:t>Stream monitoring, watershed delineation, drainage/hydrology modeling, fish contaminant assessments, fish IBI</a:t>
            </a:r>
            <a:endParaRPr lang="en-US" sz="1200" kern="1200" dirty="0" smtClean="0">
              <a:solidFill>
                <a:schemeClr val="tx1"/>
              </a:solidFill>
              <a:latin typeface="+mn-lt"/>
              <a:ea typeface="+mn-ea"/>
              <a:cs typeface="+mn-cs"/>
            </a:endParaRPr>
          </a:p>
          <a:p>
            <a:pPr marL="122238" lvl="1"/>
            <a:r>
              <a:rPr lang="en-US" sz="1200" b="1" kern="1200" dirty="0" smtClean="0">
                <a:solidFill>
                  <a:schemeClr val="tx1"/>
                </a:solidFill>
                <a:latin typeface="+mn-lt"/>
                <a:ea typeface="+mn-ea"/>
                <a:cs typeface="+mn-cs"/>
              </a:rPr>
              <a:t>RESULTS</a:t>
            </a:r>
            <a:r>
              <a:rPr lang="en-US" sz="1200" kern="1200" dirty="0" smtClean="0">
                <a:solidFill>
                  <a:schemeClr val="tx1"/>
                </a:solidFill>
                <a:latin typeface="+mn-lt"/>
                <a:ea typeface="+mn-ea"/>
                <a:cs typeface="+mn-cs"/>
              </a:rPr>
              <a:t>:  </a:t>
            </a:r>
          </a:p>
          <a:p>
            <a:pPr marL="231775" lvl="1" indent="-109538">
              <a:buFont typeface="Arial" pitchFamily="34" charset="0"/>
              <a:buChar char="•"/>
            </a:pPr>
            <a:r>
              <a:rPr lang="en-US" sz="1200" b="1" kern="1200" dirty="0" smtClean="0">
                <a:solidFill>
                  <a:schemeClr val="tx1"/>
                </a:solidFill>
                <a:latin typeface="+mn-lt"/>
                <a:ea typeface="+mn-ea"/>
                <a:cs typeface="+mn-cs"/>
              </a:rPr>
              <a:t>Increased state operated real time gages by over 40% and increased the total number of gages in the state by about 20%</a:t>
            </a:r>
            <a:endParaRPr lang="en-US" sz="1200" kern="1200" dirty="0" smtClean="0">
              <a:solidFill>
                <a:schemeClr val="tx1"/>
              </a:solidFill>
              <a:latin typeface="+mn-lt"/>
              <a:ea typeface="+mn-ea"/>
              <a:cs typeface="+mn-cs"/>
            </a:endParaRPr>
          </a:p>
          <a:p>
            <a:pPr marL="231775" lvl="1" indent="-109538">
              <a:buFont typeface="Arial" pitchFamily="34" charset="0"/>
              <a:buChar char="•"/>
            </a:pPr>
            <a:r>
              <a:rPr lang="en-US" sz="1200" kern="1200" dirty="0" smtClean="0">
                <a:solidFill>
                  <a:schemeClr val="tx1"/>
                </a:solidFill>
                <a:latin typeface="+mn-lt"/>
                <a:ea typeface="+mn-ea"/>
                <a:cs typeface="+mn-cs"/>
              </a:rPr>
              <a:t> Mapped drainage areas of </a:t>
            </a:r>
            <a:r>
              <a:rPr lang="en-US" sz="1200" b="1" kern="1200" dirty="0" smtClean="0">
                <a:solidFill>
                  <a:schemeClr val="tx1"/>
                </a:solidFill>
                <a:latin typeface="+mn-lt"/>
                <a:ea typeface="+mn-ea"/>
                <a:cs typeface="+mn-cs"/>
              </a:rPr>
              <a:t>257 lakes</a:t>
            </a:r>
            <a:endParaRPr lang="en-US" sz="1200" kern="1200" dirty="0" smtClean="0">
              <a:solidFill>
                <a:schemeClr val="tx1"/>
              </a:solidFill>
              <a:latin typeface="+mn-lt"/>
              <a:ea typeface="+mn-ea"/>
              <a:cs typeface="+mn-cs"/>
            </a:endParaRPr>
          </a:p>
          <a:p>
            <a:pPr marL="231775" lvl="1" indent="-109538">
              <a:buFont typeface="Arial" pitchFamily="34" charset="0"/>
              <a:buChar char="•"/>
            </a:pPr>
            <a:r>
              <a:rPr lang="en-US" sz="1200" kern="1200" dirty="0" smtClean="0">
                <a:solidFill>
                  <a:schemeClr val="tx1"/>
                </a:solidFill>
                <a:latin typeface="+mn-lt"/>
                <a:ea typeface="+mn-ea"/>
                <a:cs typeface="+mn-cs"/>
              </a:rPr>
              <a:t> Used state of the art models to assess drainage impacts in </a:t>
            </a:r>
            <a:r>
              <a:rPr lang="en-US" sz="1200" b="1" kern="1200" dirty="0" smtClean="0">
                <a:solidFill>
                  <a:schemeClr val="tx1"/>
                </a:solidFill>
                <a:latin typeface="+mn-lt"/>
                <a:ea typeface="+mn-ea"/>
                <a:cs typeface="+mn-cs"/>
              </a:rPr>
              <a:t>3 </a:t>
            </a:r>
            <a:r>
              <a:rPr lang="en-US" sz="1200" b="1" kern="1200" dirty="0" err="1" smtClean="0">
                <a:solidFill>
                  <a:schemeClr val="tx1"/>
                </a:solidFill>
                <a:latin typeface="+mn-lt"/>
                <a:ea typeface="+mn-ea"/>
                <a:cs typeface="+mn-cs"/>
              </a:rPr>
              <a:t>subwatersheds</a:t>
            </a:r>
            <a:endParaRPr lang="en-US" sz="1200" kern="1200" dirty="0" smtClean="0">
              <a:solidFill>
                <a:schemeClr val="tx1"/>
              </a:solidFill>
              <a:latin typeface="+mn-lt"/>
              <a:ea typeface="+mn-ea"/>
              <a:cs typeface="+mn-cs"/>
            </a:endParaRPr>
          </a:p>
          <a:p>
            <a:pPr marL="231775" lvl="1" indent="-109538">
              <a:buFont typeface="Arial" pitchFamily="34" charset="0"/>
              <a:buChar char="•"/>
            </a:pPr>
            <a:r>
              <a:rPr lang="en-US" sz="1200" kern="1200" dirty="0" smtClean="0">
                <a:solidFill>
                  <a:schemeClr val="tx1"/>
                </a:solidFill>
                <a:latin typeface="+mn-lt"/>
                <a:ea typeface="+mn-ea"/>
                <a:cs typeface="+mn-cs"/>
              </a:rPr>
              <a:t> Increased  fish contaminant sampling from </a:t>
            </a:r>
            <a:r>
              <a:rPr lang="en-US" sz="1200" b="1" kern="1200" dirty="0" smtClean="0">
                <a:solidFill>
                  <a:schemeClr val="tx1"/>
                </a:solidFill>
                <a:latin typeface="+mn-lt"/>
                <a:ea typeface="+mn-ea"/>
                <a:cs typeface="+mn-cs"/>
              </a:rPr>
              <a:t>70 to 150 lakes</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TMDL Development (2.10 M) </a:t>
            </a:r>
            <a:r>
              <a:rPr lang="en-US" sz="1200" i="1" kern="1200" dirty="0" smtClean="0">
                <a:solidFill>
                  <a:schemeClr val="tx1"/>
                </a:solidFill>
                <a:latin typeface="+mn-lt"/>
                <a:ea typeface="+mn-ea"/>
                <a:cs typeface="+mn-cs"/>
              </a:rPr>
              <a:t>Regional technical assistance for TMDL planning (stressor identification), statewide coordination, and the Watershed Assessment Tool</a:t>
            </a:r>
            <a:endParaRPr lang="en-US" sz="1200" kern="1200" dirty="0" smtClean="0">
              <a:solidFill>
                <a:schemeClr val="tx1"/>
              </a:solidFill>
              <a:latin typeface="+mn-lt"/>
              <a:ea typeface="+mn-ea"/>
              <a:cs typeface="+mn-cs"/>
            </a:endParaRPr>
          </a:p>
          <a:p>
            <a:pPr marL="231775" lvl="1" indent="-109538"/>
            <a:r>
              <a:rPr lang="en-US" sz="1200" b="1" kern="1200" dirty="0" smtClean="0">
                <a:solidFill>
                  <a:schemeClr val="tx1"/>
                </a:solidFill>
                <a:latin typeface="+mn-lt"/>
                <a:ea typeface="+mn-ea"/>
                <a:cs typeface="+mn-cs"/>
              </a:rPr>
              <a:t>RESULTS:</a:t>
            </a:r>
            <a:endParaRPr lang="en-US" sz="1200" kern="1200" dirty="0" smtClean="0">
              <a:solidFill>
                <a:schemeClr val="tx1"/>
              </a:solidFill>
              <a:latin typeface="+mn-lt"/>
              <a:ea typeface="+mn-ea"/>
              <a:cs typeface="+mn-cs"/>
            </a:endParaRPr>
          </a:p>
          <a:p>
            <a:pPr marL="231775" lvl="1" indent="-109538">
              <a:buFont typeface="Arial" pitchFamily="34" charset="0"/>
              <a:buChar char="•"/>
            </a:pPr>
            <a:r>
              <a:rPr lang="en-US" sz="1200" kern="1200" dirty="0" smtClean="0">
                <a:solidFill>
                  <a:schemeClr val="tx1"/>
                </a:solidFill>
                <a:latin typeface="+mn-lt"/>
                <a:ea typeface="+mn-ea"/>
                <a:cs typeface="+mn-cs"/>
              </a:rPr>
              <a:t> Provided field reconnaissance and technical assistance to support MPCA’s stressor identification for  </a:t>
            </a:r>
            <a:r>
              <a:rPr lang="en-US" sz="1200" b="1" kern="1200" dirty="0" smtClean="0">
                <a:solidFill>
                  <a:schemeClr val="tx1"/>
                </a:solidFill>
                <a:latin typeface="+mn-lt"/>
                <a:ea typeface="+mn-ea"/>
                <a:cs typeface="+mn-cs"/>
              </a:rPr>
              <a:t>20 TMDL studies</a:t>
            </a:r>
            <a:endParaRPr lang="en-US" sz="1200" kern="1200" dirty="0" smtClean="0">
              <a:solidFill>
                <a:schemeClr val="tx1"/>
              </a:solidFill>
              <a:latin typeface="+mn-lt"/>
              <a:ea typeface="+mn-ea"/>
              <a:cs typeface="+mn-cs"/>
            </a:endParaRPr>
          </a:p>
          <a:p>
            <a:pPr marL="231775" lvl="1" indent="-109538">
              <a:buFont typeface="Arial" pitchFamily="34" charset="0"/>
              <a:buChar char="•"/>
            </a:pPr>
            <a:r>
              <a:rPr lang="en-US" sz="1200" kern="1200" dirty="0" smtClean="0">
                <a:solidFill>
                  <a:schemeClr val="tx1"/>
                </a:solidFill>
                <a:latin typeface="+mn-lt"/>
                <a:ea typeface="+mn-ea"/>
                <a:cs typeface="+mn-cs"/>
              </a:rPr>
              <a:t> Scored the overall health of the state’s</a:t>
            </a:r>
            <a:r>
              <a:rPr lang="en-US" sz="1200" b="1" kern="1200" dirty="0" smtClean="0">
                <a:solidFill>
                  <a:schemeClr val="tx1"/>
                </a:solidFill>
                <a:latin typeface="+mn-lt"/>
                <a:ea typeface="+mn-ea"/>
                <a:cs typeface="+mn-cs"/>
              </a:rPr>
              <a:t> 81 major watersheds</a:t>
            </a:r>
            <a:r>
              <a:rPr lang="en-US" sz="1200" kern="1200" dirty="0" smtClean="0">
                <a:solidFill>
                  <a:schemeClr val="tx1"/>
                </a:solidFill>
                <a:latin typeface="+mn-lt"/>
                <a:ea typeface="+mn-ea"/>
                <a:cs typeface="+mn-cs"/>
              </a:rPr>
              <a: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Protection and Restoration (7.60 M) </a:t>
            </a:r>
            <a:r>
              <a:rPr lang="en-US" sz="1200" i="1" kern="1200" dirty="0" smtClean="0">
                <a:solidFill>
                  <a:schemeClr val="tx1"/>
                </a:solidFill>
                <a:latin typeface="+mn-lt"/>
                <a:ea typeface="+mn-ea"/>
                <a:cs typeface="+mn-cs"/>
              </a:rPr>
              <a:t>Local community assistance, LiDAR, County Geologic Atlases, MRCCA Rulemaking </a:t>
            </a:r>
            <a:endParaRPr lang="en-US" sz="1200" kern="1200" dirty="0" smtClean="0">
              <a:solidFill>
                <a:schemeClr val="tx1"/>
              </a:solidFill>
              <a:latin typeface="+mn-lt"/>
              <a:ea typeface="+mn-ea"/>
              <a:cs typeface="+mn-cs"/>
            </a:endParaRPr>
          </a:p>
          <a:p>
            <a:pPr marL="231775" lvl="1" indent="-109538"/>
            <a:r>
              <a:rPr lang="en-US" sz="1200" b="1" kern="1200" dirty="0" smtClean="0">
                <a:solidFill>
                  <a:schemeClr val="tx1"/>
                </a:solidFill>
                <a:latin typeface="+mn-lt"/>
                <a:ea typeface="+mn-ea"/>
                <a:cs typeface="+mn-cs"/>
              </a:rPr>
              <a:t>RESULTS:</a:t>
            </a:r>
            <a:endParaRPr lang="en-US" sz="1200" kern="1200" dirty="0" smtClean="0">
              <a:solidFill>
                <a:schemeClr val="tx1"/>
              </a:solidFill>
              <a:latin typeface="+mn-lt"/>
              <a:ea typeface="+mn-ea"/>
              <a:cs typeface="+mn-cs"/>
            </a:endParaRPr>
          </a:p>
          <a:p>
            <a:pPr marL="231775" lvl="1" indent="-109538">
              <a:buFont typeface="Arial" pitchFamily="34" charset="0"/>
              <a:buChar char="•"/>
            </a:pPr>
            <a:r>
              <a:rPr lang="en-US" sz="1200" kern="1200" dirty="0" smtClean="0">
                <a:solidFill>
                  <a:schemeClr val="tx1"/>
                </a:solidFill>
                <a:latin typeface="+mn-lt"/>
                <a:ea typeface="+mn-ea"/>
                <a:cs typeface="+mn-cs"/>
              </a:rPr>
              <a:t> Technical assistance for local clean water strategies, including </a:t>
            </a:r>
            <a:r>
              <a:rPr lang="en-US" sz="1200" b="1" kern="1200" dirty="0" smtClean="0">
                <a:solidFill>
                  <a:schemeClr val="tx1"/>
                </a:solidFill>
                <a:latin typeface="+mn-lt"/>
                <a:ea typeface="+mn-ea"/>
                <a:cs typeface="+mn-cs"/>
              </a:rPr>
              <a:t>32 outreach events</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8 clean water implementation projects</a:t>
            </a:r>
            <a:endParaRPr lang="en-US" sz="1200" kern="1200" dirty="0" smtClean="0">
              <a:solidFill>
                <a:schemeClr val="tx1"/>
              </a:solidFill>
              <a:latin typeface="+mn-lt"/>
              <a:ea typeface="+mn-ea"/>
              <a:cs typeface="+mn-cs"/>
            </a:endParaRPr>
          </a:p>
          <a:p>
            <a:pPr marL="231775" lvl="1" indent="-109538">
              <a:buFont typeface="Arial" pitchFamily="34" charset="0"/>
              <a:buChar char="•"/>
            </a:pPr>
            <a:r>
              <a:rPr lang="en-US" sz="1200" kern="1200" dirty="0" smtClean="0">
                <a:solidFill>
                  <a:schemeClr val="tx1"/>
                </a:solidFill>
                <a:latin typeface="+mn-lt"/>
                <a:ea typeface="+mn-ea"/>
                <a:cs typeface="+mn-cs"/>
              </a:rPr>
              <a:t> Collected </a:t>
            </a:r>
            <a:r>
              <a:rPr lang="en-US" sz="1200" kern="1200" dirty="0" err="1" smtClean="0">
                <a:solidFill>
                  <a:schemeClr val="tx1"/>
                </a:solidFill>
                <a:latin typeface="+mn-lt"/>
                <a:ea typeface="+mn-ea"/>
                <a:cs typeface="+mn-cs"/>
              </a:rPr>
              <a:t>LiDAR</a:t>
            </a:r>
            <a:r>
              <a:rPr lang="en-US" sz="1200" kern="1200" dirty="0" smtClean="0">
                <a:solidFill>
                  <a:schemeClr val="tx1"/>
                </a:solidFill>
                <a:latin typeface="+mn-lt"/>
                <a:ea typeface="+mn-ea"/>
                <a:cs typeface="+mn-cs"/>
              </a:rPr>
              <a:t> digital elevation data for </a:t>
            </a:r>
            <a:r>
              <a:rPr lang="en-US" sz="1200" b="1" kern="1200" dirty="0" smtClean="0">
                <a:solidFill>
                  <a:schemeClr val="tx1"/>
                </a:solidFill>
                <a:latin typeface="+mn-lt"/>
                <a:ea typeface="+mn-ea"/>
                <a:cs typeface="+mn-cs"/>
              </a:rPr>
              <a:t>25 counties</a:t>
            </a:r>
            <a:r>
              <a:rPr lang="en-US" sz="1200" kern="1200" dirty="0" smtClean="0">
                <a:solidFill>
                  <a:schemeClr val="tx1"/>
                </a:solidFill>
                <a:latin typeface="+mn-lt"/>
                <a:ea typeface="+mn-ea"/>
                <a:cs typeface="+mn-cs"/>
              </a:rPr>
              <a:t> in the Minnesota River Basin</a:t>
            </a:r>
          </a:p>
          <a:p>
            <a:pPr marL="231775" lvl="1" indent="-109538">
              <a:buFont typeface="Arial" pitchFamily="34" charset="0"/>
              <a:buChar char="•"/>
            </a:pPr>
            <a:r>
              <a:rPr lang="en-US" sz="1200" kern="1200" dirty="0" smtClean="0">
                <a:solidFill>
                  <a:schemeClr val="tx1"/>
                </a:solidFill>
                <a:latin typeface="+mn-lt"/>
                <a:ea typeface="+mn-ea"/>
                <a:cs typeface="+mn-cs"/>
              </a:rPr>
              <a:t> Improved  county geologic atlas data collection by expanding  water chemistry and geology sampling</a:t>
            </a:r>
          </a:p>
          <a:p>
            <a:pPr marL="231775" lvl="1" indent="-109538">
              <a:buFont typeface="Arial" pitchFamily="34" charset="0"/>
              <a:buChar char="•"/>
            </a:pPr>
            <a:r>
              <a:rPr lang="en-US" sz="1200" kern="1200" dirty="0" smtClean="0">
                <a:solidFill>
                  <a:schemeClr val="tx1"/>
                </a:solidFill>
                <a:latin typeface="+mn-lt"/>
                <a:ea typeface="+mn-ea"/>
                <a:cs typeface="+mn-cs"/>
              </a:rPr>
              <a:t> Engaged the public and key stakeholders in a comprehensive process to write draft rule language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Drinking Water (5.13 M) </a:t>
            </a:r>
            <a:r>
              <a:rPr lang="en-US" sz="1200" i="1" kern="1200" dirty="0" smtClean="0">
                <a:solidFill>
                  <a:schemeClr val="tx1"/>
                </a:solidFill>
                <a:latin typeface="+mn-lt"/>
                <a:ea typeface="+mn-ea"/>
                <a:cs typeface="+mn-cs"/>
              </a:rPr>
              <a:t>Water supply planning, groundwater monitoring network, electronic appropriation permits</a:t>
            </a:r>
            <a:endParaRPr lang="en-US" sz="1200" kern="1200" dirty="0" smtClean="0">
              <a:solidFill>
                <a:schemeClr val="tx1"/>
              </a:solidFill>
              <a:latin typeface="+mn-lt"/>
              <a:ea typeface="+mn-ea"/>
              <a:cs typeface="+mn-cs"/>
            </a:endParaRPr>
          </a:p>
          <a:p>
            <a:pPr marL="231775" lvl="1" indent="-109538"/>
            <a:r>
              <a:rPr lang="en-US" sz="1200" b="1" kern="1200" dirty="0" smtClean="0">
                <a:solidFill>
                  <a:schemeClr val="tx1"/>
                </a:solidFill>
                <a:latin typeface="+mn-lt"/>
                <a:ea typeface="+mn-ea"/>
                <a:cs typeface="+mn-cs"/>
              </a:rPr>
              <a:t>RESULTS: </a:t>
            </a:r>
            <a:endParaRPr lang="en-US" sz="1200" kern="1200" dirty="0" smtClean="0">
              <a:solidFill>
                <a:schemeClr val="tx1"/>
              </a:solidFill>
              <a:latin typeface="+mn-lt"/>
              <a:ea typeface="+mn-ea"/>
              <a:cs typeface="+mn-cs"/>
            </a:endParaRPr>
          </a:p>
          <a:p>
            <a:pPr marL="231775" lvl="1" indent="-109538">
              <a:buFont typeface="Arial" pitchFamily="34" charset="0"/>
              <a:buChar char="•"/>
            </a:pPr>
            <a:r>
              <a:rPr lang="en-US" sz="1200" kern="1200" dirty="0" smtClean="0">
                <a:solidFill>
                  <a:schemeClr val="tx1"/>
                </a:solidFill>
                <a:latin typeface="+mn-lt"/>
                <a:ea typeface="+mn-ea"/>
                <a:cs typeface="+mn-cs"/>
              </a:rPr>
              <a:t> Accelerated groundwater monitoring and held stakeholder meetings for </a:t>
            </a:r>
            <a:r>
              <a:rPr lang="en-US" sz="1200" b="1" kern="1200" dirty="0" smtClean="0">
                <a:solidFill>
                  <a:schemeClr val="tx1"/>
                </a:solidFill>
                <a:latin typeface="+mn-lt"/>
                <a:ea typeface="+mn-ea"/>
                <a:cs typeface="+mn-cs"/>
              </a:rPr>
              <a:t>aquifer management plans in two areas of the state</a:t>
            </a:r>
            <a:r>
              <a:rPr lang="en-US" sz="1200" kern="1200" dirty="0" smtClean="0">
                <a:solidFill>
                  <a:schemeClr val="tx1"/>
                </a:solidFill>
                <a:latin typeface="+mn-lt"/>
                <a:ea typeface="+mn-ea"/>
                <a:cs typeface="+mn-cs"/>
              </a:rPr>
              <a:t> (Moorhead, </a:t>
            </a:r>
            <a:r>
              <a:rPr lang="en-US" sz="1200" kern="1200" dirty="0" err="1" smtClean="0">
                <a:solidFill>
                  <a:schemeClr val="tx1"/>
                </a:solidFill>
                <a:latin typeface="+mn-lt"/>
                <a:ea typeface="+mn-ea"/>
                <a:cs typeface="+mn-cs"/>
              </a:rPr>
              <a:t>Brooten</a:t>
            </a:r>
            <a:r>
              <a:rPr lang="en-US" sz="1200" kern="1200" dirty="0" smtClean="0">
                <a:solidFill>
                  <a:schemeClr val="tx1"/>
                </a:solidFill>
                <a:latin typeface="+mn-lt"/>
                <a:ea typeface="+mn-ea"/>
                <a:cs typeface="+mn-cs"/>
              </a:rPr>
              <a:t>/Belgrade Area)</a:t>
            </a:r>
          </a:p>
          <a:p>
            <a:pPr marL="231775" lvl="1" indent="-109538">
              <a:buFont typeface="Arial" pitchFamily="34" charset="0"/>
              <a:buChar char="•"/>
            </a:pPr>
            <a:r>
              <a:rPr lang="en-US" sz="1200" kern="1200" dirty="0" smtClean="0">
                <a:solidFill>
                  <a:schemeClr val="tx1"/>
                </a:solidFill>
                <a:latin typeface="+mn-lt"/>
                <a:ea typeface="+mn-ea"/>
                <a:cs typeface="+mn-cs"/>
              </a:rPr>
              <a:t> Visited </a:t>
            </a:r>
            <a:r>
              <a:rPr lang="en-US" sz="1200" b="1" kern="1200" dirty="0" smtClean="0">
                <a:solidFill>
                  <a:schemeClr val="tx1"/>
                </a:solidFill>
                <a:latin typeface="+mn-lt"/>
                <a:ea typeface="+mn-ea"/>
                <a:cs typeface="+mn-cs"/>
              </a:rPr>
              <a:t>253 observation well sites</a:t>
            </a:r>
            <a:r>
              <a:rPr lang="en-US" sz="1200" kern="1200" dirty="0" smtClean="0">
                <a:solidFill>
                  <a:schemeClr val="tx1"/>
                </a:solidFill>
                <a:latin typeface="+mn-lt"/>
                <a:ea typeface="+mn-ea"/>
                <a:cs typeface="+mn-cs"/>
              </a:rPr>
              <a:t> in 8 counties, drilled </a:t>
            </a:r>
            <a:r>
              <a:rPr lang="en-US" sz="1200" b="1" kern="1200" dirty="0" smtClean="0">
                <a:solidFill>
                  <a:schemeClr val="tx1"/>
                </a:solidFill>
                <a:latin typeface="+mn-lt"/>
                <a:ea typeface="+mn-ea"/>
                <a:cs typeface="+mn-cs"/>
              </a:rPr>
              <a:t>7 new observation</a:t>
            </a:r>
            <a:r>
              <a:rPr lang="en-US" sz="1200" kern="1200" dirty="0" smtClean="0">
                <a:solidFill>
                  <a:schemeClr val="tx1"/>
                </a:solidFill>
                <a:latin typeface="+mn-lt"/>
                <a:ea typeface="+mn-ea"/>
                <a:cs typeface="+mn-cs"/>
              </a:rPr>
              <a:t> wells and </a:t>
            </a:r>
            <a:r>
              <a:rPr lang="en-US" sz="1200" b="1" kern="1200" dirty="0" smtClean="0">
                <a:solidFill>
                  <a:schemeClr val="tx1"/>
                </a:solidFill>
                <a:latin typeface="+mn-lt"/>
                <a:ea typeface="+mn-ea"/>
                <a:cs typeface="+mn-cs"/>
              </a:rPr>
              <a:t>sealed 16 abandoned wells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97547C-8228-4E26-985D-D48F01DEC8B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14400" y="609600"/>
            <a:ext cx="4470400" cy="3352800"/>
          </a:xfrm>
          <a:ln/>
        </p:spPr>
      </p:sp>
      <p:sp>
        <p:nvSpPr>
          <p:cNvPr id="28675" name="Rectangle 3"/>
          <p:cNvSpPr>
            <a:spLocks noGrp="1" noChangeArrowheads="1"/>
          </p:cNvSpPr>
          <p:nvPr>
            <p:ph type="body" idx="1"/>
          </p:nvPr>
        </p:nvSpPr>
        <p:spPr>
          <a:xfrm>
            <a:off x="304800" y="3950970"/>
            <a:ext cx="6261100" cy="3328988"/>
          </a:xfrm>
          <a:noFill/>
          <a:ln/>
        </p:spPr>
        <p:txBody>
          <a:bodyPr>
            <a:noAutofit/>
          </a:bodyPr>
          <a:lstStyle/>
          <a:p>
            <a:pPr marL="114300" indent="-114300">
              <a:lnSpc>
                <a:spcPct val="80000"/>
              </a:lnSpc>
              <a:buFontTx/>
              <a:buChar char="•"/>
            </a:pPr>
            <a:endParaRPr lang="en-US" sz="1400" dirty="0" smtClean="0"/>
          </a:p>
        </p:txBody>
      </p:sp>
      <p:sp>
        <p:nvSpPr>
          <p:cNvPr id="5" name="Footer Placeholder 4"/>
          <p:cNvSpPr>
            <a:spLocks noGrp="1"/>
          </p:cNvSpPr>
          <p:nvPr>
            <p:ph type="ftr" sz="quarter" idx="10"/>
          </p:nvPr>
        </p:nvSpPr>
        <p:spPr/>
        <p:txBody>
          <a:bodyPr/>
          <a:lstStyle/>
          <a:p>
            <a:r>
              <a:rPr lang="en-US" dirty="0" smtClean="0">
                <a:solidFill>
                  <a:prstClr val="black"/>
                </a:solidFill>
              </a:rPr>
              <a:t>DRAFT: 01-03-11</a:t>
            </a:r>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990601"/>
            <a:ext cx="7772400" cy="1143000"/>
          </a:xfrm>
        </p:spPr>
        <p:txBody>
          <a:bodyPr>
            <a:normAutofit/>
          </a:bodyPr>
          <a:lstStyle>
            <a:lvl1pPr algn="r">
              <a:defRPr sz="4800" b="1" cap="none" spc="0">
                <a:ln w="12700">
                  <a:noFill/>
                  <a:prstDash val="solid"/>
                </a:ln>
                <a:solidFill>
                  <a:schemeClr val="bg2"/>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2133600"/>
            <a:ext cx="7772400" cy="990600"/>
          </a:xfrm>
        </p:spPr>
        <p:txBody>
          <a:bodyPr>
            <a:normAutofit/>
          </a:bodyPr>
          <a:lstStyle>
            <a:lvl1pPr marL="0" indent="0" algn="r">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600" y="6950075"/>
            <a:ext cx="2133600" cy="365125"/>
          </a:xfrm>
        </p:spPr>
        <p:txBody>
          <a:bodyPr/>
          <a:lstStyle/>
          <a:p>
            <a:fld id="{3ADB9D08-0E6C-4346-A87C-ABDA2D1B9032}" type="datetime1">
              <a:rPr lang="en-US" smtClean="0"/>
              <a:pPr/>
              <a:t>2/2/2011</a:t>
            </a:fld>
            <a:endParaRPr lang="en-US" dirty="0"/>
          </a:p>
        </p:txBody>
      </p:sp>
      <p:sp>
        <p:nvSpPr>
          <p:cNvPr id="5" name="Footer Placeholder 4"/>
          <p:cNvSpPr>
            <a:spLocks noGrp="1"/>
          </p:cNvSpPr>
          <p:nvPr>
            <p:ph type="ftr" sz="quarter" idx="11"/>
          </p:nvPr>
        </p:nvSpPr>
        <p:spPr>
          <a:xfrm>
            <a:off x="3124200" y="6950075"/>
            <a:ext cx="2895600" cy="365125"/>
          </a:xfrm>
        </p:spPr>
        <p:txBody>
          <a:bodyPr/>
          <a:lstStyle/>
          <a:p>
            <a:endParaRPr lang="en-US" dirty="0"/>
          </a:p>
        </p:txBody>
      </p:sp>
      <p:sp>
        <p:nvSpPr>
          <p:cNvPr id="6" name="Slide Number Placeholder 5"/>
          <p:cNvSpPr>
            <a:spLocks noGrp="1"/>
          </p:cNvSpPr>
          <p:nvPr>
            <p:ph type="sldNum" sz="quarter" idx="12"/>
          </p:nvPr>
        </p:nvSpPr>
        <p:spPr>
          <a:xfrm>
            <a:off x="6629400" y="6492875"/>
            <a:ext cx="2133600" cy="365125"/>
          </a:xfrm>
        </p:spPr>
        <p:txBody>
          <a:bodyPr/>
          <a:lstStyle/>
          <a:p>
            <a:fld id="{A9A009C8-80BB-4AD6-B629-51587A7130C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BDBF8-4626-41C7-98C8-505145927660}" type="datetime1">
              <a:rPr lang="en-US" smtClean="0"/>
              <a:pPr/>
              <a:t>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BFFB2-5BA2-4AC9-963A-5046B9CCD5E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7C31E-944D-422F-A01F-0BEBAA327C6E}" type="datetime1">
              <a:rPr lang="en-US" smtClean="0"/>
              <a:pPr/>
              <a:t>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BFFB2-5BA2-4AC9-963A-5046B9CCD5E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462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46238"/>
            <a:ext cx="4038600" cy="4525962"/>
          </a:xfrm>
        </p:spPr>
        <p:txBody>
          <a:bodyPr/>
          <a:lstStyle/>
          <a:p>
            <a:endParaRPr lang="en-US" dirty="0"/>
          </a:p>
        </p:txBody>
      </p:sp>
      <p:sp>
        <p:nvSpPr>
          <p:cNvPr id="5" name="Slide Number Placeholder 4"/>
          <p:cNvSpPr>
            <a:spLocks noGrp="1"/>
          </p:cNvSpPr>
          <p:nvPr>
            <p:ph type="sldNum" sz="quarter" idx="10"/>
          </p:nvPr>
        </p:nvSpPr>
        <p:spPr>
          <a:xfrm>
            <a:off x="8305800" y="6248400"/>
            <a:ext cx="644525" cy="381000"/>
          </a:xfrm>
        </p:spPr>
        <p:txBody>
          <a:bodyPr/>
          <a:lstStyle>
            <a:lvl1pPr>
              <a:defRPr/>
            </a:lvl1pPr>
          </a:lstStyle>
          <a:p>
            <a:fld id="{365385E2-8AF5-4377-815F-27FF679F390C}" type="slidenum">
              <a:rPr lang="en-US"/>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bg2"/>
              </a:buClr>
              <a:buSzPct val="80000"/>
              <a:buFont typeface="Wingdings" pitchFamily="2" charset="2"/>
              <a:buChar char="q"/>
              <a:defRPr/>
            </a:lvl1pPr>
            <a:lvl2pPr>
              <a:buClr>
                <a:srgbClr val="002060"/>
              </a:buClr>
              <a:buSzPct val="80000"/>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D687944-B920-40DC-9067-7E6AE6C604A8}" type="datetime1">
              <a:rPr lang="en-US" smtClean="0"/>
              <a:pPr/>
              <a:t>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BFFB2-5BA2-4AC9-963A-5046B9CCD5E5}" type="slidenum">
              <a:rPr lang="en-US" smtClean="0"/>
              <a:pPr/>
              <a:t>‹#›</a:t>
            </a:fld>
            <a:endParaRPr lang="en-US" dirty="0"/>
          </a:p>
        </p:txBody>
      </p:sp>
      <p:sp>
        <p:nvSpPr>
          <p:cNvPr id="10" name="Rounded Rectangle 9"/>
          <p:cNvSpPr/>
          <p:nvPr userDrawn="1"/>
        </p:nvSpPr>
        <p:spPr>
          <a:xfrm>
            <a:off x="533400" y="1371600"/>
            <a:ext cx="8153400"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egacylogo.jpg"/>
          <p:cNvPicPr>
            <a:picLocks noChangeAspect="1"/>
          </p:cNvPicPr>
          <p:nvPr userDrawn="1"/>
        </p:nvPicPr>
        <p:blipFill>
          <a:blip r:embed="rId2" cstate="print"/>
          <a:stretch>
            <a:fillRect/>
          </a:stretch>
        </p:blipFill>
        <p:spPr>
          <a:xfrm>
            <a:off x="228600" y="5562600"/>
            <a:ext cx="609600" cy="11369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DB1A6-EBD9-4155-A02D-1CBBA618E0A6}" type="datetime1">
              <a:rPr lang="en-US" smtClean="0"/>
              <a:pPr/>
              <a:t>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BFFB2-5BA2-4AC9-963A-5046B9CCD5E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1D298E-A443-4749-BA02-7AFE20EB3DC7}" type="datetime1">
              <a:rPr lang="en-US" smtClean="0"/>
              <a:pPr/>
              <a:t>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7BFFB2-5BA2-4AC9-963A-5046B9CCD5E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1979D-1CF6-425E-9CB2-9F7740297CD4}" type="datetime1">
              <a:rPr lang="en-US" smtClean="0"/>
              <a:pPr/>
              <a:t>2/2/2011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7BFFB2-5BA2-4AC9-963A-5046B9CCD5E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DD1E67-2F9A-45CC-889B-7675E8F11765}" type="datetime1">
              <a:rPr lang="en-US" smtClean="0"/>
              <a:pPr/>
              <a:t>2/2/2011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7BFFB2-5BA2-4AC9-963A-5046B9CCD5E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D8E96-D0B6-4C0A-8F6E-5F265E586D2F}" type="datetime1">
              <a:rPr lang="en-US" smtClean="0"/>
              <a:pPr/>
              <a:t>2/2/2011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7BFFB2-5BA2-4AC9-963A-5046B9CCD5E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F2A11-CD21-4958-BAED-78055BA3DAF3}" type="datetime1">
              <a:rPr lang="en-US" smtClean="0"/>
              <a:pPr/>
              <a:t>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7BFFB2-5BA2-4AC9-963A-5046B9CCD5E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CFB16-6DF5-476B-85FA-94EE5CAB0416}" type="datetime1">
              <a:rPr lang="en-US" smtClean="0"/>
              <a:pPr/>
              <a:t>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7BFFB2-5BA2-4AC9-963A-5046B9CCD5E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gd name="adj" fmla="val 2917"/>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144" y="238124"/>
            <a:ext cx="9125712" cy="6162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451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92704-60DD-40A6-B0AF-74DC69DF43A5}" type="datetime1">
              <a:rPr lang="en-US" smtClean="0"/>
              <a:pPr/>
              <a:t>2/2/2011</a:t>
            </a:fld>
            <a:endParaRPr lang="en-US" dirty="0"/>
          </a:p>
        </p:txBody>
      </p:sp>
      <p:sp>
        <p:nvSpPr>
          <p:cNvPr id="5" name="Footer Placeholder 4"/>
          <p:cNvSpPr>
            <a:spLocks noGrp="1"/>
          </p:cNvSpPr>
          <p:nvPr>
            <p:ph type="ftr" sz="quarter" idx="3"/>
          </p:nvPr>
        </p:nvSpPr>
        <p:spPr>
          <a:xfrm>
            <a:off x="3124200" y="6451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51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BFFB2-5BA2-4AC9-963A-5046B9CCD5E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bg2"/>
          </a:solidFill>
          <a:effectLst/>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8763000" cy="1524000"/>
          </a:xfrm>
        </p:spPr>
        <p:txBody>
          <a:bodyPr>
            <a:noAutofit/>
          </a:bodyPr>
          <a:lstStyle/>
          <a:p>
            <a:pPr algn="r">
              <a:spcBef>
                <a:spcPts val="0"/>
              </a:spcBef>
            </a:pPr>
            <a:r>
              <a:rPr lang="en-US" dirty="0" smtClean="0">
                <a:solidFill>
                  <a:schemeClr val="bg2"/>
                </a:solidFill>
                <a:cs typeface="Tahoma" pitchFamily="34" charset="0"/>
              </a:rPr>
              <a:t>Interagency </a:t>
            </a:r>
            <a:br>
              <a:rPr lang="en-US" dirty="0" smtClean="0">
                <a:solidFill>
                  <a:schemeClr val="bg2"/>
                </a:solidFill>
                <a:cs typeface="Tahoma" pitchFamily="34" charset="0"/>
              </a:rPr>
            </a:br>
            <a:r>
              <a:rPr lang="en-US" dirty="0" smtClean="0">
                <a:solidFill>
                  <a:schemeClr val="bg2"/>
                </a:solidFill>
                <a:cs typeface="Tahoma" pitchFamily="34" charset="0"/>
              </a:rPr>
              <a:t>Clean Water Fund Update</a:t>
            </a:r>
            <a:endParaRPr lang="en-US" b="0" dirty="0">
              <a:solidFill>
                <a:schemeClr val="bg2"/>
              </a:solidFill>
              <a:cs typeface="Tahoma" pitchFamily="34" charset="0"/>
            </a:endParaRPr>
          </a:p>
        </p:txBody>
      </p:sp>
      <p:sp>
        <p:nvSpPr>
          <p:cNvPr id="3" name="Subtitle 2"/>
          <p:cNvSpPr>
            <a:spLocks noGrp="1"/>
          </p:cNvSpPr>
          <p:nvPr>
            <p:ph type="subTitle" idx="1"/>
          </p:nvPr>
        </p:nvSpPr>
        <p:spPr>
          <a:xfrm>
            <a:off x="2819400" y="1752600"/>
            <a:ext cx="5867400" cy="838200"/>
          </a:xfrm>
        </p:spPr>
        <p:txBody>
          <a:bodyPr>
            <a:normAutofit/>
          </a:bodyPr>
          <a:lstStyle/>
          <a:p>
            <a:pPr algn="r"/>
            <a:r>
              <a:rPr lang="en-US" sz="4200" dirty="0" smtClean="0"/>
              <a:t>Legacy Funding Division</a:t>
            </a:r>
            <a:endParaRPr lang="en-US" sz="4200" dirty="0"/>
          </a:p>
        </p:txBody>
      </p:sp>
      <p:sp>
        <p:nvSpPr>
          <p:cNvPr id="24" name="Rounded Rectangle 23"/>
          <p:cNvSpPr/>
          <p:nvPr/>
        </p:nvSpPr>
        <p:spPr>
          <a:xfrm>
            <a:off x="457200" y="457200"/>
            <a:ext cx="8382000" cy="2133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legacylogo.jpg"/>
          <p:cNvPicPr>
            <a:picLocks noChangeAspect="1"/>
          </p:cNvPicPr>
          <p:nvPr/>
        </p:nvPicPr>
        <p:blipFill>
          <a:blip r:embed="rId3" cstate="print"/>
          <a:stretch>
            <a:fillRect/>
          </a:stretch>
        </p:blipFill>
        <p:spPr>
          <a:xfrm>
            <a:off x="533400" y="2743200"/>
            <a:ext cx="1879432" cy="3505200"/>
          </a:xfrm>
          <a:prstGeom prst="rect">
            <a:avLst/>
          </a:prstGeom>
        </p:spPr>
      </p:pic>
      <p:sp>
        <p:nvSpPr>
          <p:cNvPr id="16" name="TextBox 15"/>
          <p:cNvSpPr txBox="1"/>
          <p:nvPr/>
        </p:nvSpPr>
        <p:spPr>
          <a:xfrm>
            <a:off x="228600" y="6334780"/>
            <a:ext cx="3733800" cy="523220"/>
          </a:xfrm>
          <a:prstGeom prst="rect">
            <a:avLst/>
          </a:prstGeom>
          <a:noFill/>
        </p:spPr>
        <p:txBody>
          <a:bodyPr wrap="square" rtlCol="0">
            <a:spAutoFit/>
          </a:bodyPr>
          <a:lstStyle/>
          <a:p>
            <a:r>
              <a:rPr lang="en-US" sz="2800" b="1" dirty="0" smtClean="0"/>
              <a:t>January 19, 2011</a:t>
            </a:r>
          </a:p>
        </p:txBody>
      </p:sp>
      <p:pic>
        <p:nvPicPr>
          <p:cNvPr id="27" name="Picture 9" descr="mpca-vert-left-color"/>
          <p:cNvPicPr>
            <a:picLocks noChangeAspect="1" noChangeArrowheads="1"/>
          </p:cNvPicPr>
          <p:nvPr/>
        </p:nvPicPr>
        <p:blipFill>
          <a:blip r:embed="rId4" cstate="print"/>
          <a:srcRect/>
          <a:stretch>
            <a:fillRect/>
          </a:stretch>
        </p:blipFill>
        <p:spPr bwMode="auto">
          <a:xfrm>
            <a:off x="3581400" y="3048000"/>
            <a:ext cx="1143000" cy="1805870"/>
          </a:xfrm>
          <a:prstGeom prst="rect">
            <a:avLst/>
          </a:prstGeom>
          <a:noFill/>
          <a:ln w="9525">
            <a:noFill/>
            <a:miter lim="800000"/>
            <a:headEnd/>
            <a:tailEnd/>
          </a:ln>
        </p:spPr>
      </p:pic>
      <p:pic>
        <p:nvPicPr>
          <p:cNvPr id="28" name="Picture 10" descr="dnrcolorlogo 2inch"/>
          <p:cNvPicPr>
            <a:picLocks noChangeAspect="1" noChangeArrowheads="1"/>
          </p:cNvPicPr>
          <p:nvPr/>
        </p:nvPicPr>
        <p:blipFill>
          <a:blip r:embed="rId5" cstate="print"/>
          <a:srcRect/>
          <a:stretch>
            <a:fillRect/>
          </a:stretch>
        </p:blipFill>
        <p:spPr bwMode="auto">
          <a:xfrm>
            <a:off x="5257800" y="3352800"/>
            <a:ext cx="1295400" cy="1722643"/>
          </a:xfrm>
          <a:prstGeom prst="rect">
            <a:avLst/>
          </a:prstGeom>
          <a:noFill/>
          <a:ln w="9525">
            <a:noFill/>
            <a:miter lim="800000"/>
            <a:headEnd/>
            <a:tailEnd/>
          </a:ln>
        </p:spPr>
      </p:pic>
      <p:pic>
        <p:nvPicPr>
          <p:cNvPr id="29" name="Picture 13" descr="BWSRlogo"/>
          <p:cNvPicPr>
            <a:picLocks noChangeAspect="1" noChangeArrowheads="1"/>
          </p:cNvPicPr>
          <p:nvPr/>
        </p:nvPicPr>
        <p:blipFill>
          <a:blip r:embed="rId6" cstate="print"/>
          <a:srcRect/>
          <a:stretch>
            <a:fillRect/>
          </a:stretch>
        </p:blipFill>
        <p:spPr bwMode="auto">
          <a:xfrm>
            <a:off x="7086600" y="3352800"/>
            <a:ext cx="1295400" cy="1669775"/>
          </a:xfrm>
          <a:prstGeom prst="rect">
            <a:avLst/>
          </a:prstGeom>
          <a:noFill/>
          <a:ln w="9525">
            <a:noFill/>
            <a:miter lim="800000"/>
            <a:headEnd/>
            <a:tailEnd/>
          </a:ln>
        </p:spPr>
      </p:pic>
      <p:pic>
        <p:nvPicPr>
          <p:cNvPr id="30" name="Picture 16" descr="MC--logo 600 blue 2-inch"/>
          <p:cNvPicPr>
            <a:picLocks noChangeAspect="1" noChangeArrowheads="1"/>
          </p:cNvPicPr>
          <p:nvPr/>
        </p:nvPicPr>
        <p:blipFill>
          <a:blip r:embed="rId7" cstate="print"/>
          <a:srcRect/>
          <a:stretch>
            <a:fillRect/>
          </a:stretch>
        </p:blipFill>
        <p:spPr bwMode="auto">
          <a:xfrm>
            <a:off x="4953000" y="2743200"/>
            <a:ext cx="3820810" cy="534988"/>
          </a:xfrm>
          <a:prstGeom prst="rect">
            <a:avLst/>
          </a:prstGeom>
          <a:noFill/>
          <a:ln w="9525">
            <a:noFill/>
            <a:miter lim="800000"/>
            <a:headEnd/>
            <a:tailEnd/>
          </a:ln>
        </p:spPr>
      </p:pic>
      <p:pic>
        <p:nvPicPr>
          <p:cNvPr id="31" name="Picture 11" descr="mda logo new sq hi res"/>
          <p:cNvPicPr>
            <a:picLocks noChangeAspect="1" noChangeArrowheads="1"/>
          </p:cNvPicPr>
          <p:nvPr/>
        </p:nvPicPr>
        <p:blipFill>
          <a:blip r:embed="rId8" cstate="print"/>
          <a:srcRect/>
          <a:stretch>
            <a:fillRect/>
          </a:stretch>
        </p:blipFill>
        <p:spPr bwMode="auto">
          <a:xfrm>
            <a:off x="3200400" y="5029200"/>
            <a:ext cx="1600200" cy="1298309"/>
          </a:xfrm>
          <a:prstGeom prst="rect">
            <a:avLst/>
          </a:prstGeom>
          <a:noFill/>
          <a:ln w="9525">
            <a:noFill/>
            <a:miter lim="800000"/>
            <a:headEnd/>
            <a:tailEnd/>
          </a:ln>
        </p:spPr>
      </p:pic>
      <p:pic>
        <p:nvPicPr>
          <p:cNvPr id="32" name="Picture 12" descr="reflexblueblk"/>
          <p:cNvPicPr>
            <a:picLocks noChangeAspect="1" noChangeArrowheads="1"/>
          </p:cNvPicPr>
          <p:nvPr/>
        </p:nvPicPr>
        <p:blipFill>
          <a:blip r:embed="rId9" cstate="print"/>
          <a:srcRect/>
          <a:stretch>
            <a:fillRect/>
          </a:stretch>
        </p:blipFill>
        <p:spPr bwMode="auto">
          <a:xfrm>
            <a:off x="4953000" y="5226049"/>
            <a:ext cx="1828800" cy="1098551"/>
          </a:xfrm>
          <a:prstGeom prst="rect">
            <a:avLst/>
          </a:prstGeom>
          <a:noFill/>
          <a:ln w="9525">
            <a:noFill/>
            <a:miter lim="800000"/>
            <a:headEnd/>
            <a:tailEnd/>
          </a:ln>
        </p:spPr>
      </p:pic>
      <p:pic>
        <p:nvPicPr>
          <p:cNvPr id="33" name="Picture 15" descr="PFA_Logo_343"/>
          <p:cNvPicPr>
            <a:picLocks noChangeAspect="1" noChangeArrowheads="1"/>
          </p:cNvPicPr>
          <p:nvPr/>
        </p:nvPicPr>
        <p:blipFill>
          <a:blip r:embed="rId10" cstate="print"/>
          <a:srcRect/>
          <a:stretch>
            <a:fillRect/>
          </a:stretch>
        </p:blipFill>
        <p:spPr bwMode="auto">
          <a:xfrm>
            <a:off x="6858000" y="5139459"/>
            <a:ext cx="1757737" cy="1185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xfrm>
            <a:off x="533400" y="304800"/>
            <a:ext cx="4267200" cy="1143000"/>
          </a:xfrm>
          <a:noFill/>
        </p:spPr>
        <p:txBody>
          <a:bodyPr/>
          <a:lstStyle/>
          <a:p>
            <a:pPr marL="0" indent="0" algn="r" eaLnBrk="1" hangingPunct="1"/>
            <a:r>
              <a:rPr lang="en-US" dirty="0" smtClean="0">
                <a:effectLst/>
              </a:rPr>
              <a:t>Clean Water </a:t>
            </a:r>
            <a:r>
              <a:rPr lang="en-US" dirty="0" smtClean="0"/>
              <a:t>Fund</a:t>
            </a:r>
            <a:endParaRPr lang="en-US" dirty="0" smtClean="0">
              <a:effectLst/>
            </a:endParaRPr>
          </a:p>
        </p:txBody>
      </p:sp>
      <p:sp>
        <p:nvSpPr>
          <p:cNvPr id="15364" name="Text Box 4"/>
          <p:cNvSpPr txBox="1">
            <a:spLocks noChangeArrowheads="1"/>
          </p:cNvSpPr>
          <p:nvPr/>
        </p:nvSpPr>
        <p:spPr bwMode="auto">
          <a:xfrm>
            <a:off x="533400" y="1766887"/>
            <a:ext cx="5943600" cy="519113"/>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chemeClr val="accent1"/>
                </a:solidFill>
                <a:latin typeface="Myriad Pro" pitchFamily="34" charset="0"/>
              </a:rPr>
              <a:t>MDA: $8.96 </a:t>
            </a:r>
            <a:r>
              <a:rPr lang="en-US" sz="2800" b="1" dirty="0">
                <a:solidFill>
                  <a:schemeClr val="accent1"/>
                </a:solidFill>
                <a:latin typeface="Myriad Pro" pitchFamily="34" charset="0"/>
              </a:rPr>
              <a:t>million for FY 2010-11 </a:t>
            </a:r>
          </a:p>
        </p:txBody>
      </p:sp>
      <p:sp>
        <p:nvSpPr>
          <p:cNvPr id="8" name="Slide Number Placeholder 3"/>
          <p:cNvSpPr>
            <a:spLocks noGrp="1"/>
          </p:cNvSpPr>
          <p:nvPr>
            <p:ph type="sldNum" sz="quarter" idx="12"/>
          </p:nvPr>
        </p:nvSpPr>
        <p:spPr>
          <a:xfrm>
            <a:off x="6553200" y="6451600"/>
            <a:ext cx="2133600" cy="365125"/>
          </a:xfrm>
        </p:spPr>
        <p:txBody>
          <a:bodyPr/>
          <a:lstStyle/>
          <a:p>
            <a:fld id="{027BFFB2-5BA2-4AC9-963A-5046B9CCD5E5}" type="slidenum">
              <a:rPr lang="en-US" smtClean="0"/>
              <a:pPr/>
              <a:t>10</a:t>
            </a:fld>
            <a:endParaRPr lang="en-US" dirty="0"/>
          </a:p>
        </p:txBody>
      </p:sp>
      <p:pic>
        <p:nvPicPr>
          <p:cNvPr id="9" name="Picture 11" descr="mda logo new sq hi res"/>
          <p:cNvPicPr>
            <a:picLocks noChangeAspect="1" noChangeArrowheads="1"/>
          </p:cNvPicPr>
          <p:nvPr/>
        </p:nvPicPr>
        <p:blipFill>
          <a:blip r:embed="rId3" cstate="print"/>
          <a:srcRect/>
          <a:stretch>
            <a:fillRect/>
          </a:stretch>
        </p:blipFill>
        <p:spPr bwMode="auto">
          <a:xfrm>
            <a:off x="6781800" y="304800"/>
            <a:ext cx="2254044" cy="1828800"/>
          </a:xfrm>
          <a:prstGeom prst="rect">
            <a:avLst/>
          </a:prstGeom>
          <a:noFill/>
          <a:ln w="9525">
            <a:noFill/>
            <a:miter lim="800000"/>
            <a:headEnd/>
            <a:tailEnd/>
          </a:ln>
        </p:spPr>
      </p:pic>
      <p:sp>
        <p:nvSpPr>
          <p:cNvPr id="7" name="Content Placeholder 2"/>
          <p:cNvSpPr txBox="1">
            <a:spLocks/>
          </p:cNvSpPr>
          <p:nvPr/>
        </p:nvSpPr>
        <p:spPr>
          <a:xfrm>
            <a:off x="457200" y="2667000"/>
            <a:ext cx="8001000" cy="2895600"/>
          </a:xfrm>
          <a:prstGeom prst="rect">
            <a:avLst/>
          </a:prstGeom>
        </p:spPr>
        <p:txBody>
          <a:bodyPr vert="horz" lIns="91440" tIns="45720" rIns="91440" bIns="45720" rtlCol="0">
            <a:normAutofit/>
          </a:bodyPr>
          <a:lstStyle/>
          <a:p>
            <a:pPr marL="465138" marR="0" lvl="0" indent="-465138"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lang="en-US" sz="3200" dirty="0" smtClean="0">
                <a:solidFill>
                  <a:schemeClr val="bg1"/>
                </a:solidFill>
              </a:rPr>
              <a:t>Monitoring and Assessment	$1.07 M</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463550" marR="0" lvl="0" indent="-463550"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lang="en-US" sz="3200" dirty="0" smtClean="0">
                <a:solidFill>
                  <a:schemeClr val="bg1"/>
                </a:solidFill>
              </a:rPr>
              <a:t>Protection/Restoration		$6.77 M</a:t>
            </a:r>
          </a:p>
          <a:p>
            <a:pPr marL="463550" marR="0" lvl="0" indent="-463550"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Drinking</a:t>
            </a:r>
            <a:r>
              <a:rPr kumimoji="0" lang="en-US" sz="3200" b="0" i="0" u="none" strike="noStrike" kern="1200" cap="none" spc="0" normalizeH="0" noProof="0" dirty="0" smtClean="0">
                <a:ln>
                  <a:noFill/>
                </a:ln>
                <a:solidFill>
                  <a:schemeClr val="bg1"/>
                </a:solidFill>
                <a:effectLst/>
                <a:uLnTx/>
                <a:uFillTx/>
                <a:latin typeface="+mn-lt"/>
                <a:ea typeface="+mn-ea"/>
                <a:cs typeface="+mn-cs"/>
              </a:rPr>
              <a:t> Water Protection	$1.12 M</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xfrm>
            <a:off x="457200" y="304800"/>
            <a:ext cx="4267200" cy="1143000"/>
          </a:xfrm>
          <a:noFill/>
        </p:spPr>
        <p:txBody>
          <a:bodyPr/>
          <a:lstStyle/>
          <a:p>
            <a:pPr marL="0" indent="0" algn="r" eaLnBrk="1" hangingPunct="1"/>
            <a:r>
              <a:rPr lang="en-US" dirty="0" smtClean="0">
                <a:effectLst/>
              </a:rPr>
              <a:t>Clean Water </a:t>
            </a:r>
            <a:r>
              <a:rPr lang="en-US" dirty="0" smtClean="0"/>
              <a:t>Fund</a:t>
            </a:r>
            <a:endParaRPr lang="en-US" dirty="0" smtClean="0">
              <a:effectLst/>
            </a:endParaRPr>
          </a:p>
        </p:txBody>
      </p:sp>
      <p:sp>
        <p:nvSpPr>
          <p:cNvPr id="15364" name="Text Box 4"/>
          <p:cNvSpPr txBox="1">
            <a:spLocks noChangeArrowheads="1"/>
          </p:cNvSpPr>
          <p:nvPr/>
        </p:nvSpPr>
        <p:spPr bwMode="auto">
          <a:xfrm>
            <a:off x="533400" y="1690687"/>
            <a:ext cx="5943600" cy="519113"/>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chemeClr val="accent1"/>
                </a:solidFill>
                <a:latin typeface="Myriad Pro" pitchFamily="34" charset="0"/>
              </a:rPr>
              <a:t>MDH: $3.75 </a:t>
            </a:r>
            <a:r>
              <a:rPr lang="en-US" sz="2800" b="1" dirty="0">
                <a:solidFill>
                  <a:schemeClr val="accent1"/>
                </a:solidFill>
                <a:latin typeface="Myriad Pro" pitchFamily="34" charset="0"/>
              </a:rPr>
              <a:t>million for FY 2010-11 </a:t>
            </a:r>
          </a:p>
        </p:txBody>
      </p:sp>
      <p:sp>
        <p:nvSpPr>
          <p:cNvPr id="8" name="Slide Number Placeholder 3"/>
          <p:cNvSpPr>
            <a:spLocks noGrp="1"/>
          </p:cNvSpPr>
          <p:nvPr>
            <p:ph type="sldNum" sz="quarter" idx="12"/>
          </p:nvPr>
        </p:nvSpPr>
        <p:spPr>
          <a:xfrm>
            <a:off x="6553200" y="6451600"/>
            <a:ext cx="2133600" cy="365125"/>
          </a:xfrm>
        </p:spPr>
        <p:txBody>
          <a:bodyPr/>
          <a:lstStyle/>
          <a:p>
            <a:fld id="{027BFFB2-5BA2-4AC9-963A-5046B9CCD5E5}" type="slidenum">
              <a:rPr lang="en-US" smtClean="0"/>
              <a:pPr/>
              <a:t>11</a:t>
            </a:fld>
            <a:endParaRPr lang="en-US" dirty="0"/>
          </a:p>
        </p:txBody>
      </p:sp>
      <p:pic>
        <p:nvPicPr>
          <p:cNvPr id="9" name="Picture 12" descr="reflexblueblk"/>
          <p:cNvPicPr>
            <a:picLocks noChangeAspect="1" noChangeArrowheads="1"/>
          </p:cNvPicPr>
          <p:nvPr/>
        </p:nvPicPr>
        <p:blipFill>
          <a:blip r:embed="rId3" cstate="print"/>
          <a:srcRect/>
          <a:stretch>
            <a:fillRect/>
          </a:stretch>
        </p:blipFill>
        <p:spPr bwMode="auto">
          <a:xfrm>
            <a:off x="6581392" y="381000"/>
            <a:ext cx="2410208" cy="1447800"/>
          </a:xfrm>
          <a:prstGeom prst="rect">
            <a:avLst/>
          </a:prstGeom>
          <a:noFill/>
          <a:ln w="9525">
            <a:noFill/>
            <a:miter lim="800000"/>
            <a:headEnd/>
            <a:tailEnd/>
          </a:ln>
        </p:spPr>
      </p:pic>
      <p:sp>
        <p:nvSpPr>
          <p:cNvPr id="7" name="Content Placeholder 2"/>
          <p:cNvSpPr txBox="1">
            <a:spLocks/>
          </p:cNvSpPr>
          <p:nvPr/>
        </p:nvSpPr>
        <p:spPr>
          <a:xfrm>
            <a:off x="457200" y="2133600"/>
            <a:ext cx="8382000" cy="4114800"/>
          </a:xfrm>
          <a:prstGeom prst="rect">
            <a:avLst/>
          </a:prstGeom>
        </p:spPr>
        <p:txBody>
          <a:bodyPr vert="horz" lIns="91440" tIns="45720" rIns="91440" bIns="45720" rtlCol="0">
            <a:normAutofit/>
          </a:bodyPr>
          <a:lstStyle/>
          <a:p>
            <a:pPr marL="463550" marR="0" lvl="0" indent="-463550"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Drinking</a:t>
            </a:r>
            <a:r>
              <a:rPr kumimoji="0" lang="en-US" sz="3200" b="0" i="0" u="none" strike="noStrike" kern="1200" cap="none" spc="0" normalizeH="0" noProof="0" dirty="0" smtClean="0">
                <a:ln>
                  <a:noFill/>
                </a:ln>
                <a:solidFill>
                  <a:schemeClr val="bg1"/>
                </a:solidFill>
                <a:effectLst/>
                <a:uLnTx/>
                <a:uFillTx/>
                <a:latin typeface="+mn-lt"/>
                <a:ea typeface="+mn-ea"/>
                <a:cs typeface="+mn-cs"/>
              </a:rPr>
              <a:t> Water Protection	</a:t>
            </a:r>
          </a:p>
          <a:p>
            <a:pPr marL="738188" lvl="1" indent="-280988">
              <a:buClr>
                <a:schemeClr val="bg2"/>
              </a:buClr>
              <a:buSzPct val="80000"/>
              <a:buFont typeface="Wingdings" pitchFamily="2" charset="2"/>
              <a:buChar char="§"/>
              <a:defRPr/>
            </a:pPr>
            <a:r>
              <a:rPr lang="en-US" sz="2800" baseline="0" dirty="0" smtClean="0">
                <a:solidFill>
                  <a:schemeClr val="bg1"/>
                </a:solidFill>
              </a:rPr>
              <a:t>Accelerated</a:t>
            </a:r>
            <a:r>
              <a:rPr lang="en-US" sz="2800" dirty="0" smtClean="0">
                <a:solidFill>
                  <a:schemeClr val="bg1"/>
                </a:solidFill>
              </a:rPr>
              <a:t> source water </a:t>
            </a:r>
          </a:p>
          <a:p>
            <a:pPr marL="738188" lvl="1" indent="-280988">
              <a:buClr>
                <a:schemeClr val="bg2"/>
              </a:buClr>
              <a:buSzPct val="80000"/>
              <a:defRPr/>
            </a:pPr>
            <a:r>
              <a:rPr lang="en-US" sz="2800" dirty="0" smtClean="0">
                <a:solidFill>
                  <a:schemeClr val="bg1"/>
                </a:solidFill>
              </a:rPr>
              <a:t>	protection activities			$2.415 M</a:t>
            </a:r>
          </a:p>
          <a:p>
            <a:pPr marL="738188" lvl="1" indent="-280988">
              <a:buClr>
                <a:schemeClr val="bg2"/>
              </a:buClr>
              <a:buSzPct val="80000"/>
              <a:defRPr/>
            </a:pPr>
            <a:endParaRPr lang="en-US" sz="2800" dirty="0" smtClean="0">
              <a:solidFill>
                <a:schemeClr val="bg1"/>
              </a:solidFill>
            </a:endParaRPr>
          </a:p>
          <a:p>
            <a:pPr marL="738188" lvl="1" indent="-280988">
              <a:buClr>
                <a:schemeClr val="bg2"/>
              </a:buClr>
              <a:buSzPct val="80000"/>
              <a:buFont typeface="Wingdings" pitchFamily="2" charset="2"/>
              <a:buChar char="§"/>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Characterization</a:t>
            </a:r>
            <a:r>
              <a:rPr kumimoji="0" lang="en-US" sz="2800" b="0" i="0" u="none" strike="noStrike" kern="1200" cap="none" spc="0" normalizeH="0" noProof="0" dirty="0" smtClean="0">
                <a:ln>
                  <a:noFill/>
                </a:ln>
                <a:solidFill>
                  <a:schemeClr val="bg1"/>
                </a:solidFill>
                <a:effectLst/>
                <a:uLnTx/>
                <a:uFillTx/>
                <a:latin typeface="+mn-lt"/>
                <a:ea typeface="+mn-ea"/>
                <a:cs typeface="+mn-cs"/>
              </a:rPr>
              <a:t> of </a:t>
            </a:r>
          </a:p>
          <a:p>
            <a:pPr marL="738188" lvl="1" indent="-280988">
              <a:buClr>
                <a:schemeClr val="bg2"/>
              </a:buClr>
              <a:buSzPct val="80000"/>
              <a:defRPr/>
            </a:pPr>
            <a:r>
              <a:rPr lang="en-US" sz="2800" dirty="0" smtClean="0">
                <a:solidFill>
                  <a:schemeClr val="bg1"/>
                </a:solidFill>
              </a:rPr>
              <a:t>	</a:t>
            </a:r>
            <a:r>
              <a:rPr kumimoji="0" lang="en-US" sz="2800" b="0" i="0" u="none" strike="noStrike" kern="1200" cap="none" spc="0" normalizeH="0" noProof="0" dirty="0" smtClean="0">
                <a:ln>
                  <a:noFill/>
                </a:ln>
                <a:solidFill>
                  <a:schemeClr val="bg1"/>
                </a:solidFill>
                <a:effectLst/>
                <a:uLnTx/>
                <a:uFillTx/>
                <a:latin typeface="+mn-lt"/>
                <a:ea typeface="+mn-ea"/>
                <a:cs typeface="+mn-cs"/>
              </a:rPr>
              <a:t>unregulated drinking </a:t>
            </a:r>
          </a:p>
          <a:p>
            <a:pPr marL="738188" lvl="1" indent="-280988">
              <a:buClr>
                <a:schemeClr val="bg2"/>
              </a:buClr>
              <a:buSzPct val="80000"/>
              <a:defRPr/>
            </a:pPr>
            <a:r>
              <a:rPr lang="en-US" sz="2800" dirty="0" smtClean="0">
                <a:solidFill>
                  <a:schemeClr val="bg1"/>
                </a:solidFill>
              </a:rPr>
              <a:t>	</a:t>
            </a:r>
            <a:r>
              <a:rPr kumimoji="0" lang="en-US" sz="2800" b="0" i="0" u="none" strike="noStrike" kern="1200" cap="none" spc="0" normalizeH="0" noProof="0" dirty="0" smtClean="0">
                <a:ln>
                  <a:noFill/>
                </a:ln>
                <a:solidFill>
                  <a:schemeClr val="bg1"/>
                </a:solidFill>
                <a:effectLst/>
                <a:uLnTx/>
                <a:uFillTx/>
                <a:latin typeface="+mn-lt"/>
                <a:ea typeface="+mn-ea"/>
                <a:cs typeface="+mn-cs"/>
              </a:rPr>
              <a:t>water contaminants			$1.335 M</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xfrm>
            <a:off x="457200" y="304800"/>
            <a:ext cx="4267200" cy="1143000"/>
          </a:xfrm>
          <a:noFill/>
        </p:spPr>
        <p:txBody>
          <a:bodyPr/>
          <a:lstStyle/>
          <a:p>
            <a:pPr marL="0" indent="0" algn="r" eaLnBrk="1" hangingPunct="1"/>
            <a:r>
              <a:rPr lang="en-US" dirty="0" smtClean="0">
                <a:effectLst/>
              </a:rPr>
              <a:t>Clean Water </a:t>
            </a:r>
            <a:r>
              <a:rPr lang="en-US" dirty="0" smtClean="0"/>
              <a:t>Fund</a:t>
            </a:r>
            <a:endParaRPr lang="en-US" dirty="0" smtClean="0">
              <a:effectLst/>
            </a:endParaRPr>
          </a:p>
        </p:txBody>
      </p:sp>
      <p:sp>
        <p:nvSpPr>
          <p:cNvPr id="15364" name="Text Box 4"/>
          <p:cNvSpPr txBox="1">
            <a:spLocks noChangeArrowheads="1"/>
          </p:cNvSpPr>
          <p:nvPr/>
        </p:nvSpPr>
        <p:spPr bwMode="auto">
          <a:xfrm>
            <a:off x="533400" y="1686580"/>
            <a:ext cx="6019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chemeClr val="accent1"/>
                </a:solidFill>
                <a:latin typeface="Myriad Pro" pitchFamily="34" charset="0"/>
              </a:rPr>
              <a:t>MC: $0.80 </a:t>
            </a:r>
            <a:r>
              <a:rPr lang="en-US" sz="2800" b="1" dirty="0">
                <a:solidFill>
                  <a:schemeClr val="accent1"/>
                </a:solidFill>
                <a:latin typeface="Myriad Pro" pitchFamily="34" charset="0"/>
              </a:rPr>
              <a:t>million for FY 2010-11 </a:t>
            </a:r>
          </a:p>
        </p:txBody>
      </p:sp>
      <p:sp>
        <p:nvSpPr>
          <p:cNvPr id="8" name="Slide Number Placeholder 3"/>
          <p:cNvSpPr>
            <a:spLocks noGrp="1"/>
          </p:cNvSpPr>
          <p:nvPr>
            <p:ph type="sldNum" sz="quarter" idx="12"/>
          </p:nvPr>
        </p:nvSpPr>
        <p:spPr>
          <a:xfrm>
            <a:off x="6553200" y="6451600"/>
            <a:ext cx="2133600" cy="365125"/>
          </a:xfrm>
        </p:spPr>
        <p:txBody>
          <a:bodyPr/>
          <a:lstStyle/>
          <a:p>
            <a:fld id="{027BFFB2-5BA2-4AC9-963A-5046B9CCD5E5}" type="slidenum">
              <a:rPr lang="en-US" smtClean="0"/>
              <a:pPr/>
              <a:t>12</a:t>
            </a:fld>
            <a:endParaRPr lang="en-US" dirty="0"/>
          </a:p>
        </p:txBody>
      </p:sp>
      <p:pic>
        <p:nvPicPr>
          <p:cNvPr id="7" name="Picture 16" descr="MC--logo 600 blue 2-inch"/>
          <p:cNvPicPr>
            <a:picLocks noChangeAspect="1" noChangeArrowheads="1"/>
          </p:cNvPicPr>
          <p:nvPr/>
        </p:nvPicPr>
        <p:blipFill>
          <a:blip r:embed="rId3" cstate="print"/>
          <a:srcRect/>
          <a:stretch>
            <a:fillRect/>
          </a:stretch>
        </p:blipFill>
        <p:spPr bwMode="auto">
          <a:xfrm>
            <a:off x="4876800" y="957003"/>
            <a:ext cx="4049410" cy="566997"/>
          </a:xfrm>
          <a:prstGeom prst="rect">
            <a:avLst/>
          </a:prstGeom>
          <a:noFill/>
          <a:ln w="9525">
            <a:noFill/>
            <a:miter lim="800000"/>
            <a:headEnd/>
            <a:tailEnd/>
          </a:ln>
        </p:spPr>
      </p:pic>
      <p:sp>
        <p:nvSpPr>
          <p:cNvPr id="9" name="Rectangle 8"/>
          <p:cNvSpPr/>
          <p:nvPr/>
        </p:nvSpPr>
        <p:spPr>
          <a:xfrm>
            <a:off x="762000" y="2395478"/>
            <a:ext cx="7924800" cy="3508653"/>
          </a:xfrm>
          <a:prstGeom prst="rect">
            <a:avLst/>
          </a:prstGeom>
        </p:spPr>
        <p:txBody>
          <a:bodyPr wrap="square">
            <a:spAutoFit/>
          </a:bodyPr>
          <a:lstStyle/>
          <a:p>
            <a:pPr marL="463550" lvl="0" indent="-463550">
              <a:lnSpc>
                <a:spcPct val="150000"/>
              </a:lnSpc>
              <a:buClr>
                <a:schemeClr val="bg2"/>
              </a:buClr>
              <a:buSzPct val="80000"/>
              <a:buFont typeface="Wingdings" pitchFamily="2" charset="2"/>
              <a:buChar char="q"/>
              <a:defRPr/>
            </a:pPr>
            <a:r>
              <a:rPr lang="en-US" sz="3200" dirty="0" smtClean="0">
                <a:solidFill>
                  <a:schemeClr val="bg1"/>
                </a:solidFill>
              </a:rPr>
              <a:t>Drinking Water Protection</a:t>
            </a:r>
          </a:p>
          <a:p>
            <a:pPr marL="698500" lvl="1" indent="-241300">
              <a:lnSpc>
                <a:spcPct val="150000"/>
              </a:lnSpc>
              <a:buClr>
                <a:srgbClr val="1F497D"/>
              </a:buClr>
              <a:buSzPct val="80000"/>
              <a:buFont typeface="Wingdings" pitchFamily="2" charset="2"/>
              <a:buChar char="§"/>
              <a:defRPr/>
            </a:pPr>
            <a:r>
              <a:rPr lang="en-US" sz="2800" dirty="0" smtClean="0">
                <a:solidFill>
                  <a:sysClr val="windowText" lastClr="000000"/>
                </a:solidFill>
              </a:rPr>
              <a:t>Local Water Resource Planning 		$0.29 M</a:t>
            </a:r>
          </a:p>
          <a:p>
            <a:pPr marL="698500" lvl="1" indent="-241300">
              <a:lnSpc>
                <a:spcPct val="150000"/>
              </a:lnSpc>
              <a:buClr>
                <a:srgbClr val="1F497D"/>
              </a:buClr>
              <a:buSzPct val="80000"/>
              <a:buFont typeface="Wingdings" pitchFamily="2" charset="2"/>
              <a:buChar char="§"/>
              <a:defRPr/>
            </a:pPr>
            <a:r>
              <a:rPr lang="en-US" sz="2800" dirty="0" smtClean="0">
                <a:solidFill>
                  <a:sysClr val="windowText" lastClr="000000"/>
                </a:solidFill>
              </a:rPr>
              <a:t>Management Tool Development		$0.18 M</a:t>
            </a:r>
          </a:p>
          <a:p>
            <a:pPr marL="698500" lvl="1" indent="-241300">
              <a:lnSpc>
                <a:spcPct val="150000"/>
              </a:lnSpc>
              <a:buClr>
                <a:srgbClr val="1F497D"/>
              </a:buClr>
              <a:buSzPct val="80000"/>
              <a:buFont typeface="Wingdings" pitchFamily="2" charset="2"/>
              <a:buChar char="§"/>
              <a:defRPr/>
            </a:pPr>
            <a:r>
              <a:rPr lang="en-US" sz="2800" dirty="0" smtClean="0">
                <a:solidFill>
                  <a:sysClr val="windowText" lastClr="000000"/>
                </a:solidFill>
              </a:rPr>
              <a:t>Regional Mapping and Assessment	$0.29 M</a:t>
            </a:r>
            <a:r>
              <a:rPr lang="en-US" sz="3200" dirty="0" smtClean="0">
                <a:solidFill>
                  <a:schemeClr val="bg1"/>
                </a:solidFill>
              </a:rPr>
              <a:t>	</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7BFFB2-5BA2-4AC9-963A-5046B9CCD5E5}" type="slidenum">
              <a:rPr lang="en-US" smtClean="0"/>
              <a:pPr/>
              <a:t>13</a:t>
            </a:fld>
            <a:endParaRPr lang="en-US" dirty="0"/>
          </a:p>
        </p:txBody>
      </p:sp>
      <p:pic>
        <p:nvPicPr>
          <p:cNvPr id="4" name="Picture 26" descr="stcroix"/>
          <p:cNvPicPr>
            <a:picLocks noChangeAspect="1" noChangeArrowheads="1"/>
          </p:cNvPicPr>
          <p:nvPr/>
        </p:nvPicPr>
        <p:blipFill>
          <a:blip r:embed="rId3" cstate="print"/>
          <a:srcRect l="18789" t="16942" r="14956" b="16942"/>
          <a:stretch>
            <a:fillRect/>
          </a:stretch>
        </p:blipFill>
        <p:spPr bwMode="auto">
          <a:xfrm>
            <a:off x="-41707" y="228600"/>
            <a:ext cx="9185707" cy="61722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685800" y="457200"/>
            <a:ext cx="3429000" cy="1446550"/>
          </a:xfrm>
          <a:prstGeom prst="rect">
            <a:avLst/>
          </a:prstGeom>
          <a:gradFill flip="none" rotWithShape="1">
            <a:gsLst>
              <a:gs pos="0">
                <a:schemeClr val="tx1">
                  <a:shade val="67500"/>
                  <a:satMod val="115000"/>
                  <a:alpha val="57000"/>
                </a:schemeClr>
              </a:gs>
              <a:gs pos="83000">
                <a:schemeClr val="tx1">
                  <a:shade val="100000"/>
                  <a:satMod val="115000"/>
                  <a:alpha val="79000"/>
                </a:schemeClr>
              </a:gs>
            </a:gsLst>
            <a:path path="circle">
              <a:fillToRect l="50000" t="50000" r="50000" b="50000"/>
            </a:path>
            <a:tileRect/>
          </a:gradFill>
          <a:effectLst>
            <a:softEdge rad="127000"/>
          </a:effectLst>
        </p:spPr>
        <p:txBody>
          <a:bodyPr wrap="square" rtlCol="0">
            <a:spAutoFit/>
          </a:bodyPr>
          <a:lstStyle/>
          <a:p>
            <a:pPr algn="ctr"/>
            <a:r>
              <a:rPr lang="en-US" sz="4400" dirty="0" smtClean="0">
                <a:solidFill>
                  <a:schemeClr val="bg2"/>
                </a:solidFill>
                <a:latin typeface="+mj-lt"/>
              </a:rPr>
              <a:t>Questions? </a:t>
            </a:r>
          </a:p>
          <a:p>
            <a:pPr algn="ctr"/>
            <a:r>
              <a:rPr lang="en-US" sz="4400" dirty="0" smtClean="0">
                <a:solidFill>
                  <a:schemeClr val="bg2"/>
                </a:solidFill>
                <a:latin typeface="+mj-lt"/>
              </a:rPr>
              <a:t>Comments?</a:t>
            </a:r>
            <a:endParaRPr lang="en-US" sz="4400" dirty="0">
              <a:solidFill>
                <a:schemeClr val="bg2"/>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Presentation Overview</a:t>
            </a:r>
            <a:endParaRPr lang="en-US" dirty="0"/>
          </a:p>
        </p:txBody>
      </p:sp>
      <p:sp>
        <p:nvSpPr>
          <p:cNvPr id="3" name="Content Placeholder 2"/>
          <p:cNvSpPr>
            <a:spLocks noGrp="1"/>
          </p:cNvSpPr>
          <p:nvPr>
            <p:ph idx="1"/>
          </p:nvPr>
        </p:nvSpPr>
        <p:spPr>
          <a:xfrm>
            <a:off x="457200" y="1447800"/>
            <a:ext cx="7239000" cy="4572000"/>
          </a:xfrm>
        </p:spPr>
        <p:txBody>
          <a:bodyPr>
            <a:normAutofit/>
          </a:bodyPr>
          <a:lstStyle/>
          <a:p>
            <a:pPr marL="465138" indent="-465138">
              <a:spcBef>
                <a:spcPts val="0"/>
              </a:spcBef>
            </a:pPr>
            <a:r>
              <a:rPr lang="en-US" dirty="0" smtClean="0"/>
              <a:t>Clean Water Legislation</a:t>
            </a:r>
          </a:p>
          <a:p>
            <a:pPr marL="852488" lvl="1" indent="-331788">
              <a:spcBef>
                <a:spcPts val="0"/>
              </a:spcBef>
            </a:pPr>
            <a:r>
              <a:rPr lang="en-US" dirty="0" smtClean="0"/>
              <a:t>Overview of Federal and State actions</a:t>
            </a:r>
          </a:p>
          <a:p>
            <a:pPr marL="852488" lvl="1" indent="-331788">
              <a:spcBef>
                <a:spcPts val="0"/>
              </a:spcBef>
            </a:pPr>
            <a:r>
              <a:rPr lang="en-US" dirty="0" smtClean="0"/>
              <a:t>Clean Water, Land and Legacy Amendment</a:t>
            </a:r>
          </a:p>
          <a:p>
            <a:pPr marL="852488" lvl="1" indent="-331788">
              <a:spcBef>
                <a:spcPts val="0"/>
              </a:spcBef>
              <a:buNone/>
            </a:pPr>
            <a:endParaRPr lang="en-US" dirty="0" smtClean="0"/>
          </a:p>
          <a:p>
            <a:pPr marL="463550" indent="-463550">
              <a:spcBef>
                <a:spcPts val="0"/>
              </a:spcBef>
            </a:pPr>
            <a:r>
              <a:rPr lang="en-US" dirty="0" smtClean="0"/>
              <a:t>Clean Water Fund </a:t>
            </a:r>
          </a:p>
          <a:p>
            <a:pPr marL="852488" lvl="1" indent="-331788">
              <a:spcBef>
                <a:spcPts val="0"/>
              </a:spcBef>
            </a:pPr>
            <a:r>
              <a:rPr lang="en-US" dirty="0" smtClean="0"/>
              <a:t>FY10-11 Allocations</a:t>
            </a:r>
          </a:p>
          <a:p>
            <a:pPr marL="852488" lvl="1" indent="-331788">
              <a:spcBef>
                <a:spcPts val="0"/>
              </a:spcBef>
            </a:pPr>
            <a:r>
              <a:rPr lang="en-US" dirty="0" smtClean="0"/>
              <a:t>Agency Outcomes</a:t>
            </a:r>
          </a:p>
        </p:txBody>
      </p:sp>
      <p:sp>
        <p:nvSpPr>
          <p:cNvPr id="7" name="Slide Number Placeholder 6"/>
          <p:cNvSpPr>
            <a:spLocks noGrp="1"/>
          </p:cNvSpPr>
          <p:nvPr>
            <p:ph type="sldNum" sz="quarter" idx="12"/>
          </p:nvPr>
        </p:nvSpPr>
        <p:spPr/>
        <p:txBody>
          <a:bodyPr/>
          <a:lstStyle/>
          <a:p>
            <a:fld id="{027BFFB2-5BA2-4AC9-963A-5046B9CCD5E5}" type="slidenum">
              <a:rPr lang="en-US" smtClean="0"/>
              <a:pPr/>
              <a:t>2</a:t>
            </a:fld>
            <a:endParaRPr lang="en-US" dirty="0"/>
          </a:p>
        </p:txBody>
      </p:sp>
      <p:pic>
        <p:nvPicPr>
          <p:cNvPr id="8" name="Picture 7" descr="IMG_2417.jpg"/>
          <p:cNvPicPr>
            <a:picLocks noChangeAspect="1"/>
          </p:cNvPicPr>
          <p:nvPr/>
        </p:nvPicPr>
        <p:blipFill>
          <a:blip r:embed="rId3" cstate="print"/>
          <a:srcRect b="8293"/>
          <a:stretch>
            <a:fillRect/>
          </a:stretch>
        </p:blipFill>
        <p:spPr>
          <a:xfrm>
            <a:off x="4800600" y="3810000"/>
            <a:ext cx="4114621" cy="2514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 Legislation</a:t>
            </a:r>
            <a:endParaRPr lang="en-US" dirty="0"/>
          </a:p>
        </p:txBody>
      </p:sp>
      <p:sp>
        <p:nvSpPr>
          <p:cNvPr id="3" name="Content Placeholder 2"/>
          <p:cNvSpPr>
            <a:spLocks noGrp="1"/>
          </p:cNvSpPr>
          <p:nvPr>
            <p:ph idx="1"/>
          </p:nvPr>
        </p:nvSpPr>
        <p:spPr>
          <a:xfrm>
            <a:off x="533400" y="1600200"/>
            <a:ext cx="8153400" cy="4525963"/>
          </a:xfrm>
        </p:spPr>
        <p:txBody>
          <a:bodyPr>
            <a:normAutofit/>
          </a:bodyPr>
          <a:lstStyle/>
          <a:p>
            <a:r>
              <a:rPr lang="en-US" dirty="0" smtClean="0"/>
              <a:t>Clean Water Act: 1972</a:t>
            </a:r>
          </a:p>
          <a:p>
            <a:pPr lvl="1">
              <a:lnSpc>
                <a:spcPct val="90000"/>
              </a:lnSpc>
              <a:spcBef>
                <a:spcPct val="0"/>
              </a:spcBef>
            </a:pPr>
            <a:r>
              <a:rPr lang="en-US" dirty="0" smtClean="0"/>
              <a:t>Goal – restore and maintain the chemical, physical and biological integrity of Nation’s waters</a:t>
            </a:r>
          </a:p>
          <a:p>
            <a:pPr>
              <a:lnSpc>
                <a:spcPct val="90000"/>
              </a:lnSpc>
              <a:spcBef>
                <a:spcPct val="0"/>
              </a:spcBef>
            </a:pPr>
            <a:endParaRPr lang="en-US" sz="2800" dirty="0" smtClean="0"/>
          </a:p>
          <a:p>
            <a:pPr lvl="1">
              <a:lnSpc>
                <a:spcPct val="90000"/>
              </a:lnSpc>
              <a:spcBef>
                <a:spcPct val="0"/>
              </a:spcBef>
            </a:pPr>
            <a:r>
              <a:rPr lang="en-US" dirty="0" smtClean="0"/>
              <a:t>Establishes regulatory framework to restore WQ</a:t>
            </a:r>
          </a:p>
          <a:p>
            <a:pPr>
              <a:lnSpc>
                <a:spcPct val="90000"/>
              </a:lnSpc>
              <a:spcBef>
                <a:spcPct val="0"/>
              </a:spcBef>
            </a:pPr>
            <a:endParaRPr lang="en-US" sz="2800" dirty="0" smtClean="0"/>
          </a:p>
          <a:p>
            <a:pPr lvl="1">
              <a:lnSpc>
                <a:spcPct val="90000"/>
              </a:lnSpc>
              <a:spcBef>
                <a:spcPct val="0"/>
              </a:spcBef>
            </a:pPr>
            <a:r>
              <a:rPr lang="en-US" dirty="0" smtClean="0"/>
              <a:t>Water quality standards established to protect:</a:t>
            </a:r>
          </a:p>
          <a:p>
            <a:pPr lvl="2">
              <a:lnSpc>
                <a:spcPct val="90000"/>
              </a:lnSpc>
              <a:spcBef>
                <a:spcPct val="0"/>
              </a:spcBef>
            </a:pPr>
            <a:r>
              <a:rPr lang="en-US" dirty="0" smtClean="0"/>
              <a:t>Aquatic Life</a:t>
            </a:r>
          </a:p>
          <a:p>
            <a:pPr lvl="2">
              <a:lnSpc>
                <a:spcPct val="90000"/>
              </a:lnSpc>
              <a:spcBef>
                <a:spcPct val="0"/>
              </a:spcBef>
            </a:pPr>
            <a:r>
              <a:rPr lang="en-US" dirty="0" smtClean="0"/>
              <a:t>Recreation</a:t>
            </a:r>
          </a:p>
          <a:p>
            <a:pPr lvl="2">
              <a:lnSpc>
                <a:spcPct val="90000"/>
              </a:lnSpc>
              <a:spcBef>
                <a:spcPct val="0"/>
              </a:spcBef>
            </a:pPr>
            <a:r>
              <a:rPr lang="en-US" dirty="0" smtClean="0"/>
              <a:t>Consumption</a:t>
            </a:r>
          </a:p>
        </p:txBody>
      </p:sp>
      <p:sp>
        <p:nvSpPr>
          <p:cNvPr id="4" name="Slide Number Placeholder 3"/>
          <p:cNvSpPr>
            <a:spLocks noGrp="1"/>
          </p:cNvSpPr>
          <p:nvPr>
            <p:ph type="sldNum" sz="quarter" idx="12"/>
          </p:nvPr>
        </p:nvSpPr>
        <p:spPr/>
        <p:txBody>
          <a:bodyPr/>
          <a:lstStyle/>
          <a:p>
            <a:fld id="{027BFFB2-5BA2-4AC9-963A-5046B9CCD5E5}"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 Legislation</a:t>
            </a:r>
            <a:endParaRPr lang="en-US" dirty="0"/>
          </a:p>
        </p:txBody>
      </p:sp>
      <p:sp>
        <p:nvSpPr>
          <p:cNvPr id="4" name="Slide Number Placeholder 3"/>
          <p:cNvSpPr>
            <a:spLocks noGrp="1"/>
          </p:cNvSpPr>
          <p:nvPr>
            <p:ph type="sldNum" sz="quarter" idx="12"/>
          </p:nvPr>
        </p:nvSpPr>
        <p:spPr/>
        <p:txBody>
          <a:bodyPr/>
          <a:lstStyle/>
          <a:p>
            <a:fld id="{027BFFB2-5BA2-4AC9-963A-5046B9CCD5E5}" type="slidenum">
              <a:rPr lang="en-US" smtClean="0"/>
              <a:pPr/>
              <a:t>4</a:t>
            </a:fld>
            <a:endParaRPr lang="en-US" dirty="0"/>
          </a:p>
        </p:txBody>
      </p:sp>
      <p:sp>
        <p:nvSpPr>
          <p:cNvPr id="6" name="Rectangle 3"/>
          <p:cNvSpPr>
            <a:spLocks noGrp="1" noChangeArrowheads="1"/>
          </p:cNvSpPr>
          <p:nvPr>
            <p:ph idx="1"/>
          </p:nvPr>
        </p:nvSpPr>
        <p:spPr>
          <a:xfrm>
            <a:off x="304800" y="1722437"/>
            <a:ext cx="8534400" cy="4525963"/>
          </a:xfrm>
        </p:spPr>
        <p:txBody>
          <a:bodyPr>
            <a:normAutofit/>
          </a:bodyPr>
          <a:lstStyle/>
          <a:p>
            <a:pPr algn="l">
              <a:lnSpc>
                <a:spcPct val="90000"/>
              </a:lnSpc>
              <a:spcBef>
                <a:spcPct val="0"/>
              </a:spcBef>
              <a:buFont typeface="Wingdings" pitchFamily="2" charset="2"/>
              <a:buChar char="q"/>
            </a:pPr>
            <a:r>
              <a:rPr lang="en-US" dirty="0" smtClean="0"/>
              <a:t>Clean Water Legacy Act: 2006 (MS 114D)</a:t>
            </a:r>
          </a:p>
          <a:p>
            <a:pPr lvl="1">
              <a:lnSpc>
                <a:spcPct val="90000"/>
              </a:lnSpc>
              <a:spcBef>
                <a:spcPct val="0"/>
              </a:spcBef>
            </a:pPr>
            <a:r>
              <a:rPr lang="en-US" sz="2800" dirty="0" smtClean="0"/>
              <a:t>Restore Impaired Waters only</a:t>
            </a:r>
          </a:p>
          <a:p>
            <a:pPr lvl="1" algn="l">
              <a:lnSpc>
                <a:spcPct val="90000"/>
              </a:lnSpc>
              <a:spcBef>
                <a:spcPct val="0"/>
              </a:spcBef>
              <a:buFont typeface="Wingdings" pitchFamily="2" charset="2"/>
              <a:buChar char="q"/>
            </a:pPr>
            <a:endParaRPr lang="en-US" sz="3200" dirty="0" smtClean="0"/>
          </a:p>
          <a:p>
            <a:pPr algn="l">
              <a:lnSpc>
                <a:spcPct val="90000"/>
              </a:lnSpc>
              <a:spcBef>
                <a:spcPct val="0"/>
              </a:spcBef>
              <a:buFont typeface="Wingdings" pitchFamily="2" charset="2"/>
              <a:buChar char="q"/>
            </a:pPr>
            <a:r>
              <a:rPr lang="en-US" dirty="0" smtClean="0"/>
              <a:t>Clean Water, Land &amp; Legacy Amendment: 2008</a:t>
            </a:r>
          </a:p>
          <a:p>
            <a:pPr lvl="1">
              <a:lnSpc>
                <a:spcPct val="90000"/>
              </a:lnSpc>
              <a:spcBef>
                <a:spcPct val="0"/>
              </a:spcBef>
            </a:pPr>
            <a:r>
              <a:rPr lang="en-US" dirty="0" smtClean="0"/>
              <a:t>Expanded charge to include</a:t>
            </a:r>
          </a:p>
          <a:p>
            <a:pPr lvl="2">
              <a:lnSpc>
                <a:spcPct val="90000"/>
              </a:lnSpc>
              <a:spcBef>
                <a:spcPct val="0"/>
              </a:spcBef>
            </a:pPr>
            <a:r>
              <a:rPr lang="en-US" sz="2800" dirty="0" smtClean="0"/>
              <a:t>Protect/Enhance waters</a:t>
            </a:r>
          </a:p>
          <a:p>
            <a:pPr lvl="2">
              <a:lnSpc>
                <a:spcPct val="90000"/>
              </a:lnSpc>
              <a:spcBef>
                <a:spcPct val="0"/>
              </a:spcBef>
            </a:pPr>
            <a:r>
              <a:rPr lang="en-US" sz="2800" dirty="0" smtClean="0"/>
              <a:t>Drinking water</a:t>
            </a:r>
          </a:p>
        </p:txBody>
      </p:sp>
      <p:pic>
        <p:nvPicPr>
          <p:cNvPr id="9" name="Picture 8" descr="Canoe-clear-water.jpg"/>
          <p:cNvPicPr>
            <a:picLocks noChangeAspect="1"/>
          </p:cNvPicPr>
          <p:nvPr/>
        </p:nvPicPr>
        <p:blipFill>
          <a:blip r:embed="rId3" cstate="print"/>
          <a:stretch>
            <a:fillRect/>
          </a:stretch>
        </p:blipFill>
        <p:spPr>
          <a:xfrm>
            <a:off x="5334000" y="3581400"/>
            <a:ext cx="3505200" cy="26289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noFill/>
        </p:spPr>
        <p:txBody>
          <a:bodyPr/>
          <a:lstStyle/>
          <a:p>
            <a:pPr marL="0" indent="0" algn="r" eaLnBrk="1" hangingPunct="1"/>
            <a:r>
              <a:rPr lang="en-US" dirty="0" smtClean="0">
                <a:effectLst/>
              </a:rPr>
              <a:t>Clean Water Fund</a:t>
            </a:r>
          </a:p>
        </p:txBody>
      </p:sp>
      <p:graphicFrame>
        <p:nvGraphicFramePr>
          <p:cNvPr id="6" name="Object 3"/>
          <p:cNvGraphicFramePr>
            <a:graphicFrameLocks noGrp="1" noChangeAspect="1"/>
          </p:cNvGraphicFramePr>
          <p:nvPr>
            <p:ph idx="1"/>
          </p:nvPr>
        </p:nvGraphicFramePr>
        <p:xfrm>
          <a:off x="290087" y="1295400"/>
          <a:ext cx="8853913"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15364" name="Text Box 4"/>
          <p:cNvSpPr txBox="1">
            <a:spLocks noChangeArrowheads="1"/>
          </p:cNvSpPr>
          <p:nvPr/>
        </p:nvSpPr>
        <p:spPr bwMode="auto">
          <a:xfrm>
            <a:off x="152400" y="1538287"/>
            <a:ext cx="8686800" cy="519113"/>
          </a:xfrm>
          <a:prstGeom prst="rect">
            <a:avLst/>
          </a:prstGeom>
          <a:noFill/>
          <a:ln w="9525">
            <a:noFill/>
            <a:miter lim="800000"/>
            <a:headEnd/>
            <a:tailEnd/>
          </a:ln>
        </p:spPr>
        <p:txBody>
          <a:bodyPr>
            <a:spAutoFit/>
          </a:bodyPr>
          <a:lstStyle/>
          <a:p>
            <a:pPr algn="ctr">
              <a:spcBef>
                <a:spcPct val="50000"/>
              </a:spcBef>
            </a:pPr>
            <a:r>
              <a:rPr lang="en-US" sz="2800" b="1" dirty="0">
                <a:solidFill>
                  <a:schemeClr val="accent1"/>
                </a:solidFill>
                <a:latin typeface="Myriad Pro" pitchFamily="34" charset="0"/>
              </a:rPr>
              <a:t>Total for All Agencies: $</a:t>
            </a:r>
            <a:r>
              <a:rPr lang="en-US" sz="2800" b="1" dirty="0" smtClean="0">
                <a:solidFill>
                  <a:schemeClr val="accent1"/>
                </a:solidFill>
                <a:latin typeface="Myriad Pro" pitchFamily="34" charset="0"/>
              </a:rPr>
              <a:t>152.2 </a:t>
            </a:r>
            <a:r>
              <a:rPr lang="en-US" sz="2800" b="1" dirty="0">
                <a:solidFill>
                  <a:schemeClr val="accent1"/>
                </a:solidFill>
                <a:latin typeface="Myriad Pro" pitchFamily="34" charset="0"/>
              </a:rPr>
              <a:t>million for FY 2010-11 </a:t>
            </a:r>
          </a:p>
        </p:txBody>
      </p:sp>
      <p:sp>
        <p:nvSpPr>
          <p:cNvPr id="8" name="Slide Number Placeholder 3"/>
          <p:cNvSpPr>
            <a:spLocks noGrp="1"/>
          </p:cNvSpPr>
          <p:nvPr>
            <p:ph type="sldNum" sz="quarter" idx="12"/>
          </p:nvPr>
        </p:nvSpPr>
        <p:spPr>
          <a:xfrm>
            <a:off x="6553200" y="6451600"/>
            <a:ext cx="2133600" cy="365125"/>
          </a:xfrm>
        </p:spPr>
        <p:txBody>
          <a:bodyPr/>
          <a:lstStyle/>
          <a:p>
            <a:fld id="{027BFFB2-5BA2-4AC9-963A-5046B9CCD5E5}" type="slidenum">
              <a:rPr lang="en-US" smtClean="0"/>
              <a:pPr/>
              <a:t>5</a:t>
            </a:fld>
            <a:endParaRPr lang="en-US"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xfrm>
            <a:off x="533400" y="304800"/>
            <a:ext cx="4343400" cy="1143000"/>
          </a:xfrm>
          <a:noFill/>
        </p:spPr>
        <p:txBody>
          <a:bodyPr/>
          <a:lstStyle/>
          <a:p>
            <a:pPr marL="0" indent="0" algn="r" eaLnBrk="1" hangingPunct="1"/>
            <a:r>
              <a:rPr lang="en-US" dirty="0" smtClean="0">
                <a:effectLst/>
              </a:rPr>
              <a:t>Clean Water </a:t>
            </a:r>
            <a:r>
              <a:rPr lang="en-US" dirty="0" smtClean="0"/>
              <a:t>Fund</a:t>
            </a:r>
            <a:endParaRPr lang="en-US" dirty="0" smtClean="0">
              <a:effectLst/>
            </a:endParaRPr>
          </a:p>
        </p:txBody>
      </p:sp>
      <p:sp>
        <p:nvSpPr>
          <p:cNvPr id="15364" name="Text Box 4"/>
          <p:cNvSpPr txBox="1">
            <a:spLocks noChangeArrowheads="1"/>
          </p:cNvSpPr>
          <p:nvPr/>
        </p:nvSpPr>
        <p:spPr bwMode="auto">
          <a:xfrm>
            <a:off x="457200" y="1828800"/>
            <a:ext cx="6629400" cy="553998"/>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chemeClr val="accent1"/>
                </a:solidFill>
                <a:latin typeface="Myriad Pro" pitchFamily="34" charset="0"/>
              </a:rPr>
              <a:t>MPCA: $47.11 </a:t>
            </a:r>
            <a:r>
              <a:rPr lang="en-US" sz="3000" b="1" dirty="0">
                <a:solidFill>
                  <a:schemeClr val="accent1"/>
                </a:solidFill>
                <a:latin typeface="Myriad Pro" pitchFamily="34" charset="0"/>
              </a:rPr>
              <a:t>million for FY 2010-11 </a:t>
            </a:r>
          </a:p>
        </p:txBody>
      </p:sp>
      <p:sp>
        <p:nvSpPr>
          <p:cNvPr id="8" name="Slide Number Placeholder 3"/>
          <p:cNvSpPr>
            <a:spLocks noGrp="1"/>
          </p:cNvSpPr>
          <p:nvPr>
            <p:ph type="sldNum" sz="quarter" idx="12"/>
          </p:nvPr>
        </p:nvSpPr>
        <p:spPr>
          <a:xfrm>
            <a:off x="6553200" y="6451600"/>
            <a:ext cx="2133600" cy="365125"/>
          </a:xfrm>
        </p:spPr>
        <p:txBody>
          <a:bodyPr/>
          <a:lstStyle/>
          <a:p>
            <a:fld id="{027BFFB2-5BA2-4AC9-963A-5046B9CCD5E5}" type="slidenum">
              <a:rPr lang="en-US" smtClean="0"/>
              <a:pPr/>
              <a:t>6</a:t>
            </a:fld>
            <a:endParaRPr lang="en-US" dirty="0"/>
          </a:p>
        </p:txBody>
      </p:sp>
      <p:pic>
        <p:nvPicPr>
          <p:cNvPr id="7" name="Picture 9" descr="mpca-vert-left-color"/>
          <p:cNvPicPr>
            <a:picLocks noChangeAspect="1" noChangeArrowheads="1"/>
          </p:cNvPicPr>
          <p:nvPr/>
        </p:nvPicPr>
        <p:blipFill>
          <a:blip r:embed="rId3" cstate="print"/>
          <a:srcRect/>
          <a:stretch>
            <a:fillRect/>
          </a:stretch>
        </p:blipFill>
        <p:spPr bwMode="auto">
          <a:xfrm>
            <a:off x="7315200" y="304799"/>
            <a:ext cx="1524000" cy="2407827"/>
          </a:xfrm>
          <a:prstGeom prst="rect">
            <a:avLst/>
          </a:prstGeom>
          <a:noFill/>
          <a:ln w="9525">
            <a:noFill/>
            <a:miter lim="800000"/>
            <a:headEnd/>
            <a:tailEnd/>
          </a:ln>
        </p:spPr>
      </p:pic>
      <p:sp>
        <p:nvSpPr>
          <p:cNvPr id="10" name="Content Placeholder 2"/>
          <p:cNvSpPr txBox="1">
            <a:spLocks/>
          </p:cNvSpPr>
          <p:nvPr/>
        </p:nvSpPr>
        <p:spPr>
          <a:xfrm>
            <a:off x="457200" y="2667000"/>
            <a:ext cx="8001000" cy="2895600"/>
          </a:xfrm>
          <a:prstGeom prst="rect">
            <a:avLst/>
          </a:prstGeom>
        </p:spPr>
        <p:txBody>
          <a:bodyPr vert="horz" lIns="91440" tIns="45720" rIns="91440" bIns="45720" rtlCol="0">
            <a:normAutofit lnSpcReduction="10000"/>
          </a:bodyPr>
          <a:lstStyle/>
          <a:p>
            <a:pPr marL="465138" marR="0" lvl="0" indent="-465138"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lang="en-US" sz="3200" dirty="0" smtClean="0">
                <a:solidFill>
                  <a:schemeClr val="bg1"/>
                </a:solidFill>
              </a:rPr>
              <a:t>Monitoring and Assessment	$16.74 M</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463550" marR="0" lvl="0" indent="-463550"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TMDL Development		$19.10 M</a:t>
            </a:r>
          </a:p>
          <a:p>
            <a:pPr marL="463550" marR="0" lvl="0" indent="-463550"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lang="en-US" sz="3200" dirty="0" smtClean="0">
                <a:solidFill>
                  <a:schemeClr val="bg1"/>
                </a:solidFill>
              </a:rPr>
              <a:t>Protection/Restoration		$  9.02 M</a:t>
            </a:r>
          </a:p>
          <a:p>
            <a:pPr marL="463550" marR="0" lvl="0" indent="-463550"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Drinking</a:t>
            </a:r>
            <a:r>
              <a:rPr kumimoji="0" lang="en-US" sz="3200" b="0" i="0" u="none" strike="noStrike" kern="1200" cap="none" spc="0" normalizeH="0" noProof="0" dirty="0" smtClean="0">
                <a:ln>
                  <a:noFill/>
                </a:ln>
                <a:solidFill>
                  <a:schemeClr val="bg1"/>
                </a:solidFill>
                <a:effectLst/>
                <a:uLnTx/>
                <a:uFillTx/>
                <a:latin typeface="+mn-lt"/>
                <a:ea typeface="+mn-ea"/>
                <a:cs typeface="+mn-cs"/>
              </a:rPr>
              <a:t> Water Protection	$  </a:t>
            </a:r>
            <a:r>
              <a:rPr lang="en-US" sz="3200" dirty="0" smtClean="0">
                <a:solidFill>
                  <a:schemeClr val="bg1"/>
                </a:solidFill>
              </a:rPr>
              <a:t>2.</a:t>
            </a:r>
            <a:r>
              <a:rPr kumimoji="0" lang="en-US" sz="3200" b="0" i="0" u="none" strike="noStrike" kern="1200" cap="none" spc="0" normalizeH="0" noProof="0" dirty="0" smtClean="0">
                <a:ln>
                  <a:noFill/>
                </a:ln>
                <a:solidFill>
                  <a:schemeClr val="bg1"/>
                </a:solidFill>
                <a:effectLst/>
                <a:uLnTx/>
                <a:uFillTx/>
                <a:latin typeface="+mn-lt"/>
                <a:ea typeface="+mn-ea"/>
                <a:cs typeface="+mn-cs"/>
              </a:rPr>
              <a:t>25 M</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xfrm>
            <a:off x="457200" y="304800"/>
            <a:ext cx="4343400" cy="1143000"/>
          </a:xfrm>
          <a:noFill/>
        </p:spPr>
        <p:txBody>
          <a:bodyPr>
            <a:normAutofit/>
          </a:bodyPr>
          <a:lstStyle/>
          <a:p>
            <a:pPr marL="0" indent="0" algn="r" eaLnBrk="1" hangingPunct="1"/>
            <a:r>
              <a:rPr lang="en-US" dirty="0" smtClean="0">
                <a:effectLst/>
              </a:rPr>
              <a:t>Clean Water </a:t>
            </a:r>
            <a:r>
              <a:rPr lang="en-US" dirty="0" smtClean="0"/>
              <a:t>Fund</a:t>
            </a:r>
            <a:endParaRPr lang="en-US" dirty="0" smtClean="0">
              <a:effectLst/>
            </a:endParaRPr>
          </a:p>
        </p:txBody>
      </p:sp>
      <p:sp>
        <p:nvSpPr>
          <p:cNvPr id="15364" name="Text Box 4"/>
          <p:cNvSpPr txBox="1">
            <a:spLocks noChangeArrowheads="1"/>
          </p:cNvSpPr>
          <p:nvPr/>
        </p:nvSpPr>
        <p:spPr bwMode="auto">
          <a:xfrm>
            <a:off x="533400" y="1600200"/>
            <a:ext cx="6248400" cy="519113"/>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chemeClr val="accent1"/>
                </a:solidFill>
                <a:latin typeface="Myriad Pro" pitchFamily="34" charset="0"/>
              </a:rPr>
              <a:t>BWSR: $39.324 </a:t>
            </a:r>
            <a:r>
              <a:rPr lang="en-US" sz="2800" b="1" dirty="0">
                <a:solidFill>
                  <a:schemeClr val="accent1"/>
                </a:solidFill>
                <a:latin typeface="Myriad Pro" pitchFamily="34" charset="0"/>
              </a:rPr>
              <a:t>million for FY 2010-11 </a:t>
            </a:r>
          </a:p>
        </p:txBody>
      </p:sp>
      <p:sp>
        <p:nvSpPr>
          <p:cNvPr id="8" name="Slide Number Placeholder 3"/>
          <p:cNvSpPr>
            <a:spLocks noGrp="1"/>
          </p:cNvSpPr>
          <p:nvPr>
            <p:ph type="sldNum" sz="quarter" idx="12"/>
          </p:nvPr>
        </p:nvSpPr>
        <p:spPr>
          <a:xfrm>
            <a:off x="6553200" y="6451600"/>
            <a:ext cx="2133600" cy="365125"/>
          </a:xfrm>
        </p:spPr>
        <p:txBody>
          <a:bodyPr/>
          <a:lstStyle/>
          <a:p>
            <a:fld id="{027BFFB2-5BA2-4AC9-963A-5046B9CCD5E5}" type="slidenum">
              <a:rPr lang="en-US" smtClean="0"/>
              <a:pPr/>
              <a:t>7</a:t>
            </a:fld>
            <a:endParaRPr lang="en-US" dirty="0"/>
          </a:p>
        </p:txBody>
      </p:sp>
      <p:pic>
        <p:nvPicPr>
          <p:cNvPr id="9" name="Picture 13" descr="BWSRlogo"/>
          <p:cNvPicPr>
            <a:picLocks noChangeAspect="1" noChangeArrowheads="1"/>
          </p:cNvPicPr>
          <p:nvPr/>
        </p:nvPicPr>
        <p:blipFill>
          <a:blip r:embed="rId3" cstate="print"/>
          <a:srcRect/>
          <a:stretch>
            <a:fillRect/>
          </a:stretch>
        </p:blipFill>
        <p:spPr bwMode="auto">
          <a:xfrm>
            <a:off x="7086600" y="381000"/>
            <a:ext cx="1828800" cy="2357329"/>
          </a:xfrm>
          <a:prstGeom prst="rect">
            <a:avLst/>
          </a:prstGeom>
          <a:noFill/>
          <a:ln w="9525">
            <a:noFill/>
            <a:miter lim="800000"/>
            <a:headEnd/>
            <a:tailEnd/>
          </a:ln>
        </p:spPr>
      </p:pic>
      <p:sp>
        <p:nvSpPr>
          <p:cNvPr id="10" name="Rectangle 9"/>
          <p:cNvSpPr/>
          <p:nvPr/>
        </p:nvSpPr>
        <p:spPr>
          <a:xfrm>
            <a:off x="457200" y="2072819"/>
            <a:ext cx="8001000" cy="4708981"/>
          </a:xfrm>
          <a:prstGeom prst="rect">
            <a:avLst/>
          </a:prstGeom>
        </p:spPr>
        <p:txBody>
          <a:bodyPr wrap="square">
            <a:spAutoFit/>
          </a:bodyPr>
          <a:lstStyle/>
          <a:p>
            <a:pPr marL="463550" lvl="0" indent="-463550">
              <a:lnSpc>
                <a:spcPct val="150000"/>
              </a:lnSpc>
              <a:buClr>
                <a:schemeClr val="bg2"/>
              </a:buClr>
              <a:buSzPct val="80000"/>
              <a:buFont typeface="Wingdings" pitchFamily="2" charset="2"/>
              <a:buChar char="q"/>
              <a:defRPr/>
            </a:pPr>
            <a:r>
              <a:rPr lang="en-US" sz="3200" dirty="0" smtClean="0">
                <a:solidFill>
                  <a:schemeClr val="bg1"/>
                </a:solidFill>
              </a:rPr>
              <a:t>Protection/Restoration	</a:t>
            </a:r>
          </a:p>
          <a:p>
            <a:pPr marL="920750" lvl="1" indent="-463550">
              <a:buClr>
                <a:schemeClr val="bg2"/>
              </a:buClr>
              <a:buSzPct val="80000"/>
              <a:buFont typeface="Wingdings" pitchFamily="2" charset="2"/>
              <a:buChar char="§"/>
              <a:defRPr/>
            </a:pPr>
            <a:r>
              <a:rPr lang="en-US" sz="2800" dirty="0" smtClean="0">
                <a:solidFill>
                  <a:schemeClr val="bg1"/>
                </a:solidFill>
              </a:rPr>
              <a:t>186 Permanent easements		$  7.0 M</a:t>
            </a:r>
          </a:p>
          <a:p>
            <a:pPr marL="920750" lvl="1" indent="-463550">
              <a:buClr>
                <a:schemeClr val="bg2"/>
              </a:buClr>
              <a:buSzPct val="80000"/>
              <a:buFont typeface="Arial" pitchFamily="34" charset="0"/>
              <a:buChar char="•"/>
              <a:defRPr/>
            </a:pPr>
            <a:r>
              <a:rPr lang="en-US" sz="2800" dirty="0" smtClean="0">
                <a:solidFill>
                  <a:schemeClr val="bg1"/>
                </a:solidFill>
              </a:rPr>
              <a:t>Wellhead protection			$  2.3 M</a:t>
            </a:r>
          </a:p>
          <a:p>
            <a:pPr marL="920750" lvl="1" indent="-463550">
              <a:buClr>
                <a:schemeClr val="bg2"/>
              </a:buClr>
              <a:buSzPct val="80000"/>
              <a:buFont typeface="Arial" pitchFamily="34" charset="0"/>
              <a:buChar char="•"/>
              <a:defRPr/>
            </a:pPr>
            <a:r>
              <a:rPr lang="en-US" sz="2800" dirty="0" smtClean="0">
                <a:solidFill>
                  <a:schemeClr val="bg1"/>
                </a:solidFill>
              </a:rPr>
              <a:t>Water Protection activities		$20.0 M</a:t>
            </a:r>
          </a:p>
          <a:p>
            <a:pPr marL="920750" lvl="1" indent="-463550">
              <a:buClr>
                <a:schemeClr val="bg2"/>
              </a:buClr>
              <a:buSzPct val="80000"/>
              <a:buFont typeface="Arial" pitchFamily="34" charset="0"/>
              <a:buChar char="•"/>
              <a:defRPr/>
            </a:pPr>
            <a:r>
              <a:rPr lang="en-US" sz="2800" dirty="0" smtClean="0">
                <a:solidFill>
                  <a:schemeClr val="bg1"/>
                </a:solidFill>
              </a:rPr>
              <a:t>97 Feedlot upgrades			$  4.0 M</a:t>
            </a:r>
          </a:p>
          <a:p>
            <a:pPr marL="920750" lvl="1" indent="-463550">
              <a:buClr>
                <a:schemeClr val="bg2"/>
              </a:buClr>
              <a:buSzPct val="80000"/>
              <a:buFont typeface="Arial" pitchFamily="34" charset="0"/>
              <a:buChar char="•"/>
              <a:defRPr/>
            </a:pPr>
            <a:r>
              <a:rPr lang="en-US" sz="2800" dirty="0" smtClean="0">
                <a:solidFill>
                  <a:schemeClr val="bg1"/>
                </a:solidFill>
              </a:rPr>
              <a:t>Septic inventories on </a:t>
            </a:r>
          </a:p>
          <a:p>
            <a:pPr marL="920750" lvl="1" indent="-463550">
              <a:buClr>
                <a:schemeClr val="bg2"/>
              </a:buClr>
              <a:buSzPct val="80000"/>
              <a:defRPr/>
            </a:pPr>
            <a:r>
              <a:rPr lang="en-US" sz="2800" dirty="0" smtClean="0">
                <a:solidFill>
                  <a:schemeClr val="bg1"/>
                </a:solidFill>
              </a:rPr>
              <a:t>	Nearly 40 lakes and 5 rivers		$  3.5 M</a:t>
            </a:r>
          </a:p>
          <a:p>
            <a:pPr marL="920750" lvl="1" indent="-463550">
              <a:buClr>
                <a:schemeClr val="bg2"/>
              </a:buClr>
              <a:buSzPct val="80000"/>
              <a:buFont typeface="Arial" pitchFamily="34" charset="0"/>
              <a:buChar char="•"/>
              <a:defRPr/>
            </a:pPr>
            <a:r>
              <a:rPr lang="en-US" sz="2800" dirty="0" smtClean="0">
                <a:solidFill>
                  <a:schemeClr val="bg1"/>
                </a:solidFill>
              </a:rPr>
              <a:t>Address 168 Imminent </a:t>
            </a:r>
          </a:p>
          <a:p>
            <a:pPr marL="920750" lvl="1" indent="-463550">
              <a:buClr>
                <a:schemeClr val="bg2"/>
              </a:buClr>
              <a:buSzPct val="80000"/>
              <a:defRPr/>
            </a:pPr>
            <a:r>
              <a:rPr lang="en-US" sz="2800" dirty="0" smtClean="0">
                <a:solidFill>
                  <a:schemeClr val="bg1"/>
                </a:solidFill>
              </a:rPr>
              <a:t>	Health Threat Systems			$  1.8 M</a:t>
            </a:r>
          </a:p>
          <a:p>
            <a:pPr marL="920750" lvl="1" indent="-463550">
              <a:buClr>
                <a:schemeClr val="bg2"/>
              </a:buClr>
              <a:buSzPct val="80000"/>
              <a:buFont typeface="Arial" pitchFamily="34" charset="0"/>
              <a:buChar char="•"/>
              <a:defRPr/>
            </a:pPr>
            <a:endParaRPr lang="en-US" sz="2800" dirty="0" smtClean="0">
              <a:solidFill>
                <a:schemeClr val="bg1"/>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7BFFB2-5BA2-4AC9-963A-5046B9CCD5E5}" type="slidenum">
              <a:rPr lang="en-US" smtClean="0"/>
              <a:pPr/>
              <a:t>8</a:t>
            </a:fld>
            <a:endParaRPr lang="en-US" dirty="0"/>
          </a:p>
        </p:txBody>
      </p:sp>
      <p:sp>
        <p:nvSpPr>
          <p:cNvPr id="14" name="Rectangle 2"/>
          <p:cNvSpPr>
            <a:spLocks noGrp="1"/>
          </p:cNvSpPr>
          <p:nvPr>
            <p:ph type="title"/>
          </p:nvPr>
        </p:nvSpPr>
        <p:spPr bwMode="auto">
          <a:xfrm>
            <a:off x="533400" y="304800"/>
            <a:ext cx="4419600" cy="1143000"/>
          </a:xfrm>
          <a:noFill/>
        </p:spPr>
        <p:txBody>
          <a:bodyPr/>
          <a:lstStyle/>
          <a:p>
            <a:pPr marL="0" indent="0" algn="r" eaLnBrk="1" hangingPunct="1"/>
            <a:r>
              <a:rPr lang="en-US" dirty="0" smtClean="0">
                <a:effectLst/>
              </a:rPr>
              <a:t>Clean Water </a:t>
            </a:r>
            <a:r>
              <a:rPr lang="en-US" dirty="0" smtClean="0"/>
              <a:t>Fund</a:t>
            </a:r>
            <a:endParaRPr lang="en-US" dirty="0" smtClean="0">
              <a:effectLst/>
            </a:endParaRPr>
          </a:p>
        </p:txBody>
      </p:sp>
      <p:pic>
        <p:nvPicPr>
          <p:cNvPr id="15" name="Picture 10" descr="dnrcolorlogo 2inch"/>
          <p:cNvPicPr>
            <a:picLocks noChangeAspect="1" noChangeArrowheads="1"/>
          </p:cNvPicPr>
          <p:nvPr/>
        </p:nvPicPr>
        <p:blipFill>
          <a:blip r:embed="rId3" cstate="print"/>
          <a:srcRect/>
          <a:stretch>
            <a:fillRect/>
          </a:stretch>
        </p:blipFill>
        <p:spPr bwMode="auto">
          <a:xfrm>
            <a:off x="7086600" y="304800"/>
            <a:ext cx="1828800" cy="2431967"/>
          </a:xfrm>
          <a:prstGeom prst="rect">
            <a:avLst/>
          </a:prstGeom>
          <a:noFill/>
          <a:ln w="9525">
            <a:noFill/>
            <a:miter lim="800000"/>
            <a:headEnd/>
            <a:tailEnd/>
          </a:ln>
        </p:spPr>
      </p:pic>
      <p:sp>
        <p:nvSpPr>
          <p:cNvPr id="16" name="Text Box 4"/>
          <p:cNvSpPr txBox="1">
            <a:spLocks noChangeArrowheads="1"/>
          </p:cNvSpPr>
          <p:nvPr/>
        </p:nvSpPr>
        <p:spPr bwMode="auto">
          <a:xfrm>
            <a:off x="457200" y="1828800"/>
            <a:ext cx="6629400" cy="553998"/>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chemeClr val="accent1"/>
                </a:solidFill>
                <a:latin typeface="Myriad Pro" pitchFamily="34" charset="0"/>
              </a:rPr>
              <a:t>DNR: $18.53 </a:t>
            </a:r>
            <a:r>
              <a:rPr lang="en-US" sz="3000" b="1" dirty="0">
                <a:solidFill>
                  <a:schemeClr val="accent1"/>
                </a:solidFill>
                <a:latin typeface="Myriad Pro" pitchFamily="34" charset="0"/>
              </a:rPr>
              <a:t>million for FY 2010-11 </a:t>
            </a:r>
          </a:p>
        </p:txBody>
      </p:sp>
      <p:sp>
        <p:nvSpPr>
          <p:cNvPr id="17" name="Content Placeholder 2"/>
          <p:cNvSpPr txBox="1">
            <a:spLocks/>
          </p:cNvSpPr>
          <p:nvPr/>
        </p:nvSpPr>
        <p:spPr>
          <a:xfrm>
            <a:off x="457200" y="2667000"/>
            <a:ext cx="8001000" cy="2895600"/>
          </a:xfrm>
          <a:prstGeom prst="rect">
            <a:avLst/>
          </a:prstGeom>
        </p:spPr>
        <p:txBody>
          <a:bodyPr vert="horz" lIns="91440" tIns="45720" rIns="91440" bIns="45720" rtlCol="0">
            <a:normAutofit lnSpcReduction="10000"/>
          </a:bodyPr>
          <a:lstStyle/>
          <a:p>
            <a:pPr marL="465138" marR="0" lvl="0" indent="-465138"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lang="en-US" sz="3200" dirty="0" smtClean="0">
                <a:solidFill>
                  <a:schemeClr val="bg1"/>
                </a:solidFill>
              </a:rPr>
              <a:t>Monitoring and Assessment	$3.70 M</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463550" marR="0" lvl="0" indent="-463550"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TMDL Development		$2.10 M</a:t>
            </a:r>
          </a:p>
          <a:p>
            <a:pPr marL="463550" marR="0" lvl="0" indent="-463550"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lang="en-US" sz="3200" dirty="0" smtClean="0">
                <a:solidFill>
                  <a:schemeClr val="bg1"/>
                </a:solidFill>
              </a:rPr>
              <a:t>Protection/Restoration		$7.60 M</a:t>
            </a:r>
          </a:p>
          <a:p>
            <a:pPr marL="463550" marR="0" lvl="0" indent="-463550" algn="l" defTabSz="914400" rtl="0" eaLnBrk="1" fontAlgn="auto" latinLnBrk="0" hangingPunct="1">
              <a:lnSpc>
                <a:spcPct val="150000"/>
              </a:lnSpc>
              <a:spcBef>
                <a:spcPts val="0"/>
              </a:spcBef>
              <a:spcAft>
                <a:spcPts val="0"/>
              </a:spcAft>
              <a:buClr>
                <a:schemeClr val="bg2"/>
              </a:buClr>
              <a:buSzPct val="80000"/>
              <a:buFont typeface="Wingdings" pitchFamily="2" charset="2"/>
              <a:buChar char="q"/>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Drinking</a:t>
            </a:r>
            <a:r>
              <a:rPr kumimoji="0" lang="en-US" sz="3200" b="0" i="0" u="none" strike="noStrike" kern="1200" cap="none" spc="0" normalizeH="0" noProof="0" dirty="0" smtClean="0">
                <a:ln>
                  <a:noFill/>
                </a:ln>
                <a:solidFill>
                  <a:schemeClr val="bg1"/>
                </a:solidFill>
                <a:effectLst/>
                <a:uLnTx/>
                <a:uFillTx/>
                <a:latin typeface="+mn-lt"/>
                <a:ea typeface="+mn-ea"/>
                <a:cs typeface="+mn-cs"/>
              </a:rPr>
              <a:t> Water Protection	$5.13 M</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xfrm>
            <a:off x="457200" y="304800"/>
            <a:ext cx="4267200" cy="1143000"/>
          </a:xfrm>
          <a:noFill/>
        </p:spPr>
        <p:txBody>
          <a:bodyPr/>
          <a:lstStyle/>
          <a:p>
            <a:pPr marL="0" indent="0" algn="r" eaLnBrk="1" hangingPunct="1"/>
            <a:r>
              <a:rPr lang="en-US" dirty="0" smtClean="0">
                <a:effectLst/>
              </a:rPr>
              <a:t>Clean Water </a:t>
            </a:r>
            <a:r>
              <a:rPr lang="en-US" dirty="0" smtClean="0"/>
              <a:t>Fund</a:t>
            </a:r>
            <a:endParaRPr lang="en-US" dirty="0" smtClean="0">
              <a:effectLst/>
            </a:endParaRPr>
          </a:p>
        </p:txBody>
      </p:sp>
      <p:graphicFrame>
        <p:nvGraphicFramePr>
          <p:cNvPr id="6" name="Object 3"/>
          <p:cNvGraphicFramePr>
            <a:graphicFrameLocks noGrp="1" noChangeAspect="1"/>
          </p:cNvGraphicFramePr>
          <p:nvPr>
            <p:ph idx="1"/>
          </p:nvPr>
        </p:nvGraphicFramePr>
        <p:xfrm>
          <a:off x="290087" y="1295400"/>
          <a:ext cx="8853913"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15364" name="Text Box 4"/>
          <p:cNvSpPr txBox="1">
            <a:spLocks noChangeArrowheads="1"/>
          </p:cNvSpPr>
          <p:nvPr/>
        </p:nvSpPr>
        <p:spPr bwMode="auto">
          <a:xfrm>
            <a:off x="457200" y="1462087"/>
            <a:ext cx="6096000" cy="519113"/>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4F81BD"/>
                </a:solidFill>
                <a:latin typeface="Myriad Pro" pitchFamily="34" charset="0"/>
              </a:rPr>
              <a:t>PFA: $32.70 million for FY 2010-11 </a:t>
            </a:r>
          </a:p>
        </p:txBody>
      </p:sp>
      <p:sp>
        <p:nvSpPr>
          <p:cNvPr id="8" name="Slide Number Placeholder 3"/>
          <p:cNvSpPr>
            <a:spLocks noGrp="1"/>
          </p:cNvSpPr>
          <p:nvPr>
            <p:ph type="sldNum" sz="quarter" idx="12"/>
          </p:nvPr>
        </p:nvSpPr>
        <p:spPr>
          <a:xfrm>
            <a:off x="6553200" y="6451600"/>
            <a:ext cx="2133600" cy="365125"/>
          </a:xfrm>
        </p:spPr>
        <p:txBody>
          <a:bodyPr/>
          <a:lstStyle/>
          <a:p>
            <a:fld id="{027BFFB2-5BA2-4AC9-963A-5046B9CCD5E5}" type="slidenum">
              <a:rPr lang="en-US" smtClean="0">
                <a:solidFill>
                  <a:prstClr val="white">
                    <a:tint val="75000"/>
                  </a:prstClr>
                </a:solidFill>
              </a:rPr>
              <a:pPr/>
              <a:t>9</a:t>
            </a:fld>
            <a:endParaRPr lang="en-US" dirty="0">
              <a:solidFill>
                <a:prstClr val="white">
                  <a:tint val="75000"/>
                </a:prstClr>
              </a:solidFill>
            </a:endParaRPr>
          </a:p>
        </p:txBody>
      </p:sp>
      <p:pic>
        <p:nvPicPr>
          <p:cNvPr id="9" name="Picture 15" descr="PFA_Logo_343"/>
          <p:cNvPicPr>
            <a:picLocks noChangeAspect="1" noChangeArrowheads="1"/>
          </p:cNvPicPr>
          <p:nvPr/>
        </p:nvPicPr>
        <p:blipFill>
          <a:blip r:embed="rId4" cstate="print"/>
          <a:srcRect/>
          <a:stretch>
            <a:fillRect/>
          </a:stretch>
        </p:blipFill>
        <p:spPr bwMode="auto">
          <a:xfrm>
            <a:off x="6553200" y="457200"/>
            <a:ext cx="2367337" cy="1596159"/>
          </a:xfrm>
          <a:prstGeom prst="rect">
            <a:avLst/>
          </a:prstGeom>
          <a:noFill/>
          <a:ln w="9525">
            <a:noFill/>
            <a:miter lim="800000"/>
            <a:headEnd/>
            <a:tailEnd/>
          </a:ln>
        </p:spPr>
      </p:pic>
      <p:sp>
        <p:nvSpPr>
          <p:cNvPr id="7" name="Content Placeholder 2"/>
          <p:cNvSpPr txBox="1">
            <a:spLocks/>
          </p:cNvSpPr>
          <p:nvPr/>
        </p:nvSpPr>
        <p:spPr>
          <a:xfrm>
            <a:off x="457200" y="2438400"/>
            <a:ext cx="8229600" cy="2895600"/>
          </a:xfrm>
          <a:prstGeom prst="rect">
            <a:avLst/>
          </a:prstGeom>
        </p:spPr>
        <p:txBody>
          <a:bodyPr vert="horz" lIns="91440" tIns="45720" rIns="91440" bIns="45720" rtlCol="0">
            <a:normAutofit fontScale="85000" lnSpcReduction="10000"/>
          </a:bodyPr>
          <a:lstStyle/>
          <a:p>
            <a:pPr marL="463550" indent="-463550">
              <a:lnSpc>
                <a:spcPct val="150000"/>
              </a:lnSpc>
              <a:buClr>
                <a:srgbClr val="1F497D"/>
              </a:buClr>
              <a:buSzPct val="80000"/>
              <a:buFont typeface="Wingdings" pitchFamily="2" charset="2"/>
              <a:buChar char="q"/>
              <a:defRPr/>
            </a:pPr>
            <a:r>
              <a:rPr lang="en-US" sz="3200" dirty="0">
                <a:solidFill>
                  <a:prstClr val="black"/>
                </a:solidFill>
              </a:rPr>
              <a:t>Point Source Protection/Restoration</a:t>
            </a:r>
          </a:p>
          <a:p>
            <a:pPr marL="920750" lvl="1" indent="-463550">
              <a:lnSpc>
                <a:spcPct val="150000"/>
              </a:lnSpc>
              <a:buClr>
                <a:srgbClr val="1F497D"/>
              </a:buClr>
              <a:buSzPct val="80000"/>
              <a:buFont typeface="Wingdings" pitchFamily="2" charset="2"/>
              <a:buChar char="§"/>
              <a:defRPr/>
            </a:pPr>
            <a:r>
              <a:rPr lang="en-US" sz="3200" dirty="0">
                <a:solidFill>
                  <a:prstClr val="black"/>
                </a:solidFill>
              </a:rPr>
              <a:t>TMDL Grant Program			$21.65 M</a:t>
            </a:r>
          </a:p>
          <a:p>
            <a:pPr marL="920750" lvl="1" indent="-463550">
              <a:lnSpc>
                <a:spcPct val="150000"/>
              </a:lnSpc>
              <a:buClr>
                <a:srgbClr val="1F497D"/>
              </a:buClr>
              <a:buSzPct val="80000"/>
              <a:buFont typeface="Wingdings" pitchFamily="2" charset="2"/>
              <a:buChar char="§"/>
              <a:defRPr/>
            </a:pPr>
            <a:r>
              <a:rPr lang="en-US" sz="3200" dirty="0" smtClean="0">
                <a:solidFill>
                  <a:prstClr val="black"/>
                </a:solidFill>
              </a:rPr>
              <a:t>Phosphorus </a:t>
            </a:r>
            <a:r>
              <a:rPr lang="en-US" sz="3200" dirty="0">
                <a:solidFill>
                  <a:prstClr val="black"/>
                </a:solidFill>
              </a:rPr>
              <a:t>Reduction Grant </a:t>
            </a:r>
            <a:r>
              <a:rPr lang="en-US" sz="3200" dirty="0" smtClean="0">
                <a:solidFill>
                  <a:prstClr val="black"/>
                </a:solidFill>
              </a:rPr>
              <a:t>Program</a:t>
            </a:r>
            <a:r>
              <a:rPr lang="en-US" sz="3200" dirty="0">
                <a:solidFill>
                  <a:prstClr val="black"/>
                </a:solidFill>
              </a:rPr>
              <a:t>	$  8.55 M</a:t>
            </a:r>
          </a:p>
          <a:p>
            <a:pPr marL="920750" lvl="1" indent="-463550">
              <a:lnSpc>
                <a:spcPct val="150000"/>
              </a:lnSpc>
              <a:buClr>
                <a:srgbClr val="1F497D"/>
              </a:buClr>
              <a:buSzPct val="80000"/>
              <a:buFont typeface="Wingdings" pitchFamily="2" charset="2"/>
              <a:buChar char="§"/>
              <a:defRPr/>
            </a:pPr>
            <a:r>
              <a:rPr lang="en-US" sz="3200" dirty="0">
                <a:solidFill>
                  <a:prstClr val="black"/>
                </a:solidFill>
              </a:rPr>
              <a:t>Small </a:t>
            </a:r>
            <a:r>
              <a:rPr lang="en-US" sz="3200" dirty="0" smtClean="0">
                <a:solidFill>
                  <a:prstClr val="black"/>
                </a:solidFill>
              </a:rPr>
              <a:t>Community </a:t>
            </a:r>
            <a:r>
              <a:rPr lang="en-US" sz="3200" dirty="0">
                <a:solidFill>
                  <a:prstClr val="black"/>
                </a:solidFill>
              </a:rPr>
              <a:t>WWT </a:t>
            </a:r>
            <a:r>
              <a:rPr lang="en-US" sz="3200" dirty="0" smtClean="0">
                <a:solidFill>
                  <a:prstClr val="black"/>
                </a:solidFill>
              </a:rPr>
              <a:t>Program</a:t>
            </a:r>
            <a:r>
              <a:rPr lang="en-US" sz="3200" dirty="0">
                <a:solidFill>
                  <a:prstClr val="black"/>
                </a:solidFill>
              </a:rPr>
              <a:t>	$  2.50 M</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MPCA sty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MPCA style1</Template>
  <TotalTime>2924</TotalTime>
  <Words>1993</Words>
  <Application>Microsoft Office PowerPoint</Application>
  <PresentationFormat>On-screen Show (4:3)</PresentationFormat>
  <Paragraphs>259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MPCA style1</vt:lpstr>
      <vt:lpstr>Interagency  Clean Water Fund Update</vt:lpstr>
      <vt:lpstr>Presentation Overview</vt:lpstr>
      <vt:lpstr>Clean Water Legislation</vt:lpstr>
      <vt:lpstr>Clean Water Legislation</vt:lpstr>
      <vt:lpstr>Clean Water Fund</vt:lpstr>
      <vt:lpstr>Clean Water Fund</vt:lpstr>
      <vt:lpstr>Clean Water Fund</vt:lpstr>
      <vt:lpstr>Clean Water Fund</vt:lpstr>
      <vt:lpstr>Clean Water Fund</vt:lpstr>
      <vt:lpstr>Clean Water Fund</vt:lpstr>
      <vt:lpstr>Clean Water Fund</vt:lpstr>
      <vt:lpstr>Clean Water Fund</vt:lpstr>
      <vt:lpstr>Slide 13</vt:lpstr>
    </vt:vector>
  </TitlesOfParts>
  <Company>PCA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nmiller</dc:creator>
  <dc:description>Design:  Nancy Ellefson</dc:description>
  <cp:lastModifiedBy>jmaleit</cp:lastModifiedBy>
  <cp:revision>310</cp:revision>
  <dcterms:created xsi:type="dcterms:W3CDTF">2010-08-30T13:56:47Z</dcterms:created>
  <dcterms:modified xsi:type="dcterms:W3CDTF">2011-02-02T15:22:32Z</dcterms:modified>
</cp:coreProperties>
</file>