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7"/>
  </p:notesMasterIdLst>
  <p:sldIdLst>
    <p:sldId id="256" r:id="rId2"/>
    <p:sldId id="259" r:id="rId3"/>
    <p:sldId id="260" r:id="rId4"/>
    <p:sldId id="273" r:id="rId5"/>
    <p:sldId id="275" r:id="rId6"/>
    <p:sldId id="276" r:id="rId7"/>
    <p:sldId id="277" r:id="rId8"/>
    <p:sldId id="278" r:id="rId9"/>
    <p:sldId id="279" r:id="rId10"/>
    <p:sldId id="283" r:id="rId11"/>
    <p:sldId id="287" r:id="rId12"/>
    <p:sldId id="294" r:id="rId13"/>
    <p:sldId id="300" r:id="rId14"/>
    <p:sldId id="295" r:id="rId15"/>
    <p:sldId id="301" r:id="rId16"/>
    <p:sldId id="296" r:id="rId17"/>
    <p:sldId id="302" r:id="rId18"/>
    <p:sldId id="297" r:id="rId19"/>
    <p:sldId id="303" r:id="rId20"/>
    <p:sldId id="298" r:id="rId21"/>
    <p:sldId id="304" r:id="rId22"/>
    <p:sldId id="299" r:id="rId23"/>
    <p:sldId id="305" r:id="rId24"/>
    <p:sldId id="274" r:id="rId25"/>
    <p:sldId id="272" r:id="rId2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81FF"/>
    <a:srgbClr val="9999FF"/>
    <a:srgbClr val="9966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780" autoAdjust="0"/>
    <p:restoredTop sz="60146" autoAdjust="0"/>
  </p:normalViewPr>
  <p:slideViewPr>
    <p:cSldViewPr showGuides="1">
      <p:cViewPr>
        <p:scale>
          <a:sx n="66" d="100"/>
          <a:sy n="66" d="100"/>
        </p:scale>
        <p:origin x="-50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1566" y="186"/>
      </p:cViewPr>
      <p:guideLst>
        <p:guide orient="horz" pos="2928"/>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Office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Office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Office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1.8621973929236601E-2"/>
          <c:y val="0.17061611374407584"/>
          <c:w val="0.52700186219739364"/>
          <c:h val="0.67061611374408014"/>
        </c:manualLayout>
      </c:layout>
      <c:pieChart>
        <c:varyColors val="1"/>
        <c:ser>
          <c:idx val="0"/>
          <c:order val="0"/>
          <c:tx>
            <c:strRef>
              <c:f>Sheet1!$A$2</c:f>
              <c:strCache>
                <c:ptCount val="1"/>
                <c:pt idx="0">
                  <c:v>%</c:v>
                </c:pt>
              </c:strCache>
            </c:strRef>
          </c:tx>
          <c:dLbls>
            <c:dLbl>
              <c:idx val="0"/>
              <c:layout>
                <c:manualLayout>
                  <c:x val="-7.1684819885319231E-2"/>
                  <c:y val="0.11856510883159661"/>
                </c:manualLayout>
              </c:layout>
              <c:dLblPos val="bestFit"/>
              <c:showPercent val="1"/>
            </c:dLbl>
            <c:dLbl>
              <c:idx val="1"/>
              <c:layout>
                <c:manualLayout>
                  <c:x val="-0.12417062196493808"/>
                  <c:y val="3.092200023601838E-2"/>
                </c:manualLayout>
              </c:layout>
              <c:dLblPos val="bestFit"/>
              <c:showPercent val="1"/>
            </c:dLbl>
            <c:dLbl>
              <c:idx val="2"/>
              <c:layout>
                <c:manualLayout>
                  <c:x val="8.98887486625147E-2"/>
                  <c:y val="-0.11883812857182165"/>
                </c:manualLayout>
              </c:layout>
              <c:dLblPos val="bestFit"/>
              <c:showPercent val="1"/>
            </c:dLbl>
            <c:dLbl>
              <c:idx val="3"/>
              <c:layout>
                <c:manualLayout>
                  <c:x val="4.1919257044089012E-2"/>
                  <c:y val="0.10859198511036554"/>
                </c:manualLayout>
              </c:layout>
              <c:dLblPos val="bestFit"/>
              <c:showPercent val="1"/>
            </c:dLbl>
            <c:numFmt formatCode="0%" sourceLinked="0"/>
            <c:spPr>
              <a:noFill/>
              <a:ln w="3433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$21.5M</c:v>
                </c:pt>
                <c:pt idx="1">
                  <c:v>TMDL Development       $20.4M</c:v>
                </c:pt>
                <c:pt idx="2">
                  <c:v>Protection/Restoration $95.3M</c:v>
                </c:pt>
                <c:pt idx="3">
                  <c:v>Drinking Water Protection $13.6M</c:v>
                </c:pt>
              </c:strCache>
            </c:strRef>
          </c:cat>
          <c:val>
            <c:numRef>
              <c:f>Sheet1!$B$2:$E$2</c:f>
              <c:numCache>
                <c:formatCode>General</c:formatCode>
                <c:ptCount val="4"/>
                <c:pt idx="0">
                  <c:v>14</c:v>
                </c:pt>
                <c:pt idx="1">
                  <c:v>14</c:v>
                </c:pt>
                <c:pt idx="2">
                  <c:v>63</c:v>
                </c:pt>
                <c:pt idx="3">
                  <c:v>9</c:v>
                </c:pt>
              </c:numCache>
            </c:numRef>
          </c:val>
        </c:ser>
        <c:ser>
          <c:idx val="1"/>
          <c:order val="1"/>
          <c:tx>
            <c:strRef>
              <c:f>Sheet1!$A$3</c:f>
              <c:strCache>
                <c:ptCount val="1"/>
              </c:strCache>
            </c:strRef>
          </c:tx>
          <c:spPr>
            <a:solidFill>
              <a:schemeClr val="accent2"/>
            </a:solidFill>
            <a:ln w="17169">
              <a:solidFill>
                <a:schemeClr val="tx1"/>
              </a:solidFill>
              <a:prstDash val="solid"/>
            </a:ln>
          </c:spPr>
          <c:dPt>
            <c:idx val="0"/>
            <c:spPr>
              <a:solidFill>
                <a:schemeClr val="accent1"/>
              </a:solidFill>
              <a:ln w="17169">
                <a:solidFill>
                  <a:schemeClr val="tx1"/>
                </a:solidFill>
                <a:prstDash val="solid"/>
              </a:ln>
            </c:spPr>
          </c:dPt>
          <c:dPt>
            <c:idx val="2"/>
            <c:spPr>
              <a:solidFill>
                <a:schemeClr val="hlink"/>
              </a:solidFill>
              <a:ln w="17169">
                <a:solidFill>
                  <a:schemeClr val="tx1"/>
                </a:solidFill>
                <a:prstDash val="solid"/>
              </a:ln>
            </c:spPr>
          </c:dPt>
          <c:dPt>
            <c:idx val="3"/>
            <c:spPr>
              <a:solidFill>
                <a:schemeClr val="folHlink"/>
              </a:solidFill>
              <a:ln w="17169">
                <a:solidFill>
                  <a:schemeClr val="tx1"/>
                </a:solidFill>
                <a:prstDash val="solid"/>
              </a:ln>
            </c:spPr>
          </c:dPt>
          <c:cat>
            <c:strRef>
              <c:f>Sheet1!$B$1:$E$1</c:f>
              <c:strCache>
                <c:ptCount val="4"/>
                <c:pt idx="0">
                  <c:v>Monitoring/Assessment   $21.5M</c:v>
                </c:pt>
                <c:pt idx="1">
                  <c:v>TMDL Development       $20.4M</c:v>
                </c:pt>
                <c:pt idx="2">
                  <c:v>Protection/Restoration $95.3M</c:v>
                </c:pt>
                <c:pt idx="3">
                  <c:v>Drinking Water Protection $13.6M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69">
              <a:solidFill>
                <a:schemeClr val="tx1"/>
              </a:solidFill>
              <a:prstDash val="solid"/>
            </a:ln>
          </c:spPr>
          <c:dPt>
            <c:idx val="0"/>
            <c:spPr>
              <a:solidFill>
                <a:schemeClr val="accent1"/>
              </a:solidFill>
              <a:ln w="17169">
                <a:solidFill>
                  <a:schemeClr val="tx1"/>
                </a:solidFill>
                <a:prstDash val="solid"/>
              </a:ln>
            </c:spPr>
          </c:dPt>
          <c:dPt>
            <c:idx val="1"/>
            <c:spPr>
              <a:solidFill>
                <a:schemeClr val="accent2"/>
              </a:solidFill>
              <a:ln w="17169">
                <a:solidFill>
                  <a:schemeClr val="tx1"/>
                </a:solidFill>
                <a:prstDash val="solid"/>
              </a:ln>
            </c:spPr>
          </c:dPt>
          <c:dPt>
            <c:idx val="3"/>
            <c:spPr>
              <a:solidFill>
                <a:schemeClr val="folHlink"/>
              </a:solidFill>
              <a:ln w="17169">
                <a:solidFill>
                  <a:schemeClr val="tx1"/>
                </a:solidFill>
                <a:prstDash val="solid"/>
              </a:ln>
            </c:spPr>
          </c:dPt>
          <c:cat>
            <c:strRef>
              <c:f>Sheet1!$B$1:$E$1</c:f>
              <c:strCache>
                <c:ptCount val="4"/>
                <c:pt idx="0">
                  <c:v>Monitoring/Assessment   $21.5M</c:v>
                </c:pt>
                <c:pt idx="1">
                  <c:v>TMDL Development       $20.4M</c:v>
                </c:pt>
                <c:pt idx="2">
                  <c:v>Protection/Restoration $95.3M</c:v>
                </c:pt>
                <c:pt idx="3">
                  <c:v>Drinking Water Protection $13.6M</c:v>
                </c:pt>
              </c:strCache>
            </c:strRef>
          </c:cat>
          <c:val>
            <c:numRef>
              <c:f>Sheet1!$B$4:$E$4</c:f>
              <c:numCache>
                <c:formatCode>General</c:formatCode>
                <c:ptCount val="4"/>
              </c:numCache>
            </c:numRef>
          </c:val>
        </c:ser>
        <c:firstSliceAng val="0"/>
      </c:pieChart>
      <c:spPr>
        <a:noFill/>
        <a:ln w="25378">
          <a:noFill/>
        </a:ln>
      </c:spPr>
    </c:plotArea>
    <c:legend>
      <c:legendPos val="r"/>
      <c:layout>
        <c:manualLayout>
          <c:xMode val="edge"/>
          <c:yMode val="edge"/>
          <c:x val="0.56797024213033065"/>
          <c:y val="0.20379141631686393"/>
          <c:w val="0.43202975786967357"/>
          <c:h val="0.61848336031166451"/>
        </c:manualLayout>
      </c:layout>
      <c:spPr>
        <a:noFill/>
        <a:ln w="3433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3" b="1" i="0" u="none" strike="noStrike" baseline="0">
          <a:solidFill>
            <a:schemeClr val="tx1"/>
          </a:solidFill>
          <a:latin typeface="Trebuchet MS"/>
          <a:ea typeface="Trebuchet MS"/>
          <a:cs typeface="Trebuchet MS"/>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57E-3"/>
          <c:y val="0.12085308056872039"/>
          <c:w val="0.56451612903224935"/>
          <c:h val="0.74644549763033641"/>
        </c:manualLayout>
      </c:layout>
      <c:pieChart>
        <c:varyColors val="1"/>
        <c:ser>
          <c:idx val="0"/>
          <c:order val="0"/>
          <c:tx>
            <c:strRef>
              <c:f>Sheet1!$A$2</c:f>
              <c:strCache>
                <c:ptCount val="1"/>
                <c:pt idx="0">
                  <c:v>%</c:v>
                </c:pt>
              </c:strCache>
            </c:strRef>
          </c:tx>
          <c:dLbls>
            <c:dLbl>
              <c:idx val="1"/>
              <c:layout>
                <c:manualLayout>
                  <c:x val="-4.5927906391202804E-3"/>
                  <c:y val="-0.2775102650902489"/>
                </c:manualLayout>
              </c:layout>
              <c:dLblPos val="bestFit"/>
              <c:showPercent val="1"/>
            </c:dLbl>
            <c:dLbl>
              <c:idx val="3"/>
              <c:layout>
                <c:manualLayout>
                  <c:x val="8.9543920331668567E-2"/>
                  <c:y val="0.13014527899348552"/>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$16.74M</c:v>
                </c:pt>
                <c:pt idx="1">
                  <c:v>TMDL Development        $18.5M</c:v>
                </c:pt>
                <c:pt idx="2">
                  <c:v>Protection/Restoration $8.67M</c:v>
                </c:pt>
                <c:pt idx="3">
                  <c:v>Drinking Water Protection $7.25M</c:v>
                </c:pt>
              </c:strCache>
            </c:strRef>
          </c:cat>
          <c:val>
            <c:numRef>
              <c:f>Sheet1!$B$2:$E$2</c:f>
              <c:numCache>
                <c:formatCode>General</c:formatCode>
                <c:ptCount val="4"/>
                <c:pt idx="0">
                  <c:v>33</c:v>
                </c:pt>
                <c:pt idx="1">
                  <c:v>36</c:v>
                </c:pt>
                <c:pt idx="2">
                  <c:v>17</c:v>
                </c:pt>
                <c:pt idx="3">
                  <c:v>14</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$16.74M</c:v>
                </c:pt>
                <c:pt idx="1">
                  <c:v>TMDL Development        $18.5M</c:v>
                </c:pt>
                <c:pt idx="2">
                  <c:v>Protection/Restoration $8.67M</c:v>
                </c:pt>
                <c:pt idx="3">
                  <c:v>Drinking Water Protection $7.25M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$16.74M</c:v>
                </c:pt>
                <c:pt idx="1">
                  <c:v>TMDL Development        $18.5M</c:v>
                </c:pt>
                <c:pt idx="2">
                  <c:v>Protection/Restoration $8.67M</c:v>
                </c:pt>
                <c:pt idx="3">
                  <c:v>Drinking Water Protection $7.25M</c:v>
                </c:pt>
              </c:strCache>
            </c:strRef>
          </c:cat>
          <c:val>
            <c:numRef>
              <c:f>Sheet1!$B$4:$E$4</c:f>
              <c:numCache>
                <c:formatCode>General</c:formatCode>
                <c:ptCount val="4"/>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12"/>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483E-3"/>
          <c:y val="0.12085308056872039"/>
          <c:w val="0.56451612903224868"/>
          <c:h val="0.74644549763033674"/>
        </c:manualLayout>
      </c:layout>
      <c:pieChart>
        <c:varyColors val="1"/>
        <c:ser>
          <c:idx val="0"/>
          <c:order val="0"/>
          <c:tx>
            <c:strRef>
              <c:f>Sheet1!$A$2</c:f>
              <c:strCache>
                <c:ptCount val="1"/>
                <c:pt idx="0">
                  <c:v>%</c:v>
                </c:pt>
              </c:strCache>
            </c:strRef>
          </c:tx>
          <c:dLbls>
            <c:dLbl>
              <c:idx val="0"/>
              <c:layout>
                <c:manualLayout>
                  <c:x val="-0.12265277571435652"/>
                  <c:y val="0.10144204616779411"/>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17"/>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Sheet1!$B$1:$E$1</c:f>
              <c:strCache>
                <c:ptCount val="4"/>
                <c:pt idx="0">
                  <c:v>Monitoring/Assessment $3.70M</c:v>
                </c:pt>
                <c:pt idx="1">
                  <c:v>TMDL Development       $2.10M</c:v>
                </c:pt>
                <c:pt idx="2">
                  <c:v>Protection/Restoration $7.60M</c:v>
                </c:pt>
                <c:pt idx="3">
                  <c:v>Drinking Water Protection $1.13M</c:v>
                </c:pt>
              </c:strCache>
            </c:strRef>
          </c:cat>
          <c:val>
            <c:numRef>
              <c:f>Sheet1!$B$2:$E$2</c:f>
              <c:numCache>
                <c:formatCode>General</c:formatCode>
                <c:ptCount val="4"/>
                <c:pt idx="0">
                  <c:v>26</c:v>
                </c:pt>
                <c:pt idx="1">
                  <c:v>14</c:v>
                </c:pt>
                <c:pt idx="2">
                  <c:v>52</c:v>
                </c:pt>
                <c:pt idx="3">
                  <c:v>8</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$3.70M</c:v>
                </c:pt>
                <c:pt idx="1">
                  <c:v>TMDL Development       $2.10M</c:v>
                </c:pt>
                <c:pt idx="2">
                  <c:v>Protection/Restoration $7.60M</c:v>
                </c:pt>
                <c:pt idx="3">
                  <c:v>Drinking Water Protection $1.13M</c:v>
                </c:pt>
              </c:strCache>
            </c:strRef>
          </c:cat>
          <c:val>
            <c:numRef>
              <c:f>Sheet1!$B$3:$E$3</c:f>
              <c:numCache>
                <c:formatCode>General</c:formatCode>
                <c:ptCount val="4"/>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dPt>
            <c:idx val="3"/>
            <c:spPr>
              <a:solidFill>
                <a:schemeClr val="folHlink"/>
              </a:solidFill>
              <a:ln w="17198">
                <a:solidFill>
                  <a:schemeClr val="tx1"/>
                </a:solidFill>
                <a:prstDash val="solid"/>
              </a:ln>
            </c:spPr>
          </c:dPt>
          <c:cat>
            <c:strRef>
              <c:f>Sheet1!$B$1:$E$1</c:f>
              <c:strCache>
                <c:ptCount val="4"/>
                <c:pt idx="0">
                  <c:v>Monitoring/Assessment $3.70M</c:v>
                </c:pt>
                <c:pt idx="1">
                  <c:v>TMDL Development       $2.10M</c:v>
                </c:pt>
                <c:pt idx="2">
                  <c:v>Protection/Restoration $7.60M</c:v>
                </c:pt>
                <c:pt idx="3">
                  <c:v>Drinking Water Protection $1.13M</c:v>
                </c:pt>
              </c:strCache>
            </c:strRef>
          </c:cat>
          <c:val>
            <c:numRef>
              <c:f>Sheet1!$B$4:$E$4</c:f>
              <c:numCache>
                <c:formatCode>General</c:formatCode>
                <c:ptCount val="4"/>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35"/>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E-3"/>
          <c:y val="0.12085308056872039"/>
          <c:w val="0.56451612903224802"/>
          <c:h val="0.74644549763033696"/>
        </c:manualLayout>
      </c:layout>
      <c:pieChart>
        <c:varyColors val="1"/>
        <c:ser>
          <c:idx val="0"/>
          <c:order val="0"/>
          <c:tx>
            <c:strRef>
              <c:f>Sheet1!$A$2</c:f>
              <c:strCache>
                <c:ptCount val="1"/>
                <c:pt idx="0">
                  <c:v>%</c:v>
                </c:pt>
              </c:strCache>
            </c:strRef>
          </c:tx>
          <c:spPr>
            <a:solidFill>
              <a:schemeClr val="accent3"/>
            </a:solidFill>
          </c:spPr>
          <c:dLbls>
            <c:dLbl>
              <c:idx val="0"/>
              <c:layout>
                <c:manualLayout>
                  <c:x val="-1.5835933244193261E-3"/>
                  <c:y val="-0.44213125043587354"/>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Protection/Restoration $38.22M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$38.22M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$38.22M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68"/>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E-3"/>
          <c:y val="0.12085308056872039"/>
          <c:w val="0.56451612903224802"/>
          <c:h val="0.74644549763033696"/>
        </c:manualLayout>
      </c:layout>
      <c:pieChart>
        <c:varyColors val="1"/>
        <c:ser>
          <c:idx val="0"/>
          <c:order val="0"/>
          <c:tx>
            <c:strRef>
              <c:f>Sheet1!$A$2</c:f>
              <c:strCache>
                <c:ptCount val="1"/>
                <c:pt idx="0">
                  <c:v>%</c:v>
                </c:pt>
              </c:strCache>
            </c:strRef>
          </c:tx>
          <c:dPt>
            <c:idx val="1"/>
            <c:spPr>
              <a:solidFill>
                <a:srgbClr val="9BBB59"/>
              </a:solidFill>
            </c:spPr>
          </c:dPt>
          <c:dPt>
            <c:idx val="2"/>
            <c:spPr>
              <a:solidFill>
                <a:srgbClr val="8181FF"/>
              </a:solidFill>
            </c:spPr>
          </c:dPt>
          <c:dLbls>
            <c:dLbl>
              <c:idx val="0"/>
              <c:layout>
                <c:manualLayout>
                  <c:x val="-7.0765983261526458E-2"/>
                  <c:y val="0.13244141850896202"/>
                </c:manualLayout>
              </c:layout>
              <c:dLblPos val="bestFit"/>
              <c:showPercent val="1"/>
            </c:dLbl>
            <c:dLbl>
              <c:idx val="1"/>
              <c:layout>
                <c:manualLayout>
                  <c:x val="-3.0204773931560209E-3"/>
                  <c:y val="-0.24429667340818745"/>
                </c:manualLayout>
              </c:layout>
              <c:dLblPos val="bestFit"/>
              <c:showPercent val="1"/>
            </c:dLbl>
            <c:dLbl>
              <c:idx val="2"/>
              <c:layout>
                <c:manualLayout>
                  <c:x val="7.5299608775318175E-2"/>
                  <c:y val="0.1477282237255039"/>
                </c:manualLayout>
              </c:layout>
              <c:numFmt formatCode="0%" sourceLinked="0"/>
              <c:spPr>
                <a:solidFill>
                  <a:srgbClr val="8181FF"/>
                </a:solid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Sheet1!$B$1:$D$1</c:f>
              <c:strCache>
                <c:ptCount val="3"/>
                <c:pt idx="0">
                  <c:v>Monitoring/Assessment $1.07M</c:v>
                </c:pt>
                <c:pt idx="1">
                  <c:v>Protection/Restoration $6.77M</c:v>
                </c:pt>
                <c:pt idx="2">
                  <c:v>Drinking Water Protection $1.12M</c:v>
                </c:pt>
              </c:strCache>
            </c:strRef>
          </c:cat>
          <c:val>
            <c:numRef>
              <c:f>Sheet1!$B$2:$D$2</c:f>
              <c:numCache>
                <c:formatCode>General</c:formatCode>
                <c:ptCount val="3"/>
                <c:pt idx="0">
                  <c:v>12</c:v>
                </c:pt>
                <c:pt idx="1">
                  <c:v>76</c:v>
                </c:pt>
                <c:pt idx="2">
                  <c:v>12</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dPt>
            <c:idx val="2"/>
            <c:spPr>
              <a:solidFill>
                <a:schemeClr val="hlink"/>
              </a:solidFill>
              <a:ln w="17198">
                <a:solidFill>
                  <a:schemeClr val="tx1"/>
                </a:solidFill>
                <a:prstDash val="solid"/>
              </a:ln>
            </c:spPr>
          </c:dPt>
          <c:cat>
            <c:strRef>
              <c:f>Sheet1!$B$1:$D$1</c:f>
              <c:strCache>
                <c:ptCount val="3"/>
                <c:pt idx="0">
                  <c:v>Monitoring/Assessment $1.07M</c:v>
                </c:pt>
                <c:pt idx="1">
                  <c:v>Protection/Restoration $6.77M</c:v>
                </c:pt>
                <c:pt idx="2">
                  <c:v>Drinking Water Protection $1.12M</c:v>
                </c:pt>
              </c:strCache>
            </c:strRef>
          </c:cat>
          <c:val>
            <c:numRef>
              <c:f>Sheet1!$B$3:$D$3</c:f>
              <c:numCache>
                <c:formatCode>General</c:formatCode>
                <c:ptCount val="3"/>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dPt>
            <c:idx val="1"/>
            <c:spPr>
              <a:solidFill>
                <a:schemeClr val="accent2"/>
              </a:solidFill>
              <a:ln w="17198">
                <a:solidFill>
                  <a:schemeClr val="tx1"/>
                </a:solidFill>
                <a:prstDash val="solid"/>
              </a:ln>
            </c:spPr>
          </c:dPt>
          <c:cat>
            <c:strRef>
              <c:f>Sheet1!$B$1:$D$1</c:f>
              <c:strCache>
                <c:ptCount val="3"/>
                <c:pt idx="0">
                  <c:v>Monitoring/Assessment $1.07M</c:v>
                </c:pt>
                <c:pt idx="1">
                  <c:v>Protection/Restoration $6.77M</c:v>
                </c:pt>
                <c:pt idx="2">
                  <c:v>Drinking Water Protection $1.12M</c:v>
                </c:pt>
              </c:strCache>
            </c:strRef>
          </c:cat>
          <c:val>
            <c:numRef>
              <c:f>Sheet1!$B$4:$D$4</c:f>
              <c:numCache>
                <c:formatCode>General</c:formatCode>
                <c:ptCount val="3"/>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68"/>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18E-3"/>
          <c:y val="0.12085308056872039"/>
          <c:w val="0.56451612903224735"/>
          <c:h val="0.74644549763033741"/>
        </c:manualLayout>
      </c:layout>
      <c:pieChart>
        <c:varyColors val="1"/>
        <c:ser>
          <c:idx val="0"/>
          <c:order val="0"/>
          <c:tx>
            <c:strRef>
              <c:f>Sheet1!$A$2</c:f>
              <c:strCache>
                <c:ptCount val="1"/>
                <c:pt idx="0">
                  <c:v>%</c:v>
                </c:pt>
              </c:strCache>
            </c:strRef>
          </c:tx>
          <c:spPr>
            <a:solidFill>
              <a:srgbClr val="8181FF"/>
            </a:solidFill>
          </c:spPr>
          <c:dLbls>
            <c:dLbl>
              <c:idx val="0"/>
              <c:layout>
                <c:manualLayout>
                  <c:x val="-1.5835933244193261E-3"/>
                  <c:y val="-0.44213125043587337"/>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3"/>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Drinking Water Protection     $3.75M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$3.75M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$3.75M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9"/>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35E-3"/>
          <c:y val="0.12085308056872039"/>
          <c:w val="0.56451612903224668"/>
          <c:h val="0.74644549763033774"/>
        </c:manualLayout>
      </c:layout>
      <c:pieChart>
        <c:varyColors val="1"/>
        <c:ser>
          <c:idx val="0"/>
          <c:order val="0"/>
          <c:tx>
            <c:strRef>
              <c:f>Sheet1!$A$2</c:f>
              <c:strCache>
                <c:ptCount val="1"/>
                <c:pt idx="0">
                  <c:v>%</c:v>
                </c:pt>
              </c:strCache>
            </c:strRef>
          </c:tx>
          <c:spPr>
            <a:solidFill>
              <a:srgbClr val="8181FF"/>
            </a:solidFill>
          </c:spPr>
          <c:dLbls>
            <c:dLbl>
              <c:idx val="0"/>
              <c:layout>
                <c:manualLayout>
                  <c:x val="-1.5835933244193261E-3"/>
                  <c:y val="-0.4421312504358732"/>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6"/>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Drinking Water Protection     $0.40M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$0.40M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Drinking Water Protection     $0.40M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712"/>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5.3763440860215518E-3"/>
          <c:y val="0.12085308056872039"/>
          <c:w val="0.56451612903224735"/>
          <c:h val="0.74644549763033741"/>
        </c:manualLayout>
      </c:layout>
      <c:pieChart>
        <c:varyColors val="1"/>
        <c:ser>
          <c:idx val="0"/>
          <c:order val="0"/>
          <c:tx>
            <c:strRef>
              <c:f>Sheet1!$A$2</c:f>
              <c:strCache>
                <c:ptCount val="1"/>
                <c:pt idx="0">
                  <c:v>%</c:v>
                </c:pt>
              </c:strCache>
            </c:strRef>
          </c:tx>
          <c:spPr>
            <a:solidFill>
              <a:schemeClr val="accent3"/>
            </a:solidFill>
          </c:spPr>
          <c:dLbls>
            <c:dLbl>
              <c:idx val="0"/>
              <c:layout>
                <c:manualLayout>
                  <c:x val="-1.5835933244193261E-3"/>
                  <c:y val="-0.44213125043587337"/>
                </c:manualLayout>
              </c:layout>
              <c:dLblPos val="bestFit"/>
              <c:showPercent val="1"/>
            </c:dLbl>
            <c:dLbl>
              <c:idx val="1"/>
              <c:layout>
                <c:manualLayout>
                  <c:x val="-0.1256619868271184"/>
                  <c:y val="-9.5942534346886224E-2"/>
                </c:manualLayout>
              </c:layout>
              <c:dLblPos val="bestFit"/>
              <c:showPercent val="1"/>
            </c:dLbl>
            <c:dLbl>
              <c:idx val="2"/>
              <c:layout>
                <c:manualLayout>
                  <c:x val="0.12246954390135223"/>
                  <c:y val="-0.13110799218913471"/>
                </c:manualLayout>
              </c:layout>
              <c:dLblPos val="bestFit"/>
              <c:showPercent val="1"/>
            </c:dLbl>
            <c:dLbl>
              <c:idx val="3"/>
              <c:layout>
                <c:manualLayout>
                  <c:x val="4.0801762987173772E-2"/>
                  <c:y val="0.12350251063533024"/>
                </c:manualLayout>
              </c:layout>
              <c:dLblPos val="bestFit"/>
              <c:showPercent val="1"/>
            </c:dLbl>
            <c:numFmt formatCode="0%" sourceLinked="0"/>
            <c:spPr>
              <a:noFill/>
              <a:ln w="34397">
                <a:noFill/>
              </a:ln>
            </c:spPr>
            <c:txPr>
              <a:bodyPr/>
              <a:lstStyle/>
              <a:p>
                <a:pPr>
                  <a:defRPr sz="2400" b="1" i="0" u="none" strike="noStrike" baseline="0">
                    <a:solidFill>
                      <a:schemeClr val="bg1"/>
                    </a:solidFill>
                    <a:latin typeface="Trebuchet MS"/>
                    <a:ea typeface="Trebuchet MS"/>
                    <a:cs typeface="Trebuchet MS"/>
                  </a:defRPr>
                </a:pPr>
                <a:endParaRPr lang="en-US"/>
              </a:p>
            </c:txPr>
            <c:dLblPos val="inEnd"/>
            <c:showPercent val="1"/>
            <c:showLeaderLines val="1"/>
          </c:dLbls>
          <c:cat>
            <c:strRef>
              <c:f>Sheet1!$B$1:$B$1</c:f>
              <c:strCache>
                <c:ptCount val="1"/>
                <c:pt idx="0">
                  <c:v>Protection/Restoration $32.70M</c:v>
                </c:pt>
              </c:strCache>
            </c:strRef>
          </c:cat>
          <c:val>
            <c:numRef>
              <c:f>Sheet1!$B$2:$B$2</c:f>
              <c:numCache>
                <c:formatCode>General</c:formatCode>
                <c:ptCount val="1"/>
                <c:pt idx="0">
                  <c:v>100</c:v>
                </c:pt>
              </c:numCache>
            </c:numRef>
          </c:val>
        </c:ser>
        <c:ser>
          <c:idx val="1"/>
          <c:order val="1"/>
          <c:tx>
            <c:strRef>
              <c:f>Sheet1!$A$3</c:f>
              <c:strCache>
                <c:ptCount val="1"/>
              </c:strCache>
            </c:strRef>
          </c:tx>
          <c:spPr>
            <a:solidFill>
              <a:schemeClr val="accent2"/>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$32.70M</c:v>
                </c:pt>
              </c:strCache>
            </c:strRef>
          </c:cat>
          <c:val>
            <c:numRef>
              <c:f>Sheet1!$B$3:$B$3</c:f>
              <c:numCache>
                <c:formatCode>General</c:formatCode>
                <c:ptCount val="1"/>
              </c:numCache>
            </c:numRef>
          </c:val>
        </c:ser>
        <c:ser>
          <c:idx val="2"/>
          <c:order val="2"/>
          <c:tx>
            <c:strRef>
              <c:f>Sheet1!$A$4</c:f>
              <c:strCache>
                <c:ptCount val="1"/>
              </c:strCache>
            </c:strRef>
          </c:tx>
          <c:spPr>
            <a:solidFill>
              <a:schemeClr val="hlink"/>
            </a:solidFill>
            <a:ln w="17198">
              <a:solidFill>
                <a:schemeClr val="tx1"/>
              </a:solidFill>
              <a:prstDash val="solid"/>
            </a:ln>
          </c:spPr>
          <c:dPt>
            <c:idx val="0"/>
            <c:spPr>
              <a:solidFill>
                <a:schemeClr val="accent1"/>
              </a:solidFill>
              <a:ln w="17198">
                <a:solidFill>
                  <a:schemeClr val="tx1"/>
                </a:solidFill>
                <a:prstDash val="solid"/>
              </a:ln>
            </c:spPr>
          </c:dPt>
          <c:cat>
            <c:strRef>
              <c:f>Sheet1!$B$1:$B$1</c:f>
              <c:strCache>
                <c:ptCount val="1"/>
                <c:pt idx="0">
                  <c:v>Protection/Restoration $32.70M</c:v>
                </c:pt>
              </c:strCache>
            </c:strRef>
          </c:cat>
          <c:val>
            <c:numRef>
              <c:f>Sheet1!$B$4:$B$4</c:f>
              <c:numCache>
                <c:formatCode>General</c:formatCode>
                <c:ptCount val="1"/>
              </c:numCache>
            </c:numRef>
          </c:val>
        </c:ser>
        <c:firstSliceAng val="0"/>
      </c:pieChart>
      <c:spPr>
        <a:noFill/>
        <a:ln w="34397">
          <a:noFill/>
        </a:ln>
      </c:spPr>
    </c:plotArea>
    <c:legend>
      <c:legendPos val="r"/>
      <c:layout>
        <c:manualLayout>
          <c:xMode val="edge"/>
          <c:yMode val="edge"/>
          <c:x val="0.57700116652085165"/>
          <c:y val="0.17503167323273333"/>
          <c:w val="0.41756272401433692"/>
          <c:h val="0.6563981042654069"/>
        </c:manualLayout>
      </c:layout>
      <c:spPr>
        <a:noFill/>
        <a:ln w="34397">
          <a:noFill/>
        </a:ln>
      </c:spPr>
      <c:txPr>
        <a:bodyPr/>
        <a:lstStyle/>
        <a:p>
          <a:pPr>
            <a:defRPr sz="2000" b="0" i="0" u="none" strike="noStrike" baseline="0">
              <a:solidFill>
                <a:srgbClr val="000000"/>
              </a:solidFill>
              <a:latin typeface="Trebuchet MS"/>
              <a:ea typeface="Trebuchet MS"/>
              <a:cs typeface="Trebuchet MS"/>
            </a:defRPr>
          </a:pPr>
          <a:endParaRPr lang="en-US"/>
        </a:p>
      </c:txPr>
    </c:legend>
    <c:plotVisOnly val="1"/>
    <c:dispBlanksAs val="zero"/>
  </c:chart>
  <c:spPr>
    <a:noFill/>
    <a:ln>
      <a:noFill/>
    </a:ln>
  </c:spPr>
  <c:txPr>
    <a:bodyPr/>
    <a:lstStyle/>
    <a:p>
      <a:pPr>
        <a:defRPr sz="2438" b="1" i="0" u="none" strike="noStrike" baseline="0">
          <a:solidFill>
            <a:schemeClr val="tx1"/>
          </a:solidFill>
          <a:latin typeface="Trebuchet MS"/>
          <a:ea typeface="Trebuchet MS"/>
          <a:cs typeface="Trebuchet MS"/>
        </a:defRPr>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8B0030D-0187-45C6-BBFE-8E9710BF8B92}" type="datetimeFigureOut">
              <a:rPr lang="en-US" smtClean="0"/>
              <a:pPr/>
              <a:t>10/22/2010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B97547C-8228-4E26-985D-D48F01DEC8B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Good afternoon…</a:t>
            </a:r>
          </a:p>
          <a:p>
            <a:endParaRPr lang="en-US" dirty="0" smtClean="0"/>
          </a:p>
          <a:p>
            <a:r>
              <a:rPr lang="en-US" dirty="0" smtClean="0"/>
              <a:t>I’d like to tell you about how the agencies are working together</a:t>
            </a:r>
            <a:r>
              <a:rPr lang="en-US" baseline="0" dirty="0" smtClean="0"/>
              <a:t> to efficiently and effectively deliver on the trust and confidence that the citizens of the State of Minnesota have placed in us to protect and restore the states’ waters through delivery of constitutional amendment dollars appropriated to us by the Legislature from </a:t>
            </a:r>
            <a:r>
              <a:rPr lang="en-US" dirty="0" smtClean="0"/>
              <a:t>the Clean Water Fund.</a:t>
            </a:r>
            <a:endParaRPr lang="en-US"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65275" y="696913"/>
            <a:ext cx="4184650" cy="3138487"/>
          </a:xfrm>
        </p:spPr>
      </p:sp>
      <p:sp>
        <p:nvSpPr>
          <p:cNvPr id="3" name="Notes Placeholder 2"/>
          <p:cNvSpPr>
            <a:spLocks noGrp="1"/>
          </p:cNvSpPr>
          <p:nvPr>
            <p:ph type="body" idx="1"/>
          </p:nvPr>
        </p:nvSpPr>
        <p:spPr>
          <a:xfrm>
            <a:off x="457200" y="3950970"/>
            <a:ext cx="5943600" cy="5035550"/>
          </a:xfrm>
        </p:spPr>
        <p:txBody>
          <a:bodyPr>
            <a:normAutofit lnSpcReduction="10000"/>
          </a:bodyPr>
          <a:lstStyle/>
          <a:p>
            <a:pPr marL="114300" indent="-114300">
              <a:buFont typeface="Arial" pitchFamily="34" charset="0"/>
              <a:buNone/>
            </a:pPr>
            <a:r>
              <a:rPr lang="en-US" sz="1400" baseline="0" dirty="0" smtClean="0"/>
              <a:t>MPCA’s funded activities went to :</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M&amp;A in accordance with our 81-major watershed approach </a:t>
            </a:r>
          </a:p>
          <a:p>
            <a:pPr marL="114300" indent="-114300"/>
            <a:endParaRPr lang="en-US" sz="1400" baseline="0" dirty="0" smtClean="0"/>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TMDL Development category includes both TMDLs (Water quality studies aimed at restoring impaired waters) and Protection Strategies (developed to keep non-impaired waters from deteriorating) TMDL projects: 32 projects FY10; 25 projects FY11</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Database development: the first phase of database development: to create a Watershed Portal to provide central location for reporting, analysis and data management and connect existing data management systems among the state agencies for citizens and the public to access this watershed information </a:t>
            </a:r>
          </a:p>
          <a:p>
            <a:pPr marL="114300" indent="-114300"/>
            <a:endParaRPr lang="en-US" sz="1400" baseline="0" dirty="0" smtClean="0"/>
          </a:p>
          <a:p>
            <a:pPr marL="114300" marR="0" lvl="2"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dirty="0" smtClean="0"/>
              <a:t>St. Louis</a:t>
            </a:r>
            <a:r>
              <a:rPr lang="en-US" sz="1400" baseline="0" dirty="0" smtClean="0"/>
              <a:t> river: </a:t>
            </a:r>
            <a:r>
              <a:rPr lang="en-US" sz="1400" dirty="0" smtClean="0"/>
              <a:t>Partnership with U.S. Army Corps of Engineers: 2x match for every CWF $</a:t>
            </a:r>
          </a:p>
          <a:p>
            <a:pPr marL="114300" marR="0" lvl="2" indent="-114300" algn="l" defTabSz="914400" rtl="0" eaLnBrk="1" fontAlgn="auto" latinLnBrk="0" hangingPunct="1">
              <a:lnSpc>
                <a:spcPct val="100000"/>
              </a:lnSpc>
              <a:spcBef>
                <a:spcPts val="0"/>
              </a:spcBef>
              <a:spcAft>
                <a:spcPts val="0"/>
              </a:spcAft>
              <a:buClrTx/>
              <a:buSzTx/>
              <a:tabLst/>
              <a:defRPr/>
            </a:pPr>
            <a:endParaRPr lang="en-US" dirty="0" smtClean="0"/>
          </a:p>
          <a:p>
            <a:pPr marL="114300" indent="-114300">
              <a:buFont typeface="Arial" pitchFamily="34" charset="0"/>
              <a:buChar char="•"/>
            </a:pPr>
            <a:r>
              <a:rPr lang="en-US" sz="1400" baseline="0" dirty="0" smtClean="0"/>
              <a:t>CWP: grants to improve basins and watersheds in MN</a:t>
            </a:r>
          </a:p>
          <a:p>
            <a:pPr marL="114300" indent="-114300"/>
            <a:endParaRPr lang="en-US" sz="1400" baseline="0" dirty="0" smtClean="0"/>
          </a:p>
          <a:p>
            <a:pPr marL="114300" indent="-114300">
              <a:buFont typeface="Arial" pitchFamily="34" charset="0"/>
              <a:buChar char="•"/>
            </a:pPr>
            <a:r>
              <a:rPr lang="en-US" sz="1400" baseline="0" dirty="0" smtClean="0"/>
              <a:t>Wastewater Beneficial Reuse: improved treatments to replace groundwater with wastewater in industrial/municipal processes</a:t>
            </a:r>
          </a:p>
          <a:p>
            <a:pPr marL="114300" indent="-114300"/>
            <a:endParaRPr lang="en-US" sz="1400" baseline="0" dirty="0" smtClean="0"/>
          </a:p>
          <a:p>
            <a:pPr marL="114300" indent="-114300">
              <a:buFont typeface="Arial" pitchFamily="34" charset="0"/>
              <a:buChar char="•"/>
            </a:pPr>
            <a:r>
              <a:rPr lang="en-US" sz="1400" baseline="0" dirty="0" smtClean="0"/>
              <a:t>Groundwater: enhance monitoring and modeling – most of this </a:t>
            </a:r>
            <a:r>
              <a:rPr lang="en-US" sz="1400" baseline="0" dirty="0" err="1" smtClean="0"/>
              <a:t>orginial</a:t>
            </a:r>
            <a:r>
              <a:rPr lang="en-US" sz="1400" baseline="0" dirty="0" smtClean="0"/>
              <a:t> $5M appropriation was transferred to DNR to enhance 11-county metro area monitoring system</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In addition the MPCA received funding for a number of special projects mandated by the legislature</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DNR received $14.5M </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The M&amp;A dollars that they received uses DNR expertise to assist us in stream flow gauging, and developing biological indicators for our </a:t>
            </a:r>
            <a:r>
              <a:rPr lang="en-US" sz="1400" baseline="0" dirty="0" err="1" smtClean="0"/>
              <a:t>waterbodies</a:t>
            </a:r>
            <a:r>
              <a:rPr lang="en-US" sz="1400" baseline="0" dirty="0" smtClean="0"/>
              <a:t>.  In addition, they received funding for nonpoint and DW protection, as well as funding to accelerate the completion of the county geologic atlases and $5.6M for the development of </a:t>
            </a:r>
            <a:r>
              <a:rPr lang="en-US" sz="1400" baseline="0" dirty="0" err="1" smtClean="0"/>
              <a:t>LiDAR</a:t>
            </a:r>
            <a:r>
              <a:rPr lang="en-US" sz="1400" baseline="0" dirty="0" smtClean="0"/>
              <a:t> statewide.</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BWSR received more than $38M entirely for protection and restoration projects</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BWSR projects are both protection and restoration focused and include: </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Linking local water management plans with TMDL plans for permanent protection through conservation easements, including for wellhead protection areas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Practices that reduce </a:t>
            </a:r>
            <a:r>
              <a:rPr lang="en-US" sz="1400" baseline="0" dirty="0" err="1" smtClean="0"/>
              <a:t>stormwater</a:t>
            </a:r>
            <a:r>
              <a:rPr lang="en-US" sz="1400" baseline="0" dirty="0" smtClean="0"/>
              <a:t> runoff</a:t>
            </a:r>
          </a:p>
          <a:p>
            <a:pPr marL="114300" indent="-114300">
              <a:buFont typeface="Arial" pitchFamily="34" charset="0"/>
              <a:buNone/>
            </a:pPr>
            <a:endParaRPr lang="en-US" sz="1400" baseline="0" dirty="0" smtClean="0"/>
          </a:p>
          <a:p>
            <a:pPr marL="114300" indent="-114300">
              <a:buFont typeface="Arial" pitchFamily="34" charset="0"/>
              <a:buChar char="•"/>
            </a:pPr>
            <a:r>
              <a:rPr lang="en-US" sz="1400" baseline="0" dirty="0" smtClean="0"/>
              <a:t>Feedlot water quality grants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SSTS grants to counties</a:t>
            </a:r>
          </a:p>
          <a:p>
            <a:pPr marL="114300" indent="-114300">
              <a:buFont typeface="Arial" pitchFamily="34" charset="0"/>
              <a:buChar char="•"/>
            </a:pPr>
            <a:endParaRPr lang="en-US" sz="1400" baseline="0" dirty="0" smtClean="0"/>
          </a:p>
          <a:p>
            <a:pPr marL="114300" marR="0" indent="-1143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All accomplished through nonpoint source pollution reduction and restoration grants to LGUs</a:t>
            </a:r>
          </a:p>
          <a:p>
            <a:pPr marL="114300" indent="-114300">
              <a:buFont typeface="Arial" pitchFamily="34" charset="0"/>
              <a:buNone/>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As you can see here, MDA received nearly $9M for their CWF efforts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MDA’s funded activities include Ag BMP loans to LGUs</a:t>
            </a:r>
          </a:p>
          <a:p>
            <a:pPr marL="114300" indent="-114300">
              <a:buFont typeface="Arial" pitchFamily="34" charset="0"/>
              <a:buNone/>
            </a:pPr>
            <a:r>
              <a:rPr lang="en-US" sz="1400" baseline="0" dirty="0" smtClean="0"/>
              <a:t>Research and TA – to evaluate the contribution of the </a:t>
            </a:r>
            <a:r>
              <a:rPr lang="en-US" sz="1400" baseline="0" dirty="0" err="1" smtClean="0"/>
              <a:t>ag</a:t>
            </a:r>
            <a:r>
              <a:rPr lang="en-US" sz="1400" baseline="0" dirty="0" smtClean="0"/>
              <a:t> sector on WQ</a:t>
            </a:r>
          </a:p>
          <a:p>
            <a:pPr marL="114300" indent="-114300">
              <a:buFont typeface="Arial" pitchFamily="34" charset="0"/>
              <a:buNone/>
            </a:pPr>
            <a:r>
              <a:rPr lang="en-US" sz="1400" baseline="0" dirty="0" smtClean="0"/>
              <a:t>Root River M&amp;A</a:t>
            </a:r>
          </a:p>
          <a:p>
            <a:pPr marL="114300" indent="-114300">
              <a:buFont typeface="Arial" pitchFamily="34" charset="0"/>
              <a:buNone/>
            </a:pPr>
            <a:r>
              <a:rPr lang="en-US" sz="1400" baseline="0" dirty="0" smtClean="0"/>
              <a:t>The Livestock EQA program</a:t>
            </a:r>
          </a:p>
          <a:p>
            <a:pPr marL="114300" indent="-114300">
              <a:buFont typeface="Arial" pitchFamily="34" charset="0"/>
              <a:buNone/>
            </a:pPr>
            <a:r>
              <a:rPr lang="en-US" sz="1400" baseline="0" dirty="0" smtClean="0"/>
              <a:t>DW protection and</a:t>
            </a:r>
          </a:p>
          <a:p>
            <a:pPr marL="114300" indent="-114300">
              <a:buFont typeface="Arial" pitchFamily="34" charset="0"/>
              <a:buNone/>
            </a:pPr>
            <a:r>
              <a:rPr lang="en-US" sz="1400" baseline="0" dirty="0" smtClean="0"/>
              <a:t>Pesticide M&amp;A</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As you might expect, all of MDH’s CWF funded activities are in DW protection</a:t>
            </a:r>
          </a:p>
        </p:txBody>
      </p:sp>
      <p:sp>
        <p:nvSpPr>
          <p:cNvPr id="4" name="Slide Number Placeholder 3"/>
          <p:cNvSpPr>
            <a:spLocks noGrp="1"/>
          </p:cNvSpPr>
          <p:nvPr>
            <p:ph type="sldNum" sz="quarter" idx="10"/>
          </p:nvPr>
        </p:nvSpPr>
        <p:spPr/>
        <p:txBody>
          <a:bodyPr/>
          <a:lstStyle/>
          <a:p>
            <a:fld id="{5B97547C-8228-4E26-985D-D48F01DEC8BB}"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These efforts include:</a:t>
            </a:r>
          </a:p>
          <a:p>
            <a:pPr marL="114300" indent="-114300">
              <a:buFont typeface="Arial" pitchFamily="34" charset="0"/>
              <a:buChar char="•"/>
            </a:pPr>
            <a:r>
              <a:rPr lang="en-US" sz="1400" baseline="0" dirty="0" smtClean="0"/>
              <a:t>Wellhead protection plan development at least 90 communities must develop their plan by in 10-11 biennium; </a:t>
            </a:r>
          </a:p>
          <a:p>
            <a:pPr marL="114300" indent="-114300">
              <a:buFont typeface="Arial" pitchFamily="34" charset="0"/>
              <a:buChar char="•"/>
            </a:pPr>
            <a:r>
              <a:rPr lang="en-US" sz="1400" baseline="0" dirty="0" smtClean="0"/>
              <a:t>Source Water Implementation Grants, and a requirement for at least 30 in FY10-11 biennium</a:t>
            </a:r>
          </a:p>
          <a:p>
            <a:pPr marL="114300" indent="-114300">
              <a:buFont typeface="Arial" pitchFamily="34" charset="0"/>
              <a:buChar char="•"/>
            </a:pPr>
            <a:r>
              <a:rPr lang="en-US" sz="1400" baseline="0" dirty="0" smtClean="0"/>
              <a:t>Emerging contaminants: studies of environmental occurrence and risk assessment methods for 10 contaminants</a:t>
            </a:r>
          </a:p>
          <a:p>
            <a:pPr marL="114300" indent="-114300">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172200" cy="4493260"/>
          </a:xfrm>
        </p:spPr>
        <p:txBody>
          <a:bodyPr>
            <a:normAutofit/>
          </a:bodyPr>
          <a:lstStyle/>
          <a:p>
            <a:pPr marL="174625" indent="-174625">
              <a:buFont typeface="Arial" pitchFamily="34" charset="0"/>
              <a:buNone/>
            </a:pPr>
            <a:r>
              <a:rPr lang="en-US" sz="1400" baseline="0" dirty="0" smtClean="0"/>
              <a:t>To do that, I want to remind you about some of the background that lead to the amendment and then what state agencies are doing to design and deliver programs to protect and restore our waters.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Met Council received $400K in 2009 session and an additional $400K  in the 2010 session making their total for the biennium $800,000.</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The Council’s Metro Area Water Supply Master Plan is intended to evaluate water resources and identify water supplies to meet current and future growth in the Twin Cities area without adverse impacts to natural resources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a:bodyPr>
          <a:lstStyle/>
          <a:p>
            <a:pPr marL="114300" indent="-114300">
              <a:buFont typeface="Arial" pitchFamily="34" charset="0"/>
              <a:buChar char="•"/>
            </a:pPr>
            <a:r>
              <a:rPr lang="en-US" sz="1400" baseline="0" dirty="0" smtClean="0"/>
              <a:t>Lastly, PFA received nearly $33M for their protection and restoration activities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PFA’s CWF work includes</a:t>
            </a:r>
          </a:p>
          <a:p>
            <a:pPr marL="114300" indent="-114300">
              <a:buFont typeface="Arial" pitchFamily="34" charset="0"/>
              <a:buChar char="•"/>
            </a:pPr>
            <a:r>
              <a:rPr lang="en-US" sz="1400" baseline="0" dirty="0" smtClean="0"/>
              <a:t>SSTS grants and loans: assist small communities with replacing non-compliant septic systems with new individual or cluster SSTS</a:t>
            </a:r>
          </a:p>
          <a:p>
            <a:pPr marL="114300" indent="-114300">
              <a:buFont typeface="Arial" pitchFamily="34" charset="0"/>
              <a:buChar char="•"/>
            </a:pPr>
            <a:r>
              <a:rPr lang="en-US" sz="1400" baseline="0" dirty="0" smtClean="0"/>
              <a:t>TMDL grants: assist municipalities with meeting added wastewater or stormwater requirements resulting from TMDL wasteload allocations</a:t>
            </a:r>
          </a:p>
          <a:p>
            <a:pPr marL="114300" indent="-114300">
              <a:buFont typeface="Arial" pitchFamily="34" charset="0"/>
              <a:buChar char="•"/>
            </a:pPr>
            <a:r>
              <a:rPr lang="en-US" sz="1400" baseline="0" dirty="0" smtClean="0"/>
              <a:t>Phosphorus reduction grants: assist municipalities with costs for reducing discharge of total phosphorus to 1mg/l or less</a:t>
            </a:r>
          </a:p>
        </p:txBody>
      </p:sp>
      <p:sp>
        <p:nvSpPr>
          <p:cNvPr id="4" name="Slide Number Placeholder 3"/>
          <p:cNvSpPr>
            <a:spLocks noGrp="1"/>
          </p:cNvSpPr>
          <p:nvPr>
            <p:ph type="sldNum" sz="quarter" idx="10"/>
          </p:nvPr>
        </p:nvSpPr>
        <p:spPr/>
        <p:txBody>
          <a:bodyPr/>
          <a:lstStyle/>
          <a:p>
            <a:fld id="{5B97547C-8228-4E26-985D-D48F01DEC8BB}"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7475" indent="-117475">
              <a:buFont typeface="Arial" pitchFamily="34" charset="0"/>
              <a:buNone/>
            </a:pPr>
            <a:endParaRPr lang="en-US" baseline="0" dirty="0" smtClean="0"/>
          </a:p>
          <a:p>
            <a:pPr marL="117475" indent="-117475">
              <a:buFont typeface="Arial" pitchFamily="34" charset="0"/>
              <a:buNone/>
            </a:pPr>
            <a:r>
              <a:rPr lang="en-US" baseline="0" dirty="0" smtClean="0"/>
              <a:t>The work of our individual agencies and the Coordination Team continues as we are now developing proposals for the Governor’s budget request for FY 2012-2013. </a:t>
            </a:r>
          </a:p>
          <a:p>
            <a:pPr marL="117475" indent="-117475">
              <a:buFont typeface="Arial" pitchFamily="34" charset="0"/>
              <a:buChar char="•"/>
            </a:pPr>
            <a:endParaRPr lang="en-US" sz="1400" baseline="0" dirty="0" smtClean="0"/>
          </a:p>
          <a:p>
            <a:pPr marL="117475" indent="-117475">
              <a:buFont typeface="Arial" pitchFamily="34" charset="0"/>
              <a:buChar char="•"/>
            </a:pPr>
            <a:endParaRPr lang="en-US" sz="1400" baseline="0" dirty="0" smtClean="0"/>
          </a:p>
          <a:p>
            <a:pPr marL="117475" indent="-117475">
              <a:buFont typeface="Arial" pitchFamily="34" charset="0"/>
              <a:buChar char="•"/>
            </a:pPr>
            <a:r>
              <a:rPr lang="en-US" sz="1400" baseline="0" smtClean="0"/>
              <a:t>The Coordination </a:t>
            </a:r>
            <a:r>
              <a:rPr lang="en-US" sz="1400" baseline="0" dirty="0" smtClean="0"/>
              <a:t>Team works together to help eliminate duplicative efforts and to create clearer processes for our stakeholders</a:t>
            </a:r>
          </a:p>
          <a:p>
            <a:pPr marL="117475" indent="-117475">
              <a:buFont typeface="Arial" pitchFamily="34" charset="0"/>
              <a:buChar char="•"/>
            </a:pPr>
            <a:r>
              <a:rPr lang="en-US" sz="1400" baseline="0" dirty="0" smtClean="0"/>
              <a:t>Coordination helps to compliment programs within each agency.  </a:t>
            </a:r>
          </a:p>
          <a:p>
            <a:pPr marL="117475" marR="0" indent="-117475"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400" baseline="0" dirty="0" smtClean="0"/>
              <a:t>All of these efforts will lead to cleaner water to achieve the outcome of protecting and restoring our state’s waters.</a:t>
            </a:r>
          </a:p>
          <a:p>
            <a:pPr marL="117475" indent="-117475">
              <a:buFont typeface="Arial" pitchFamily="34" charset="0"/>
              <a:buChar char="•"/>
            </a:pP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25</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70038" y="155575"/>
            <a:ext cx="3819525" cy="2865438"/>
          </a:xfrm>
        </p:spPr>
      </p:sp>
      <p:sp>
        <p:nvSpPr>
          <p:cNvPr id="3" name="Notes Placeholder 2"/>
          <p:cNvSpPr>
            <a:spLocks noGrp="1"/>
          </p:cNvSpPr>
          <p:nvPr>
            <p:ph type="body" idx="1"/>
          </p:nvPr>
        </p:nvSpPr>
        <p:spPr>
          <a:xfrm>
            <a:off x="304800" y="3098800"/>
            <a:ext cx="6172200" cy="6042660"/>
          </a:xfrm>
        </p:spPr>
        <p:txBody>
          <a:bodyPr>
            <a:normAutofit fontScale="92500" lnSpcReduction="10000"/>
          </a:bodyPr>
          <a:lstStyle/>
          <a:p>
            <a:pPr marL="119063" indent="-119063">
              <a:buFont typeface="Arial" pitchFamily="34" charset="0"/>
              <a:buNone/>
            </a:pPr>
            <a:r>
              <a:rPr lang="en-US" sz="1400" b="0" kern="1200" baseline="0" dirty="0" smtClean="0">
                <a:solidFill>
                  <a:schemeClr val="tx1"/>
                </a:solidFill>
                <a:latin typeface="+mn-lt"/>
                <a:ea typeface="+mn-ea"/>
                <a:cs typeface="+mn-cs"/>
              </a:rPr>
              <a:t>As you recall, the MN Legislature passed into law the Clean Water Legacy Act in 2006, with one-time funding of activities of $25M in FY 07 and $54M in FY08-09 statewide</a:t>
            </a:r>
          </a:p>
          <a:p>
            <a:pPr marL="119063" indent="-119063">
              <a:buFont typeface="Arial" pitchFamily="34" charset="0"/>
              <a:buChar char="•"/>
            </a:pPr>
            <a:endParaRPr lang="en-US" sz="1400" b="0" kern="1200" baseline="0" dirty="0" smtClean="0">
              <a:solidFill>
                <a:schemeClr val="tx1"/>
              </a:solidFill>
              <a:latin typeface="+mn-lt"/>
              <a:ea typeface="+mn-ea"/>
              <a:cs typeface="+mn-cs"/>
            </a:endParaRPr>
          </a:p>
          <a:p>
            <a:pPr marL="119063" indent="-119063">
              <a:buFont typeface="Arial" pitchFamily="34" charset="0"/>
              <a:buChar char="•"/>
            </a:pPr>
            <a:r>
              <a:rPr lang="en-US" sz="1400" b="0" kern="1200" baseline="0" dirty="0" smtClean="0">
                <a:solidFill>
                  <a:schemeClr val="tx1"/>
                </a:solidFill>
                <a:latin typeface="+mn-lt"/>
                <a:ea typeface="+mn-ea"/>
                <a:cs typeface="+mn-cs"/>
              </a:rPr>
              <a:t>FY 2007 Legacy Funding: $24.95 million Statewide</a:t>
            </a:r>
          </a:p>
          <a:p>
            <a:pPr marL="344488" indent="-119063">
              <a:buFont typeface="Arial" pitchFamily="34" charset="0"/>
              <a:buChar char="•"/>
            </a:pPr>
            <a:r>
              <a:rPr lang="en-US" sz="1400" b="0" kern="1200" baseline="0" dirty="0" smtClean="0">
                <a:solidFill>
                  <a:schemeClr val="tx1"/>
                </a:solidFill>
                <a:latin typeface="+mn-lt"/>
                <a:ea typeface="+mn-ea"/>
                <a:cs typeface="+mn-cs"/>
              </a:rPr>
              <a:t>FY07 </a:t>
            </a:r>
            <a:r>
              <a:rPr lang="en-US" sz="1400" b="1" kern="1200" baseline="0" dirty="0" smtClean="0">
                <a:solidFill>
                  <a:schemeClr val="tx1"/>
                </a:solidFill>
                <a:latin typeface="+mn-lt"/>
                <a:ea typeface="+mn-ea"/>
                <a:cs typeface="+mn-cs"/>
              </a:rPr>
              <a:t>MPCA</a:t>
            </a:r>
            <a:r>
              <a:rPr lang="en-US" sz="1400" b="0" kern="1200" baseline="0" dirty="0" smtClean="0">
                <a:solidFill>
                  <a:schemeClr val="tx1"/>
                </a:solidFill>
                <a:latin typeface="+mn-lt"/>
                <a:ea typeface="+mn-ea"/>
                <a:cs typeface="+mn-cs"/>
              </a:rPr>
              <a:t> Received approximately </a:t>
            </a:r>
            <a:r>
              <a:rPr lang="en-US" sz="1400" b="1" kern="1200" baseline="0" dirty="0" smtClean="0">
                <a:solidFill>
                  <a:schemeClr val="tx1"/>
                </a:solidFill>
                <a:latin typeface="+mn-lt"/>
                <a:ea typeface="+mn-ea"/>
                <a:cs typeface="+mn-cs"/>
              </a:rPr>
              <a:t>$5.03 million </a:t>
            </a:r>
          </a:p>
          <a:p>
            <a:pPr marL="569913" indent="-106363" defTabSz="119063">
              <a:buFont typeface="Arial" pitchFamily="34" charset="0"/>
              <a:buChar char="•"/>
            </a:pPr>
            <a:r>
              <a:rPr lang="en-US" sz="1400" b="0" kern="1200" baseline="0" dirty="0" smtClean="0">
                <a:solidFill>
                  <a:schemeClr val="tx1"/>
                </a:solidFill>
                <a:latin typeface="+mn-lt"/>
                <a:ea typeface="+mn-ea"/>
                <a:cs typeface="+mn-cs"/>
              </a:rPr>
              <a:t>$1.86mill for WQ assessment; $3.17mill for TMDL development</a:t>
            </a:r>
          </a:p>
          <a:p>
            <a:endParaRPr lang="en-US" sz="1400" b="0" kern="1200" baseline="0" dirty="0" smtClean="0">
              <a:solidFill>
                <a:schemeClr val="tx1"/>
              </a:solidFill>
              <a:latin typeface="+mn-lt"/>
              <a:ea typeface="+mn-ea"/>
              <a:cs typeface="+mn-cs"/>
            </a:endParaRPr>
          </a:p>
          <a:p>
            <a:pPr marL="119063" indent="-119063">
              <a:buFont typeface="Arial" pitchFamily="34" charset="0"/>
              <a:buChar char="•"/>
            </a:pPr>
            <a:r>
              <a:rPr lang="en-US" sz="1400" b="0" kern="1200" baseline="0" dirty="0" smtClean="0">
                <a:solidFill>
                  <a:schemeClr val="tx1"/>
                </a:solidFill>
                <a:latin typeface="+mn-lt"/>
                <a:ea typeface="+mn-ea"/>
                <a:cs typeface="+mn-cs"/>
              </a:rPr>
              <a:t>FY2008-2009 Additional appropriations: $54 million statewide</a:t>
            </a:r>
            <a:endParaRPr lang="en-US" sz="1400" dirty="0" smtClean="0"/>
          </a:p>
          <a:p>
            <a:pPr marL="344488" indent="-119063">
              <a:buFont typeface="Arial" pitchFamily="34" charset="0"/>
              <a:buChar char="•"/>
            </a:pPr>
            <a:r>
              <a:rPr lang="en-US" sz="1400" b="0" i="0" kern="1200" baseline="0" dirty="0" smtClean="0">
                <a:solidFill>
                  <a:schemeClr val="tx1"/>
                </a:solidFill>
                <a:latin typeface="+mn-lt"/>
                <a:ea typeface="+mn-ea"/>
                <a:cs typeface="+mn-cs"/>
              </a:rPr>
              <a:t>FY08-09 </a:t>
            </a:r>
            <a:r>
              <a:rPr lang="en-US" sz="1400" b="1" i="0" kern="1200" baseline="0" dirty="0" smtClean="0">
                <a:solidFill>
                  <a:schemeClr val="tx1"/>
                </a:solidFill>
                <a:latin typeface="+mn-lt"/>
                <a:ea typeface="+mn-ea"/>
                <a:cs typeface="+mn-cs"/>
              </a:rPr>
              <a:t>MPCA</a:t>
            </a:r>
            <a:r>
              <a:rPr lang="en-US" sz="1400" b="0" i="0" kern="1200" baseline="0" dirty="0" smtClean="0">
                <a:solidFill>
                  <a:schemeClr val="tx1"/>
                </a:solidFill>
                <a:latin typeface="+mn-lt"/>
                <a:ea typeface="+mn-ea"/>
                <a:cs typeface="+mn-cs"/>
              </a:rPr>
              <a:t> Received approximately </a:t>
            </a:r>
            <a:r>
              <a:rPr lang="en-US" sz="1400" b="1" i="0" kern="1200" baseline="0" dirty="0" smtClean="0">
                <a:solidFill>
                  <a:schemeClr val="tx1"/>
                </a:solidFill>
                <a:latin typeface="+mn-lt"/>
                <a:ea typeface="+mn-ea"/>
                <a:cs typeface="+mn-cs"/>
              </a:rPr>
              <a:t>$30.6 million</a:t>
            </a:r>
          </a:p>
          <a:p>
            <a:pPr marL="569913" indent="-119063">
              <a:buFont typeface="Arial" pitchFamily="34" charset="0"/>
              <a:buChar char="•"/>
            </a:pPr>
            <a:r>
              <a:rPr lang="en-US" sz="1400" b="0" i="0" kern="1200" baseline="0" dirty="0" smtClean="0">
                <a:solidFill>
                  <a:schemeClr val="tx1"/>
                </a:solidFill>
                <a:latin typeface="+mn-lt"/>
                <a:ea typeface="+mn-ea"/>
                <a:cs typeface="+mn-cs"/>
              </a:rPr>
              <a:t>$12.6mill for monitoring and assessment; $18mill for TMDL development</a:t>
            </a:r>
          </a:p>
          <a:p>
            <a:pPr lvl="0">
              <a:buFont typeface="Arial" pitchFamily="34" charset="0"/>
              <a:buNone/>
            </a:pPr>
            <a:endParaRPr lang="en-US" sz="1400" b="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Included in the act were two specific directives to MPCA: to develop a monitoring and assessment framework so that all waters of the state would be assessed within 10 years; and conduct timely TMDLs, should a water body not meet WQ </a:t>
            </a:r>
            <a:r>
              <a:rPr lang="en-US" sz="1400" i="0" kern="1200" baseline="0" dirty="0" err="1" smtClean="0">
                <a:solidFill>
                  <a:schemeClr val="tx1"/>
                </a:solidFill>
                <a:latin typeface="+mn-lt"/>
                <a:ea typeface="+mn-ea"/>
                <a:cs typeface="+mn-cs"/>
              </a:rPr>
              <a:t>stds</a:t>
            </a:r>
            <a:r>
              <a:rPr lang="en-US" sz="1400" i="0" kern="1200" baseline="0" dirty="0" smtClean="0">
                <a:solidFill>
                  <a:schemeClr val="tx1"/>
                </a:solidFill>
                <a:latin typeface="+mn-lt"/>
                <a:ea typeface="+mn-ea"/>
                <a:cs typeface="+mn-cs"/>
              </a:rPr>
              <a:t>.  We have developed that framework.  Specifically, the M&amp;A and TMDL framework is based on an 81 major watershed or 8-digit HUC approach. We are on track to meet the 10-year M&amp;A requirement and are currently transitioning from the past TMDL approach of conducting TMDLs using a single </a:t>
            </a:r>
            <a:r>
              <a:rPr lang="en-US" sz="1400" i="0" kern="1200" baseline="0" dirty="0" err="1" smtClean="0">
                <a:solidFill>
                  <a:schemeClr val="tx1"/>
                </a:solidFill>
                <a:latin typeface="+mn-lt"/>
                <a:ea typeface="+mn-ea"/>
                <a:cs typeface="+mn-cs"/>
              </a:rPr>
              <a:t>waterbody</a:t>
            </a:r>
            <a:r>
              <a:rPr lang="en-US" sz="1400" i="0" kern="1200" baseline="0" dirty="0" smtClean="0">
                <a:solidFill>
                  <a:schemeClr val="tx1"/>
                </a:solidFill>
                <a:latin typeface="+mn-lt"/>
                <a:ea typeface="+mn-ea"/>
                <a:cs typeface="+mn-cs"/>
              </a:rPr>
              <a:t> and parameter approach to this new 81-major watershed model.</a:t>
            </a:r>
          </a:p>
          <a:p>
            <a:pPr marL="119063" indent="-119063">
              <a:buFont typeface="Arial" pitchFamily="34" charset="0"/>
              <a:buNone/>
            </a:pPr>
            <a:endParaRPr lang="en-US" sz="140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The CWLA accelerated Minnesota’s efforts to address impaired waters and protect good-quality waters.  </a:t>
            </a:r>
          </a:p>
          <a:p>
            <a:pPr>
              <a:buFont typeface="Arial" pitchFamily="34" charset="0"/>
              <a:buNone/>
            </a:pPr>
            <a:endParaRPr lang="en-US" sz="1400" i="0" kern="1200" baseline="0" dirty="0" smtClean="0">
              <a:solidFill>
                <a:schemeClr val="tx1"/>
              </a:solidFill>
              <a:latin typeface="+mn-lt"/>
              <a:ea typeface="+mn-ea"/>
              <a:cs typeface="+mn-cs"/>
            </a:endParaRPr>
          </a:p>
          <a:p>
            <a:pPr marL="119063" indent="-119063">
              <a:buFont typeface="Arial" pitchFamily="34" charset="0"/>
              <a:buChar char="•"/>
            </a:pPr>
            <a:r>
              <a:rPr lang="en-US" sz="1400" i="0" kern="1200" baseline="0" dirty="0" smtClean="0">
                <a:solidFill>
                  <a:schemeClr val="tx1"/>
                </a:solidFill>
                <a:latin typeface="+mn-lt"/>
                <a:ea typeface="+mn-ea"/>
                <a:cs typeface="+mn-cs"/>
              </a:rPr>
              <a:t>CWLA was a good starting point, but long-term dedicated funding was still needed</a:t>
            </a:r>
          </a:p>
          <a:p>
            <a:pPr>
              <a:buFont typeface="Arial" pitchFamily="34" charset="0"/>
              <a:buNone/>
            </a:pPr>
            <a:endParaRPr lang="en-US" sz="1400" i="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B97547C-8228-4E26-985D-D48F01DEC8BB}"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0663" y="231775"/>
            <a:ext cx="4105275" cy="3079750"/>
          </a:xfrm>
        </p:spPr>
      </p:sp>
      <p:sp>
        <p:nvSpPr>
          <p:cNvPr id="3" name="Notes Placeholder 2"/>
          <p:cNvSpPr>
            <a:spLocks noGrp="1"/>
          </p:cNvSpPr>
          <p:nvPr>
            <p:ph type="body" idx="1"/>
          </p:nvPr>
        </p:nvSpPr>
        <p:spPr>
          <a:xfrm>
            <a:off x="685800" y="3486150"/>
            <a:ext cx="5486400" cy="5422900"/>
          </a:xfrm>
        </p:spPr>
        <p:txBody>
          <a:bodyPr>
            <a:normAutofit/>
          </a:bodyPr>
          <a:lstStyle/>
          <a:p>
            <a:pPr marL="114300" indent="-114300">
              <a:buFont typeface="Arial" pitchFamily="34" charset="0"/>
              <a:buNone/>
            </a:pPr>
            <a:r>
              <a:rPr lang="en-US" sz="1400" baseline="0" dirty="0" smtClean="0"/>
              <a:t>Then in 2008 came the voter-approved constitutional amendment – dedicated funding for 25 years from a 3/8</a:t>
            </a:r>
            <a:r>
              <a:rPr lang="en-US" sz="1400" baseline="30000" dirty="0" smtClean="0"/>
              <a:t>th</a:t>
            </a:r>
            <a:r>
              <a:rPr lang="en-US" sz="1400" baseline="0" dirty="0" smtClean="0"/>
              <a:t> of 1% increase to the state sales tax.</a:t>
            </a:r>
          </a:p>
          <a:p>
            <a:pPr marL="114300" indent="-114300"/>
            <a:endParaRPr lang="en-US" sz="1400" baseline="0" dirty="0" smtClean="0"/>
          </a:p>
          <a:p>
            <a:pPr marL="114300" indent="-114300">
              <a:lnSpc>
                <a:spcPct val="80000"/>
              </a:lnSpc>
            </a:pPr>
            <a:endParaRPr lang="en-US" sz="1400" dirty="0" smtClean="0"/>
          </a:p>
          <a:p>
            <a:pPr marL="114300" indent="-114300">
              <a:lnSpc>
                <a:spcPct val="80000"/>
              </a:lnSpc>
              <a:buFontTx/>
              <a:buChar char="•"/>
            </a:pPr>
            <a:r>
              <a:rPr lang="en-US" sz="1400" dirty="0" smtClean="0"/>
              <a:t>The amendment really gets to the heart of what people think is critical to quality of life in Minnesota</a:t>
            </a:r>
          </a:p>
          <a:p>
            <a:pPr marL="342900" lvl="1" indent="-114300">
              <a:lnSpc>
                <a:spcPct val="80000"/>
              </a:lnSpc>
              <a:buFontTx/>
              <a:buChar char="•"/>
            </a:pPr>
            <a:r>
              <a:rPr lang="en-US" sz="1400" dirty="0" smtClean="0"/>
              <a:t>Clean Water </a:t>
            </a:r>
          </a:p>
          <a:p>
            <a:pPr marL="342900" lvl="1" indent="-114300">
              <a:lnSpc>
                <a:spcPct val="80000"/>
              </a:lnSpc>
              <a:buFontTx/>
              <a:buChar char="•"/>
            </a:pPr>
            <a:r>
              <a:rPr lang="en-US" sz="1400" dirty="0" smtClean="0"/>
              <a:t>Wildlife Habitat</a:t>
            </a:r>
          </a:p>
          <a:p>
            <a:pPr marL="342900" lvl="1" indent="-114300">
              <a:lnSpc>
                <a:spcPct val="80000"/>
              </a:lnSpc>
              <a:buFontTx/>
              <a:buChar char="•"/>
            </a:pPr>
            <a:r>
              <a:rPr lang="en-US" sz="1400" dirty="0" smtClean="0"/>
              <a:t>Parks and trails</a:t>
            </a:r>
          </a:p>
          <a:p>
            <a:pPr marL="342900" lvl="1" indent="-114300">
              <a:lnSpc>
                <a:spcPct val="80000"/>
              </a:lnSpc>
              <a:buFontTx/>
              <a:buChar char="•"/>
            </a:pPr>
            <a:r>
              <a:rPr lang="en-US" sz="1400" dirty="0" smtClean="0"/>
              <a:t>Cultural heritage</a:t>
            </a:r>
          </a:p>
          <a:p>
            <a:pPr marL="114300" indent="-114300">
              <a:lnSpc>
                <a:spcPct val="80000"/>
              </a:lnSpc>
            </a:pPr>
            <a:endParaRPr lang="en-US" sz="140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Char char="•"/>
            </a:pPr>
            <a:r>
              <a:rPr lang="en-US" sz="1400" baseline="0" dirty="0" smtClean="0"/>
              <a:t>33% of the sales tax revenue is dedicated to protect, enhance and restore the WQ of our rivers, lakes and streams – with at least 5% going to groundwater</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Legislature allocates funds to specific activities, primarily through existing agencies and programs, rather than creating new bureaucracies</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And the funding must not replace traditional sources of funding.  So, by way of example, MPCA has always done monitoring and assessment activities, however amendment funding allows us to greatly expand and accelerate beyond what we had the funding to do in the past. </a:t>
            </a:r>
          </a:p>
          <a:p>
            <a:pPr marL="114300" indent="-114300">
              <a:buFont typeface="Arial" pitchFamily="34" charset="0"/>
              <a:buChar char="•"/>
            </a:pPr>
            <a:endParaRPr lang="en-US" sz="1400" baseline="0" dirty="0" smtClean="0"/>
          </a:p>
          <a:p>
            <a:pPr marL="114300" indent="-114300">
              <a:buFont typeface="Arial" pitchFamily="34" charset="0"/>
              <a:buChar char="•"/>
            </a:pPr>
            <a:r>
              <a:rPr lang="en-US" sz="1400" baseline="0" dirty="0" smtClean="0"/>
              <a:t>MENTION </a:t>
            </a:r>
            <a:r>
              <a:rPr lang="en-US" sz="1400" baseline="0" smtClean="0"/>
              <a:t>differences between LSOHC and CWF</a:t>
            </a:r>
            <a:endParaRPr lang="en-US" sz="1400" baseline="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marR="0" indent="-114300" algn="l" defTabSz="914400" rtl="0" eaLnBrk="1" fontAlgn="auto" latinLnBrk="0" hangingPunct="1">
              <a:lnSpc>
                <a:spcPct val="80000"/>
              </a:lnSpc>
              <a:spcBef>
                <a:spcPts val="0"/>
              </a:spcBef>
              <a:spcAft>
                <a:spcPts val="0"/>
              </a:spcAft>
              <a:buClrTx/>
              <a:buSzTx/>
              <a:buFontTx/>
              <a:buChar char="•"/>
              <a:tabLst/>
              <a:defRPr/>
            </a:pPr>
            <a:r>
              <a:rPr lang="en-US" sz="1400" kern="1200" baseline="0" dirty="0" smtClean="0">
                <a:solidFill>
                  <a:schemeClr val="tx1"/>
                </a:solidFill>
                <a:latin typeface="+mn-lt"/>
                <a:ea typeface="+mn-ea"/>
                <a:cs typeface="+mn-cs"/>
              </a:rPr>
              <a:t>When the amendment was passed in Nov. 2008, the agencies began meeting right away to develop a budget proposal for the governor to present to the legislature in the 2009 session.</a:t>
            </a:r>
          </a:p>
          <a:p>
            <a:pPr marL="114300" marR="0" indent="-114300" algn="l" defTabSz="914400" rtl="0" eaLnBrk="1" fontAlgn="auto" latinLnBrk="0" hangingPunct="1">
              <a:lnSpc>
                <a:spcPct val="80000"/>
              </a:lnSpc>
              <a:spcBef>
                <a:spcPts val="0"/>
              </a:spcBef>
              <a:spcAft>
                <a:spcPts val="0"/>
              </a:spcAft>
              <a:buClrTx/>
              <a:buSzTx/>
              <a:buFontTx/>
              <a:buChar char="•"/>
              <a:tabLst/>
              <a:defRPr/>
            </a:pPr>
            <a:endParaRPr lang="en-US" sz="1400" kern="1200" baseline="0" dirty="0" smtClean="0">
              <a:solidFill>
                <a:schemeClr val="tx1"/>
              </a:solidFill>
              <a:latin typeface="+mn-lt"/>
              <a:ea typeface="+mn-ea"/>
              <a:cs typeface="+mn-cs"/>
            </a:endParaRPr>
          </a:p>
          <a:p>
            <a:pPr marL="114300" marR="0" indent="-114300" algn="l" defTabSz="914400" rtl="0" eaLnBrk="1" fontAlgn="auto" latinLnBrk="0" hangingPunct="1">
              <a:lnSpc>
                <a:spcPct val="80000"/>
              </a:lnSpc>
              <a:spcBef>
                <a:spcPts val="0"/>
              </a:spcBef>
              <a:spcAft>
                <a:spcPts val="0"/>
              </a:spcAft>
              <a:buClrTx/>
              <a:buSzTx/>
              <a:buFontTx/>
              <a:buChar char="•"/>
              <a:tabLst/>
              <a:defRPr/>
            </a:pPr>
            <a:r>
              <a:rPr lang="en-US" sz="1400" kern="1200" baseline="0" dirty="0" smtClean="0">
                <a:solidFill>
                  <a:schemeClr val="tx1"/>
                </a:solidFill>
                <a:latin typeface="+mn-lt"/>
                <a:ea typeface="+mn-ea"/>
                <a:cs typeface="+mn-cs"/>
              </a:rPr>
              <a:t>Once the session was over and a unified biennial budget established, the agencies began meeting 2x per month in order to ensure that we were utilizing the funding in an efficient and effective manner.</a:t>
            </a:r>
          </a:p>
          <a:p>
            <a:pPr marL="114300" marR="0" indent="-114300" algn="l" defTabSz="914400" rtl="0" eaLnBrk="1" fontAlgn="auto" latinLnBrk="0" hangingPunct="1">
              <a:lnSpc>
                <a:spcPct val="80000"/>
              </a:lnSpc>
              <a:spcBef>
                <a:spcPts val="0"/>
              </a:spcBef>
              <a:spcAft>
                <a:spcPts val="0"/>
              </a:spcAft>
              <a:buClrTx/>
              <a:buSzTx/>
              <a:tabLst/>
              <a:defRPr/>
            </a:pPr>
            <a:r>
              <a:rPr lang="en-US" sz="1400" kern="1200" baseline="0" dirty="0" smtClean="0">
                <a:solidFill>
                  <a:schemeClr val="tx1"/>
                </a:solidFill>
                <a:latin typeface="+mn-lt"/>
                <a:ea typeface="+mn-ea"/>
                <a:cs typeface="+mn-cs"/>
              </a:rPr>
              <a:t> </a:t>
            </a:r>
            <a:endParaRPr lang="en-US" sz="1400" dirty="0" smtClean="0"/>
          </a:p>
          <a:p>
            <a:pPr marL="114300" indent="-114300">
              <a:lnSpc>
                <a:spcPct val="80000"/>
              </a:lnSpc>
              <a:buFontTx/>
              <a:buChar char="•"/>
            </a:pPr>
            <a:r>
              <a:rPr lang="en-US" sz="1400" dirty="0" smtClean="0"/>
              <a:t>We have long been coordinating water quality management activities (even though not everyone realizes it) </a:t>
            </a:r>
          </a:p>
          <a:p>
            <a:pPr marL="114300" indent="-114300">
              <a:lnSpc>
                <a:spcPct val="80000"/>
              </a:lnSpc>
              <a:buFontTx/>
              <a:buChar char="•"/>
            </a:pPr>
            <a:endParaRPr lang="en-US" sz="1400" dirty="0" smtClean="0"/>
          </a:p>
          <a:p>
            <a:pPr marL="114300" indent="-114300">
              <a:lnSpc>
                <a:spcPct val="80000"/>
              </a:lnSpc>
              <a:buFontTx/>
              <a:buChar char="•"/>
            </a:pPr>
            <a:r>
              <a:rPr lang="en-US" sz="1400" dirty="0" smtClean="0"/>
              <a:t>This coordination is now a more institutionalized system – because this is not a short-term assignment; structured coordination will be here for 25 years to come (and longer) </a:t>
            </a:r>
          </a:p>
          <a:p>
            <a:pPr marL="114300" indent="-114300">
              <a:lnSpc>
                <a:spcPct val="80000"/>
              </a:lnSpc>
              <a:buFontTx/>
              <a:buChar char="•"/>
            </a:pPr>
            <a:endParaRPr lang="en-US" sz="1400" dirty="0" smtClean="0"/>
          </a:p>
          <a:p>
            <a:pPr marL="114300" indent="-114300">
              <a:lnSpc>
                <a:spcPct val="80000"/>
              </a:lnSpc>
              <a:buFontTx/>
              <a:buChar char="•"/>
            </a:pPr>
            <a:r>
              <a:rPr lang="en-US" sz="1400" dirty="0" smtClean="0"/>
              <a:t>Clean water is a priority for all of the agencies represented here and each receives a part of the Clean Water Fund and coordination is just part of doing the work of the executive branch</a:t>
            </a:r>
          </a:p>
          <a:p>
            <a:pPr marL="571500" lvl="1" indent="-114300">
              <a:lnSpc>
                <a:spcPct val="80000"/>
              </a:lnSpc>
              <a:buFontTx/>
              <a:buChar char="•"/>
            </a:pPr>
            <a:r>
              <a:rPr lang="en-US" sz="1400" dirty="0" smtClean="0"/>
              <a:t>The</a:t>
            </a:r>
            <a:r>
              <a:rPr lang="en-US" sz="1400" baseline="0" dirty="0" smtClean="0"/>
              <a:t> Interagency Team includes only agencies that received money from the fund in the FY2010-2011 biennium</a:t>
            </a:r>
            <a:endParaRPr lang="en-US" sz="1400" dirty="0" smtClean="0"/>
          </a:p>
          <a:p>
            <a:pPr marL="114300" indent="-114300">
              <a:lnSpc>
                <a:spcPct val="80000"/>
              </a:lnSpc>
              <a:buFontTx/>
              <a:buChar char="•"/>
            </a:pPr>
            <a:endParaRPr lang="en-US" sz="1400" dirty="0" smtClean="0"/>
          </a:p>
        </p:txBody>
      </p:sp>
      <p:sp>
        <p:nvSpPr>
          <p:cNvPr id="4" name="Slide Number Placeholder 3"/>
          <p:cNvSpPr>
            <a:spLocks noGrp="1"/>
          </p:cNvSpPr>
          <p:nvPr>
            <p:ph type="sldNum" sz="quarter" idx="10"/>
          </p:nvPr>
        </p:nvSpPr>
        <p:spPr/>
        <p:txBody>
          <a:bodyPr/>
          <a:lstStyle/>
          <a:p>
            <a:fld id="{5B97547C-8228-4E26-985D-D48F01DEC8BB}"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xfrm>
            <a:off x="1108075" y="696913"/>
            <a:ext cx="4648200" cy="3486150"/>
          </a:xfrm>
          <a:ln/>
        </p:spPr>
      </p:sp>
      <p:sp>
        <p:nvSpPr>
          <p:cNvPr id="64515" name="Notes Placeholder 3"/>
          <p:cNvSpPr>
            <a:spLocks noGrp="1"/>
          </p:cNvSpPr>
          <p:nvPr>
            <p:ph type="body" sz="quarter" idx="10"/>
          </p:nvPr>
        </p:nvSpPr>
        <p:spPr>
          <a:noFill/>
          <a:ln/>
        </p:spPr>
        <p:txBody>
          <a:bodyPr/>
          <a:lstStyle/>
          <a:p>
            <a:pPr marL="114300" indent="-114300">
              <a:buFontTx/>
              <a:buChar char="•"/>
            </a:pPr>
            <a:r>
              <a:rPr lang="en-US" sz="1400" baseline="0" dirty="0" smtClean="0"/>
              <a:t>This chart is really the meat and potatoes of how the team works and the various activities that are incorporated under the joint leadership</a:t>
            </a:r>
          </a:p>
          <a:p>
            <a:pPr marL="114300" indent="-114300">
              <a:buFontTx/>
              <a:buChar char="•"/>
            </a:pPr>
            <a:r>
              <a:rPr lang="en-US" sz="1400" baseline="0" dirty="0" smtClean="0"/>
              <a:t>The work is done in the </a:t>
            </a:r>
            <a:r>
              <a:rPr lang="en-US" sz="1400" baseline="0" dirty="0" err="1" smtClean="0"/>
              <a:t>subteams</a:t>
            </a:r>
            <a:r>
              <a:rPr lang="en-US" sz="1400" baseline="0" dirty="0" smtClean="0"/>
              <a:t>, which have multi-agency representatives on them.  </a:t>
            </a:r>
          </a:p>
          <a:p>
            <a:pPr marL="114300" indent="-114300">
              <a:buFontTx/>
              <a:buNone/>
            </a:pPr>
            <a:endParaRPr lang="en-US" sz="1400" baseline="0" dirty="0" smtClean="0"/>
          </a:p>
          <a:p>
            <a:pPr marL="571500" lvl="1" indent="-114300">
              <a:buFontTx/>
              <a:buChar char="•"/>
            </a:pPr>
            <a:r>
              <a:rPr lang="en-US" sz="1400" baseline="0" dirty="0" smtClean="0"/>
              <a:t>LIST OFF SUBTEAMS and describe tasks.  </a:t>
            </a:r>
          </a:p>
          <a:p>
            <a:pPr marL="571500" lvl="1" indent="-114300">
              <a:buFontTx/>
              <a:buChar char="•"/>
            </a:pPr>
            <a:r>
              <a:rPr lang="en-US" sz="1400" baseline="0" dirty="0" smtClean="0"/>
              <a:t>As their work progresses, and should an issue arise that needs higher level discussion, that </a:t>
            </a:r>
            <a:r>
              <a:rPr lang="en-US" sz="1400" baseline="0" dirty="0" err="1" smtClean="0"/>
              <a:t>subteam</a:t>
            </a:r>
            <a:r>
              <a:rPr lang="en-US" sz="1400" baseline="0" dirty="0" smtClean="0"/>
              <a:t> will ask their designated CT liaison to bring it to the CWF Interagency Coordination Team for discussion and resolution.</a:t>
            </a:r>
          </a:p>
          <a:p>
            <a:pPr marL="114300" indent="-114300">
              <a:buFontTx/>
              <a:buChar char="•"/>
            </a:pPr>
            <a:endParaRPr lang="en-US" sz="1400" baseline="0" dirty="0" smtClean="0"/>
          </a:p>
          <a:p>
            <a:pPr marL="114300" indent="-114300">
              <a:buFontTx/>
              <a:buChar char="•"/>
            </a:pPr>
            <a:r>
              <a:rPr lang="en-US" sz="1400" baseline="0" dirty="0" smtClean="0"/>
              <a:t>The CT is composed of Assistant Commissioner level folks that ensure that there isn’t duplication and overlap.</a:t>
            </a:r>
            <a:endParaRPr lang="en-US" sz="1400"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14300" indent="-114300">
              <a:buFont typeface="Arial" pitchFamily="34" charset="0"/>
              <a:buNone/>
            </a:pPr>
            <a:r>
              <a:rPr lang="en-US" sz="1400" baseline="0" dirty="0" smtClean="0"/>
              <a:t>Now I’d like to switch gears to present information on funding and what activities we’ve initiated</a:t>
            </a:r>
          </a:p>
          <a:p>
            <a:pPr marL="114300" indent="-114300">
              <a:buFont typeface="Arial" pitchFamily="34" charset="0"/>
              <a:buNone/>
            </a:pPr>
            <a:endParaRPr lang="en-US" sz="1400" baseline="0" dirty="0" smtClean="0"/>
          </a:p>
          <a:p>
            <a:pPr marL="114300" indent="-114300">
              <a:buFont typeface="Arial" pitchFamily="34" charset="0"/>
              <a:buNone/>
            </a:pPr>
            <a:r>
              <a:rPr lang="en-US" sz="1400" baseline="0" dirty="0" smtClean="0"/>
              <a:t>The total funds appropriated to all agencies in the FY2010-2011 biennium was nearly $151M with </a:t>
            </a:r>
          </a:p>
          <a:p>
            <a:pPr marL="114300" indent="-114300">
              <a:buFont typeface="Arial" pitchFamily="34" charset="0"/>
              <a:buNone/>
            </a:pPr>
            <a:r>
              <a:rPr lang="en-US" sz="1400" baseline="0" dirty="0" smtClean="0"/>
              <a:t>$21M for M&amp;A</a:t>
            </a:r>
          </a:p>
          <a:p>
            <a:pPr marL="114300" indent="-114300">
              <a:buFont typeface="Arial" pitchFamily="34" charset="0"/>
              <a:buNone/>
            </a:pPr>
            <a:r>
              <a:rPr lang="en-US" sz="1400" baseline="0" dirty="0" smtClean="0"/>
              <a:t>$20M for TMDL and protection strategy development</a:t>
            </a:r>
          </a:p>
          <a:p>
            <a:pPr marL="114300" indent="-114300">
              <a:buFont typeface="Arial" pitchFamily="34" charset="0"/>
              <a:buNone/>
            </a:pPr>
            <a:r>
              <a:rPr lang="en-US" sz="1400" baseline="0" dirty="0" smtClean="0"/>
              <a:t>$95M for point and nonpoint protection and restoration activities and more than</a:t>
            </a:r>
          </a:p>
          <a:p>
            <a:pPr marL="114300" indent="-114300">
              <a:buFont typeface="Arial" pitchFamily="34" charset="0"/>
              <a:buNone/>
            </a:pPr>
            <a:r>
              <a:rPr lang="en-US" sz="1400" baseline="0" dirty="0" smtClean="0"/>
              <a:t>$13M for drinking water protection</a:t>
            </a:r>
          </a:p>
          <a:p>
            <a:pPr marL="114300" indent="-114300">
              <a:buFont typeface="Arial" pitchFamily="34" charset="0"/>
              <a:buNone/>
            </a:pPr>
            <a:endParaRPr lang="en-US" sz="1400" baseline="0" dirty="0" smtClean="0"/>
          </a:p>
          <a:p>
            <a:pPr marL="114300" indent="-114300">
              <a:buFont typeface="Arial" pitchFamily="34" charset="0"/>
              <a:buNone/>
            </a:pPr>
            <a:r>
              <a:rPr lang="en-US" sz="1400" baseline="0" dirty="0" smtClean="0"/>
              <a:t>Even though the amendment was passed in 2008 and the session ended in May 2009 and the new biennium began in July 2009, tax receipts from the amendment didn’t begin coming into the CWF until September.  Some of this money was released to agencies, but MMB withheld most of the CWF dollars for pass through grants until this January, to build up the fund balance.  Many of those FY09 contracts didn’t get out until mid-late spring of this year.</a:t>
            </a:r>
          </a:p>
        </p:txBody>
      </p:sp>
      <p:sp>
        <p:nvSpPr>
          <p:cNvPr id="4" name="Slide Number Placeholder 3"/>
          <p:cNvSpPr>
            <a:spLocks noGrp="1"/>
          </p:cNvSpPr>
          <p:nvPr>
            <p:ph type="sldNum" sz="quarter" idx="10"/>
          </p:nvPr>
        </p:nvSpPr>
        <p:spPr/>
        <p:txBody>
          <a:bodyPr/>
          <a:lstStyle/>
          <a:p>
            <a:fld id="{5B97547C-8228-4E26-985D-D48F01DEC8BB}"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415790"/>
            <a:ext cx="6019800" cy="4648200"/>
          </a:xfrm>
        </p:spPr>
        <p:txBody>
          <a:bodyPr>
            <a:normAutofit fontScale="92500" lnSpcReduction="10000"/>
          </a:bodyPr>
          <a:lstStyle/>
          <a:p>
            <a:pPr marL="114300" indent="-114300">
              <a:buFont typeface="Arial" pitchFamily="34" charset="0"/>
              <a:buChar char="•"/>
            </a:pPr>
            <a:r>
              <a:rPr lang="en-US" sz="1400" baseline="0" dirty="0" smtClean="0"/>
              <a:t>Revenues appropriated to the MPCA from the Clean Water Fund at the end of the 2009 session totaled $51M with the majority going to M&amp;A and TMDL restoration and protection plan development.</a:t>
            </a:r>
          </a:p>
          <a:p>
            <a:pPr marL="114300" indent="-114300">
              <a:buFont typeface="Arial" pitchFamily="34" charset="0"/>
              <a:buChar char="•"/>
            </a:pPr>
            <a:endParaRPr lang="en-US" sz="1400" baseline="0" dirty="0" smtClean="0"/>
          </a:p>
          <a:p>
            <a:pPr marL="119063" lvl="0" indent="-119063">
              <a:buFont typeface="Arial" pitchFamily="34" charset="0"/>
              <a:buChar char="•"/>
            </a:pPr>
            <a:endParaRPr lang="en-US" sz="1500" kern="1200" dirty="0" smtClean="0">
              <a:solidFill>
                <a:schemeClr val="tx1"/>
              </a:solidFill>
              <a:latin typeface="+mn-lt"/>
              <a:ea typeface="+mn-ea"/>
              <a:cs typeface="+mn-cs"/>
            </a:endParaRPr>
          </a:p>
          <a:p>
            <a:pPr marL="119063" indent="-119063">
              <a:buFont typeface="Arial" pitchFamily="34" charset="0"/>
              <a:buChar char="•"/>
            </a:pPr>
            <a:endParaRPr lang="en-US" sz="1500" dirty="0"/>
          </a:p>
        </p:txBody>
      </p:sp>
      <p:sp>
        <p:nvSpPr>
          <p:cNvPr id="4" name="Slide Number Placeholder 3"/>
          <p:cNvSpPr>
            <a:spLocks noGrp="1"/>
          </p:cNvSpPr>
          <p:nvPr>
            <p:ph type="sldNum" sz="quarter" idx="10"/>
          </p:nvPr>
        </p:nvSpPr>
        <p:spPr/>
        <p:txBody>
          <a:bodyPr/>
          <a:lstStyle/>
          <a:p>
            <a:fld id="{5B97547C-8228-4E26-985D-D48F01DEC8BB}"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90600" y="990601"/>
            <a:ext cx="7772400" cy="1143000"/>
          </a:xfrm>
        </p:spPr>
        <p:txBody>
          <a:bodyPr>
            <a:normAutofit/>
          </a:bodyPr>
          <a:lstStyle>
            <a:lvl1pPr algn="r">
              <a:defRPr sz="4800" b="1" cap="none" spc="0">
                <a:ln w="12700">
                  <a:noFill/>
                  <a:prstDash val="solid"/>
                </a:ln>
                <a:solidFill>
                  <a:schemeClr val="bg2"/>
                </a:solidFill>
                <a:effectLs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990600" y="2133600"/>
            <a:ext cx="7772400" cy="990600"/>
          </a:xfrm>
        </p:spPr>
        <p:txBody>
          <a:bodyPr>
            <a:normAutofit/>
          </a:bodyPr>
          <a:lstStyle>
            <a:lvl1pPr marL="0" indent="0" algn="r">
              <a:buNone/>
              <a:defRPr sz="4400">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EBDBF8-4626-41C7-98C8-505145927660}"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37C31E-944D-422F-A01F-0BEBAA327C6E}"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dirty="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1BFFD4E9-0B88-444E-A851-8963D978C100}" type="slidenum">
              <a:rPr lang="en-US"/>
              <a:pPr>
                <a:defRPr/>
              </a:pPr>
              <a:t>‹#›</a:t>
            </a:fld>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
                <a:schemeClr val="bg2"/>
              </a:buClr>
              <a:buSzPct val="80000"/>
              <a:buFont typeface="Wingdings" pitchFamily="2" charset="2"/>
              <a:buChar char="q"/>
              <a:defRPr/>
            </a:lvl1pPr>
            <a:lvl2pPr>
              <a:buClr>
                <a:srgbClr val="002060"/>
              </a:buClr>
              <a:buSzPct val="80000"/>
              <a:buFont typeface="Wingdings" pitchFamily="2" charset="2"/>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D687944-B920-40DC-9067-7E6AE6C604A8}"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
        <p:nvSpPr>
          <p:cNvPr id="10" name="Rounded Rectangle 9"/>
          <p:cNvSpPr/>
          <p:nvPr userDrawn="1"/>
        </p:nvSpPr>
        <p:spPr>
          <a:xfrm>
            <a:off x="533400" y="1371600"/>
            <a:ext cx="81534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ADB1A6-EBD9-4155-A02D-1CBBA618E0A6}" type="datetime1">
              <a:rPr lang="en-US" smtClean="0"/>
              <a:pPr/>
              <a:t>10/22/2010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1D298E-A443-4749-BA02-7AFE20EB3DC7}"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81979D-1CF6-425E-9CB2-9F7740297CD4}" type="datetime1">
              <a:rPr lang="en-US" smtClean="0"/>
              <a:pPr/>
              <a:t>10/22/2010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DD1E67-2F9A-45CC-889B-7675E8F11765}" type="datetime1">
              <a:rPr lang="en-US" smtClean="0"/>
              <a:pPr/>
              <a:t>10/22/2010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FD8E96-D0B6-4C0A-8F6E-5F265E586D2F}" type="datetime1">
              <a:rPr lang="en-US" smtClean="0"/>
              <a:pPr/>
              <a:t>10/22/2010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6F2A11-CD21-4958-BAED-78055BA3DAF3}"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CFB16-6DF5-476B-85FA-94EE5CAB0416}" type="datetime1">
              <a:rPr lang="en-US" smtClean="0"/>
              <a:pPr/>
              <a:t>10/22/2010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7BFFB2-5BA2-4AC9-963A-5046B9CCD5E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ed Rectangle 6"/>
          <p:cNvSpPr/>
          <p:nvPr/>
        </p:nvSpPr>
        <p:spPr>
          <a:xfrm>
            <a:off x="0" y="0"/>
            <a:ext cx="9144000" cy="6858000"/>
          </a:xfrm>
          <a:prstGeom prst="roundRect">
            <a:avLst>
              <a:gd name="adj" fmla="val 2917"/>
            </a:avLst>
          </a:prstGeom>
          <a:solidFill>
            <a:schemeClr val="accent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9144" y="238124"/>
            <a:ext cx="9125712" cy="61626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p:txBody>
      </p:sp>
      <p:sp>
        <p:nvSpPr>
          <p:cNvPr id="4" name="Date Placeholder 3"/>
          <p:cNvSpPr>
            <a:spLocks noGrp="1"/>
          </p:cNvSpPr>
          <p:nvPr>
            <p:ph type="dt" sz="half" idx="2"/>
          </p:nvPr>
        </p:nvSpPr>
        <p:spPr>
          <a:xfrm>
            <a:off x="457200" y="6451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392704-60DD-40A6-B0AF-74DC69DF43A5}" type="datetime1">
              <a:rPr lang="en-US" smtClean="0"/>
              <a:pPr/>
              <a:t>10/22/2010</a:t>
            </a:fld>
            <a:endParaRPr lang="en-US" dirty="0"/>
          </a:p>
        </p:txBody>
      </p:sp>
      <p:sp>
        <p:nvSpPr>
          <p:cNvPr id="5" name="Footer Placeholder 4"/>
          <p:cNvSpPr>
            <a:spLocks noGrp="1"/>
          </p:cNvSpPr>
          <p:nvPr>
            <p:ph type="ftr" sz="quarter" idx="3"/>
          </p:nvPr>
        </p:nvSpPr>
        <p:spPr>
          <a:xfrm>
            <a:off x="3124200" y="6451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51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7BFFB2-5BA2-4AC9-963A-5046B9CCD5E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bg2"/>
          </a:solidFill>
          <a:effectLst>
            <a:outerShdw blurRad="50800" dist="38100" dir="2700000" algn="tl"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chemeClr val="accent2"/>
        </a:buClr>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533400" y="685800"/>
            <a:ext cx="8305800" cy="2362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09600" y="838201"/>
            <a:ext cx="8153400" cy="1142999"/>
          </a:xfrm>
        </p:spPr>
        <p:txBody>
          <a:bodyPr>
            <a:normAutofit/>
          </a:bodyPr>
          <a:lstStyle/>
          <a:p>
            <a:pPr algn="r"/>
            <a:r>
              <a:rPr lang="en-US" dirty="0" smtClean="0">
                <a:cs typeface="Tahoma" pitchFamily="34" charset="0"/>
              </a:rPr>
              <a:t>Clean Water Fund</a:t>
            </a:r>
            <a:endParaRPr lang="en-US" b="0" dirty="0">
              <a:solidFill>
                <a:schemeClr val="bg2"/>
              </a:solidFill>
              <a:cs typeface="Tahoma" pitchFamily="34" charset="0"/>
            </a:endParaRPr>
          </a:p>
        </p:txBody>
      </p:sp>
      <p:sp>
        <p:nvSpPr>
          <p:cNvPr id="3" name="Subtitle 2"/>
          <p:cNvSpPr>
            <a:spLocks noGrp="1"/>
          </p:cNvSpPr>
          <p:nvPr>
            <p:ph type="subTitle" idx="1"/>
          </p:nvPr>
        </p:nvSpPr>
        <p:spPr>
          <a:xfrm>
            <a:off x="533400" y="1600200"/>
            <a:ext cx="8153400" cy="838200"/>
          </a:xfrm>
        </p:spPr>
        <p:txBody>
          <a:bodyPr>
            <a:normAutofit fontScale="85000" lnSpcReduction="10000"/>
          </a:bodyPr>
          <a:lstStyle/>
          <a:p>
            <a:pPr algn="r"/>
            <a:r>
              <a:rPr lang="en-US" dirty="0" smtClean="0"/>
              <a:t>Interagency Leadership and Coordination</a:t>
            </a:r>
            <a:endParaRPr lang="en-US" sz="4400" dirty="0"/>
          </a:p>
        </p:txBody>
      </p:sp>
      <p:sp>
        <p:nvSpPr>
          <p:cNvPr id="5" name="TextBox 4"/>
          <p:cNvSpPr txBox="1"/>
          <p:nvPr/>
        </p:nvSpPr>
        <p:spPr>
          <a:xfrm>
            <a:off x="914400" y="3048000"/>
            <a:ext cx="8001000" cy="1077218"/>
          </a:xfrm>
          <a:prstGeom prst="rect">
            <a:avLst/>
          </a:prstGeom>
          <a:noFill/>
        </p:spPr>
        <p:txBody>
          <a:bodyPr wrap="square" rtlCol="0">
            <a:spAutoFit/>
          </a:bodyPr>
          <a:lstStyle/>
          <a:p>
            <a:pPr algn="r"/>
            <a:r>
              <a:rPr lang="en-US" sz="3600" b="1" dirty="0" smtClean="0">
                <a:solidFill>
                  <a:schemeClr val="accent1">
                    <a:lumMod val="75000"/>
                  </a:schemeClr>
                </a:solidFill>
              </a:rPr>
              <a:t>Rebecca Flood</a:t>
            </a:r>
            <a:endParaRPr lang="en-US" sz="3600" b="1" baseline="0" dirty="0" smtClean="0">
              <a:solidFill>
                <a:schemeClr val="accent1">
                  <a:lumMod val="75000"/>
                </a:schemeClr>
              </a:solidFill>
            </a:endParaRPr>
          </a:p>
          <a:p>
            <a:pPr algn="r"/>
            <a:r>
              <a:rPr lang="en-US" sz="2800" dirty="0" smtClean="0">
                <a:solidFill>
                  <a:schemeClr val="accent1">
                    <a:lumMod val="75000"/>
                  </a:schemeClr>
                </a:solidFill>
              </a:rPr>
              <a:t>MPCA Assistant Commissioner</a:t>
            </a:r>
          </a:p>
        </p:txBody>
      </p:sp>
      <p:sp>
        <p:nvSpPr>
          <p:cNvPr id="6" name="TextBox 5"/>
          <p:cNvSpPr txBox="1"/>
          <p:nvPr/>
        </p:nvSpPr>
        <p:spPr>
          <a:xfrm>
            <a:off x="228600" y="6396335"/>
            <a:ext cx="8763000" cy="461665"/>
          </a:xfrm>
          <a:prstGeom prst="rect">
            <a:avLst/>
          </a:prstGeom>
          <a:noFill/>
        </p:spPr>
        <p:txBody>
          <a:bodyPr wrap="square" rtlCol="0">
            <a:spAutoFit/>
          </a:bodyPr>
          <a:lstStyle/>
          <a:p>
            <a:r>
              <a:rPr lang="en-US" sz="2400" dirty="0" err="1" smtClean="0"/>
              <a:t>Stormwater</a:t>
            </a:r>
            <a:r>
              <a:rPr lang="en-US" sz="2400" dirty="0" smtClean="0"/>
              <a:t> Steering Committee			October 21, 2010</a:t>
            </a:r>
          </a:p>
        </p:txBody>
      </p:sp>
      <p:pic>
        <p:nvPicPr>
          <p:cNvPr id="7" name="Picture 4" descr="mpca-vert-left-color"/>
          <p:cNvPicPr>
            <a:picLocks noChangeAspect="1" noChangeArrowheads="1"/>
          </p:cNvPicPr>
          <p:nvPr/>
        </p:nvPicPr>
        <p:blipFill>
          <a:blip r:embed="rId3" cstate="print"/>
          <a:srcRect/>
          <a:stretch>
            <a:fillRect/>
          </a:stretch>
        </p:blipFill>
        <p:spPr bwMode="auto">
          <a:xfrm>
            <a:off x="152400" y="4572000"/>
            <a:ext cx="1012825" cy="1600200"/>
          </a:xfrm>
          <a:prstGeom prst="rect">
            <a:avLst/>
          </a:prstGeom>
          <a:noFill/>
          <a:ln w="9525">
            <a:noFill/>
            <a:miter lim="800000"/>
            <a:headEnd/>
            <a:tailEnd/>
          </a:ln>
        </p:spPr>
      </p:pic>
      <p:pic>
        <p:nvPicPr>
          <p:cNvPr id="9" name="Picture 5" descr="dnrcolorlogo 2inch"/>
          <p:cNvPicPr>
            <a:picLocks noChangeAspect="1" noChangeArrowheads="1"/>
          </p:cNvPicPr>
          <p:nvPr/>
        </p:nvPicPr>
        <p:blipFill>
          <a:blip r:embed="rId4" cstate="print"/>
          <a:srcRect/>
          <a:stretch>
            <a:fillRect/>
          </a:stretch>
        </p:blipFill>
        <p:spPr bwMode="auto">
          <a:xfrm>
            <a:off x="1235075" y="4572000"/>
            <a:ext cx="1203325" cy="1600200"/>
          </a:xfrm>
          <a:prstGeom prst="rect">
            <a:avLst/>
          </a:prstGeom>
          <a:noFill/>
          <a:ln w="9525">
            <a:noFill/>
            <a:miter lim="800000"/>
            <a:headEnd/>
            <a:tailEnd/>
          </a:ln>
        </p:spPr>
      </p:pic>
      <p:pic>
        <p:nvPicPr>
          <p:cNvPr id="10" name="Picture 8" descr="BWSRlogo"/>
          <p:cNvPicPr>
            <a:picLocks noChangeAspect="1" noChangeArrowheads="1"/>
          </p:cNvPicPr>
          <p:nvPr/>
        </p:nvPicPr>
        <p:blipFill>
          <a:blip r:embed="rId5" cstate="print"/>
          <a:srcRect/>
          <a:stretch>
            <a:fillRect/>
          </a:stretch>
        </p:blipFill>
        <p:spPr bwMode="auto">
          <a:xfrm>
            <a:off x="2568575" y="4572000"/>
            <a:ext cx="1241425" cy="1600200"/>
          </a:xfrm>
          <a:prstGeom prst="rect">
            <a:avLst/>
          </a:prstGeom>
          <a:noFill/>
          <a:ln w="9525">
            <a:noFill/>
            <a:miter lim="800000"/>
            <a:headEnd/>
            <a:tailEnd/>
          </a:ln>
        </p:spPr>
      </p:pic>
      <p:pic>
        <p:nvPicPr>
          <p:cNvPr id="11" name="Picture 9" descr="PFA_Logo_343"/>
          <p:cNvPicPr>
            <a:picLocks noChangeAspect="1" noChangeArrowheads="1"/>
          </p:cNvPicPr>
          <p:nvPr/>
        </p:nvPicPr>
        <p:blipFill>
          <a:blip r:embed="rId6" cstate="print"/>
          <a:srcRect/>
          <a:stretch>
            <a:fillRect/>
          </a:stretch>
        </p:blipFill>
        <p:spPr bwMode="auto">
          <a:xfrm>
            <a:off x="3886200" y="4572000"/>
            <a:ext cx="1676400" cy="1130300"/>
          </a:xfrm>
          <a:prstGeom prst="rect">
            <a:avLst/>
          </a:prstGeom>
          <a:noFill/>
          <a:ln w="9525">
            <a:noFill/>
            <a:miter lim="800000"/>
            <a:headEnd/>
            <a:tailEnd/>
          </a:ln>
        </p:spPr>
      </p:pic>
      <p:pic>
        <p:nvPicPr>
          <p:cNvPr id="12" name="Picture 10" descr="MC--logo 600 blue 2-inch"/>
          <p:cNvPicPr>
            <a:picLocks noChangeAspect="1" noChangeArrowheads="1"/>
          </p:cNvPicPr>
          <p:nvPr/>
        </p:nvPicPr>
        <p:blipFill>
          <a:blip r:embed="rId7" cstate="print"/>
          <a:srcRect/>
          <a:stretch>
            <a:fillRect/>
          </a:stretch>
        </p:blipFill>
        <p:spPr bwMode="auto">
          <a:xfrm>
            <a:off x="3962400" y="5833878"/>
            <a:ext cx="2971800" cy="416109"/>
          </a:xfrm>
          <a:prstGeom prst="rect">
            <a:avLst/>
          </a:prstGeom>
          <a:noFill/>
          <a:ln w="9525">
            <a:noFill/>
            <a:miter lim="800000"/>
            <a:headEnd/>
            <a:tailEnd/>
          </a:ln>
        </p:spPr>
      </p:pic>
      <p:pic>
        <p:nvPicPr>
          <p:cNvPr id="13" name="Picture 6" descr="mda logo new sq hi res"/>
          <p:cNvPicPr>
            <a:picLocks noChangeAspect="1" noChangeArrowheads="1"/>
          </p:cNvPicPr>
          <p:nvPr/>
        </p:nvPicPr>
        <p:blipFill>
          <a:blip r:embed="rId8" cstate="print"/>
          <a:srcRect/>
          <a:stretch>
            <a:fillRect/>
          </a:stretch>
        </p:blipFill>
        <p:spPr bwMode="auto">
          <a:xfrm>
            <a:off x="5638800" y="4572000"/>
            <a:ext cx="1371600" cy="1112837"/>
          </a:xfrm>
          <a:prstGeom prst="rect">
            <a:avLst/>
          </a:prstGeom>
          <a:noFill/>
          <a:ln w="9525">
            <a:noFill/>
            <a:miter lim="800000"/>
            <a:headEnd/>
            <a:tailEnd/>
          </a:ln>
        </p:spPr>
      </p:pic>
      <p:pic>
        <p:nvPicPr>
          <p:cNvPr id="14" name="Picture 7" descr="reflexblueblk"/>
          <p:cNvPicPr>
            <a:picLocks noChangeAspect="1" noChangeArrowheads="1"/>
          </p:cNvPicPr>
          <p:nvPr/>
        </p:nvPicPr>
        <p:blipFill>
          <a:blip r:embed="rId9" cstate="print"/>
          <a:srcRect/>
          <a:stretch>
            <a:fillRect/>
          </a:stretch>
        </p:blipFill>
        <p:spPr bwMode="auto">
          <a:xfrm>
            <a:off x="7086600" y="4495800"/>
            <a:ext cx="1828800" cy="1098550"/>
          </a:xfrm>
          <a:prstGeom prst="rect">
            <a:avLst/>
          </a:prstGeom>
          <a:noFill/>
          <a:ln w="9525">
            <a:noFill/>
            <a:miter lim="800000"/>
            <a:headEnd/>
            <a:tailEnd/>
          </a:ln>
        </p:spPr>
      </p:pic>
      <p:pic>
        <p:nvPicPr>
          <p:cNvPr id="15" name="Picture 13" descr="UofMN"/>
          <p:cNvPicPr>
            <a:picLocks noChangeAspect="1" noChangeArrowheads="1"/>
          </p:cNvPicPr>
          <p:nvPr/>
        </p:nvPicPr>
        <p:blipFill>
          <a:blip r:embed="rId10" cstate="print"/>
          <a:srcRect/>
          <a:stretch>
            <a:fillRect/>
          </a:stretch>
        </p:blipFill>
        <p:spPr bwMode="auto">
          <a:xfrm>
            <a:off x="7086600" y="5638799"/>
            <a:ext cx="1828800" cy="69112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MPCA Activities</a:t>
            </a:r>
            <a:endParaRPr lang="en-US" dirty="0"/>
          </a:p>
        </p:txBody>
      </p:sp>
      <p:sp>
        <p:nvSpPr>
          <p:cNvPr id="3" name="Content Placeholder 2"/>
          <p:cNvSpPr>
            <a:spLocks noGrp="1"/>
          </p:cNvSpPr>
          <p:nvPr>
            <p:ph idx="1"/>
          </p:nvPr>
        </p:nvSpPr>
        <p:spPr>
          <a:xfrm>
            <a:off x="609600" y="1676400"/>
            <a:ext cx="8001000" cy="4191000"/>
          </a:xfrm>
        </p:spPr>
        <p:txBody>
          <a:bodyPr>
            <a:normAutofit/>
          </a:bodyPr>
          <a:lstStyle/>
          <a:p>
            <a:pPr lvl="0">
              <a:spcBef>
                <a:spcPts val="0"/>
              </a:spcBef>
              <a:defRPr/>
            </a:pPr>
            <a:r>
              <a:rPr lang="en-US" dirty="0" smtClean="0"/>
              <a:t>Monitoring and assessment efforts to complete watershed approach 10-yr cycle</a:t>
            </a:r>
          </a:p>
          <a:p>
            <a:pPr lvl="0">
              <a:spcBef>
                <a:spcPts val="0"/>
              </a:spcBef>
              <a:defRPr/>
            </a:pPr>
            <a:r>
              <a:rPr lang="en-US" dirty="0" smtClean="0"/>
              <a:t>Fund TMDL projects and staff</a:t>
            </a:r>
          </a:p>
          <a:p>
            <a:pPr lvl="0">
              <a:spcBef>
                <a:spcPts val="0"/>
              </a:spcBef>
              <a:defRPr/>
            </a:pPr>
            <a:r>
              <a:rPr lang="en-US" dirty="0" smtClean="0"/>
              <a:t>Database development</a:t>
            </a:r>
          </a:p>
          <a:p>
            <a:pPr lvl="0">
              <a:spcBef>
                <a:spcPts val="0"/>
              </a:spcBef>
              <a:defRPr/>
            </a:pPr>
            <a:r>
              <a:rPr lang="en-US" dirty="0" smtClean="0"/>
              <a:t>St. Louis River restoration</a:t>
            </a:r>
          </a:p>
          <a:p>
            <a:pPr lvl="0">
              <a:spcBef>
                <a:spcPts val="0"/>
              </a:spcBef>
              <a:defRPr/>
            </a:pPr>
            <a:r>
              <a:rPr lang="en-US" dirty="0" smtClean="0"/>
              <a:t>Clean Water Partnership</a:t>
            </a:r>
          </a:p>
          <a:p>
            <a:pPr lvl="0">
              <a:spcBef>
                <a:spcPts val="0"/>
              </a:spcBef>
              <a:defRPr/>
            </a:pPr>
            <a:r>
              <a:rPr lang="en-US" dirty="0" smtClean="0"/>
              <a:t>Wastewater Beneficial reuse</a:t>
            </a:r>
          </a:p>
          <a:p>
            <a:pPr lvl="0">
              <a:spcBef>
                <a:spcPts val="0"/>
              </a:spcBef>
              <a:defRPr/>
            </a:pPr>
            <a:r>
              <a:rPr lang="en-US" dirty="0" smtClean="0"/>
              <a:t>Groundwater assessment and protection</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Clean Water Fund: </a:t>
            </a:r>
            <a:br>
              <a:rPr lang="en-US" dirty="0" smtClean="0"/>
            </a:br>
            <a:r>
              <a:rPr lang="en-US" dirty="0" smtClean="0"/>
              <a:t>MPCA Special Projects</a:t>
            </a:r>
            <a:endParaRPr lang="en-US" dirty="0"/>
          </a:p>
        </p:txBody>
      </p:sp>
      <p:sp>
        <p:nvSpPr>
          <p:cNvPr id="3" name="Content Placeholder 2"/>
          <p:cNvSpPr>
            <a:spLocks noGrp="1"/>
          </p:cNvSpPr>
          <p:nvPr>
            <p:ph idx="1"/>
          </p:nvPr>
        </p:nvSpPr>
        <p:spPr>
          <a:xfrm>
            <a:off x="457200" y="1524000"/>
            <a:ext cx="8229600" cy="4876800"/>
          </a:xfrm>
        </p:spPr>
        <p:txBody>
          <a:bodyPr>
            <a:normAutofit/>
          </a:bodyPr>
          <a:lstStyle/>
          <a:p>
            <a:pPr lvl="0">
              <a:spcBef>
                <a:spcPts val="0"/>
              </a:spcBef>
              <a:defRPr/>
            </a:pPr>
            <a:r>
              <a:rPr lang="en-US" dirty="0" smtClean="0"/>
              <a:t>Legislative Mandates</a:t>
            </a:r>
          </a:p>
          <a:p>
            <a:pPr lvl="1">
              <a:spcBef>
                <a:spcPts val="0"/>
              </a:spcBef>
              <a:defRPr/>
            </a:pPr>
            <a:r>
              <a:rPr lang="en-US" dirty="0" smtClean="0"/>
              <a:t>Endocrine disruptor monitoring and analysis</a:t>
            </a:r>
          </a:p>
          <a:p>
            <a:pPr lvl="1">
              <a:spcBef>
                <a:spcPts val="0"/>
              </a:spcBef>
              <a:defRPr/>
            </a:pPr>
            <a:r>
              <a:rPr lang="en-US" dirty="0" smtClean="0"/>
              <a:t>Wastewater treatment monitoring (EDC)</a:t>
            </a:r>
          </a:p>
          <a:p>
            <a:pPr lvl="1">
              <a:spcBef>
                <a:spcPts val="0"/>
              </a:spcBef>
              <a:defRPr/>
            </a:pPr>
            <a:r>
              <a:rPr lang="en-US" dirty="0" smtClean="0"/>
              <a:t>Red River Watch</a:t>
            </a:r>
          </a:p>
          <a:p>
            <a:pPr lvl="1">
              <a:spcBef>
                <a:spcPts val="0"/>
              </a:spcBef>
              <a:defRPr/>
            </a:pPr>
            <a:r>
              <a:rPr lang="en-US" dirty="0" smtClean="0"/>
              <a:t>St. Croix Watershed monitoring</a:t>
            </a:r>
          </a:p>
          <a:p>
            <a:pPr lvl="1">
              <a:spcBef>
                <a:spcPts val="0"/>
              </a:spcBef>
              <a:defRPr/>
            </a:pPr>
            <a:r>
              <a:rPr lang="en-US" dirty="0" smtClean="0"/>
              <a:t>Minnesota River water quality effectiveness monitoring</a:t>
            </a:r>
          </a:p>
          <a:p>
            <a:pPr lvl="1">
              <a:spcBef>
                <a:spcPts val="0"/>
              </a:spcBef>
              <a:defRPr/>
            </a:pPr>
            <a:r>
              <a:rPr lang="en-US" dirty="0" smtClean="0"/>
              <a:t>Buffalo River watershed pilot project</a:t>
            </a:r>
          </a:p>
          <a:p>
            <a:pPr lvl="1">
              <a:spcBef>
                <a:spcPts val="0"/>
              </a:spcBef>
              <a:defRPr/>
            </a:pPr>
            <a:r>
              <a:rPr lang="en-US" dirty="0" smtClean="0"/>
              <a:t>Coal tar stormwater best management practices</a:t>
            </a:r>
          </a:p>
          <a:p>
            <a:pPr lvl="1">
              <a:spcBef>
                <a:spcPts val="0"/>
              </a:spcBef>
              <a:defRPr/>
            </a:pPr>
            <a:endParaRPr lang="en-US" dirty="0" smtClean="0"/>
          </a:p>
          <a:p>
            <a:pPr lvl="1">
              <a:spcBef>
                <a:spcPts val="0"/>
              </a:spcBef>
              <a:defRPr/>
            </a:pPr>
            <a:endParaRPr lang="en-US" dirty="0" smtClean="0"/>
          </a:p>
          <a:p>
            <a:pPr lvl="1">
              <a:spcBef>
                <a:spcPts val="0"/>
              </a:spcBef>
              <a:defRPr/>
            </a:pPr>
            <a:endParaRPr lang="en-US" dirty="0" smtClean="0"/>
          </a:p>
          <a:p>
            <a:pPr lvl="1">
              <a:spcBef>
                <a:spcPts val="0"/>
              </a:spcBef>
              <a:defRPr/>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DNR</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12</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14</a:t>
            </a:r>
            <a:r>
              <a:rPr lang="en-US" sz="2800" b="0" dirty="0" smtClean="0">
                <a:solidFill>
                  <a:schemeClr val="accent1"/>
                </a:solidFill>
                <a:latin typeface="Myriad Pro" pitchFamily="34" charset="0"/>
              </a:rPr>
              <a:t>.53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DNR Activities</a:t>
            </a:r>
            <a:endParaRPr lang="en-US" dirty="0"/>
          </a:p>
        </p:txBody>
      </p:sp>
      <p:sp>
        <p:nvSpPr>
          <p:cNvPr id="3" name="Content Placeholder 2"/>
          <p:cNvSpPr>
            <a:spLocks noGrp="1"/>
          </p:cNvSpPr>
          <p:nvPr>
            <p:ph idx="1"/>
          </p:nvPr>
        </p:nvSpPr>
        <p:spPr>
          <a:xfrm>
            <a:off x="838200" y="1676400"/>
            <a:ext cx="7391400" cy="4191000"/>
          </a:xfrm>
        </p:spPr>
        <p:txBody>
          <a:bodyPr>
            <a:normAutofit/>
          </a:bodyPr>
          <a:lstStyle/>
          <a:p>
            <a:pPr lvl="0">
              <a:spcBef>
                <a:spcPts val="0"/>
              </a:spcBef>
              <a:defRPr/>
            </a:pPr>
            <a:r>
              <a:rPr lang="en-US" dirty="0" smtClean="0"/>
              <a:t>Stream flow monitoring</a:t>
            </a:r>
          </a:p>
          <a:p>
            <a:pPr lvl="0">
              <a:spcBef>
                <a:spcPts val="0"/>
              </a:spcBef>
              <a:defRPr/>
            </a:pPr>
            <a:r>
              <a:rPr lang="en-US" dirty="0" smtClean="0"/>
              <a:t>Biological assessments</a:t>
            </a:r>
          </a:p>
          <a:p>
            <a:pPr lvl="0">
              <a:spcBef>
                <a:spcPts val="0"/>
              </a:spcBef>
              <a:defRPr/>
            </a:pPr>
            <a:r>
              <a:rPr lang="en-US" dirty="0" smtClean="0"/>
              <a:t>Non-point protection</a:t>
            </a:r>
          </a:p>
          <a:p>
            <a:pPr lvl="0">
              <a:spcBef>
                <a:spcPts val="0"/>
              </a:spcBef>
              <a:defRPr/>
            </a:pPr>
            <a:r>
              <a:rPr lang="en-US" dirty="0" smtClean="0"/>
              <a:t>Drinking water protection</a:t>
            </a:r>
          </a:p>
          <a:p>
            <a:pPr lvl="0">
              <a:spcBef>
                <a:spcPts val="0"/>
              </a:spcBef>
              <a:defRPr/>
            </a:pPr>
            <a:r>
              <a:rPr lang="en-US" dirty="0" smtClean="0"/>
              <a:t>County geological atlas</a:t>
            </a:r>
          </a:p>
          <a:p>
            <a:pPr lvl="0">
              <a:spcBef>
                <a:spcPts val="0"/>
              </a:spcBef>
              <a:defRPr/>
            </a:pPr>
            <a:r>
              <a:rPr lang="en-US" dirty="0" err="1" smtClean="0"/>
              <a:t>LiDAR</a:t>
            </a: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BWSR</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14</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38.22</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BWSR Activities</a:t>
            </a:r>
            <a:endParaRPr lang="en-US" dirty="0"/>
          </a:p>
        </p:txBody>
      </p:sp>
      <p:sp>
        <p:nvSpPr>
          <p:cNvPr id="3" name="Content Placeholder 2"/>
          <p:cNvSpPr>
            <a:spLocks noGrp="1"/>
          </p:cNvSpPr>
          <p:nvPr>
            <p:ph idx="1"/>
          </p:nvPr>
        </p:nvSpPr>
        <p:spPr>
          <a:xfrm>
            <a:off x="838200" y="1676400"/>
            <a:ext cx="7391400" cy="4191000"/>
          </a:xfrm>
        </p:spPr>
        <p:txBody>
          <a:bodyPr>
            <a:normAutofit lnSpcReduction="10000"/>
          </a:bodyPr>
          <a:lstStyle/>
          <a:p>
            <a:pPr lvl="0">
              <a:spcBef>
                <a:spcPts val="0"/>
              </a:spcBef>
              <a:defRPr/>
            </a:pPr>
            <a:r>
              <a:rPr lang="en-US" dirty="0" smtClean="0"/>
              <a:t>Implementing source protection, restoration and preservation projects</a:t>
            </a:r>
          </a:p>
          <a:p>
            <a:pPr lvl="0">
              <a:spcBef>
                <a:spcPts val="0"/>
              </a:spcBef>
              <a:defRPr/>
            </a:pPr>
            <a:r>
              <a:rPr lang="en-US" dirty="0" smtClean="0"/>
              <a:t>Priorities of local water management and TMDL implementation plans</a:t>
            </a:r>
          </a:p>
          <a:p>
            <a:pPr lvl="1">
              <a:spcBef>
                <a:spcPts val="0"/>
              </a:spcBef>
              <a:defRPr/>
            </a:pPr>
            <a:r>
              <a:rPr lang="en-US" dirty="0" smtClean="0"/>
              <a:t>Permanent Protection (buffers, wellhead)</a:t>
            </a:r>
          </a:p>
          <a:p>
            <a:pPr lvl="1">
              <a:spcBef>
                <a:spcPts val="0"/>
              </a:spcBef>
              <a:defRPr/>
            </a:pPr>
            <a:r>
              <a:rPr lang="en-US" dirty="0" smtClean="0"/>
              <a:t>Projects (feedlots, </a:t>
            </a:r>
            <a:r>
              <a:rPr lang="en-US" dirty="0" err="1" smtClean="0"/>
              <a:t>stormwater</a:t>
            </a:r>
            <a:r>
              <a:rPr lang="en-US" dirty="0" smtClean="0"/>
              <a:t>, erosion control)</a:t>
            </a:r>
          </a:p>
          <a:p>
            <a:pPr lvl="0">
              <a:spcBef>
                <a:spcPts val="0"/>
              </a:spcBef>
              <a:defRPr/>
            </a:pPr>
            <a:r>
              <a:rPr lang="en-US" dirty="0" smtClean="0"/>
              <a:t> Accomplished via grants to local governments</a:t>
            </a:r>
          </a:p>
          <a:p>
            <a:pPr>
              <a:spcBef>
                <a:spcPts val="0"/>
              </a:spcBef>
              <a:defRPr/>
            </a:pPr>
            <a:endParaRPr lang="en-US" sz="3600" dirty="0" smtClean="0"/>
          </a:p>
          <a:p>
            <a:pPr lvl="1">
              <a:spcBef>
                <a:spcPts val="0"/>
              </a:spcBef>
              <a:defRPr/>
            </a:pPr>
            <a:endParaRPr lang="en-US" sz="3200"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MDA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16</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8.96</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MDA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Agricultural best management practices loans to local government units</a:t>
            </a:r>
          </a:p>
          <a:p>
            <a:pPr lvl="0">
              <a:spcBef>
                <a:spcPts val="0"/>
              </a:spcBef>
              <a:defRPr/>
            </a:pPr>
            <a:r>
              <a:rPr lang="en-US" dirty="0" smtClean="0"/>
              <a:t>Research and technical assistance</a:t>
            </a:r>
          </a:p>
          <a:p>
            <a:pPr lvl="0">
              <a:spcBef>
                <a:spcPts val="0"/>
              </a:spcBef>
              <a:defRPr/>
            </a:pPr>
            <a:r>
              <a:rPr lang="en-US" dirty="0" smtClean="0"/>
              <a:t>Root River watershed monitoring/analysis</a:t>
            </a:r>
          </a:p>
          <a:p>
            <a:pPr lvl="0">
              <a:spcBef>
                <a:spcPts val="0"/>
              </a:spcBef>
              <a:defRPr/>
            </a:pPr>
            <a:r>
              <a:rPr lang="en-US" dirty="0" smtClean="0"/>
              <a:t>Livestock Environmental Quality Assurance</a:t>
            </a:r>
          </a:p>
          <a:p>
            <a:pPr lvl="0">
              <a:spcBef>
                <a:spcPts val="0"/>
              </a:spcBef>
              <a:defRPr/>
            </a:pPr>
            <a:r>
              <a:rPr lang="en-US" dirty="0" smtClean="0"/>
              <a:t>Drinking water protection</a:t>
            </a:r>
          </a:p>
          <a:p>
            <a:pPr lvl="0">
              <a:spcBef>
                <a:spcPts val="0"/>
              </a:spcBef>
              <a:defRPr/>
            </a:pPr>
            <a:r>
              <a:rPr lang="en-US" dirty="0" smtClean="0"/>
              <a:t>Pesticide monitoring and assessment</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MDH</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18</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3.75</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MDH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Wellhead protection plan development</a:t>
            </a:r>
          </a:p>
          <a:p>
            <a:pPr lvl="0">
              <a:spcBef>
                <a:spcPts val="0"/>
              </a:spcBef>
              <a:defRPr/>
            </a:pPr>
            <a:r>
              <a:rPr lang="en-US" dirty="0" smtClean="0"/>
              <a:t>Source water implementation grants</a:t>
            </a:r>
          </a:p>
          <a:p>
            <a:pPr lvl="0">
              <a:spcBef>
                <a:spcPts val="0"/>
              </a:spcBef>
              <a:defRPr/>
            </a:pPr>
            <a:r>
              <a:rPr lang="en-US" dirty="0" smtClean="0"/>
              <a:t>Emerging contaminant guidelines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Presentation Overview</a:t>
            </a:r>
            <a:endParaRPr lang="en-US" dirty="0"/>
          </a:p>
        </p:txBody>
      </p:sp>
      <p:sp>
        <p:nvSpPr>
          <p:cNvPr id="3" name="Content Placeholder 2"/>
          <p:cNvSpPr>
            <a:spLocks noGrp="1"/>
          </p:cNvSpPr>
          <p:nvPr>
            <p:ph idx="1"/>
          </p:nvPr>
        </p:nvSpPr>
        <p:spPr>
          <a:xfrm>
            <a:off x="304800" y="1676400"/>
            <a:ext cx="8153400" cy="4495800"/>
          </a:xfrm>
        </p:spPr>
        <p:txBody>
          <a:bodyPr>
            <a:normAutofit/>
          </a:bodyPr>
          <a:lstStyle/>
          <a:p>
            <a:pPr marL="465138" indent="-465138">
              <a:spcBef>
                <a:spcPts val="0"/>
              </a:spcBef>
              <a:spcAft>
                <a:spcPts val="1200"/>
              </a:spcAft>
            </a:pPr>
            <a:r>
              <a:rPr lang="en-US" dirty="0" smtClean="0"/>
              <a:t>Clean Water Legacy Act</a:t>
            </a:r>
          </a:p>
          <a:p>
            <a:pPr marL="465138" indent="-465138">
              <a:spcBef>
                <a:spcPts val="0"/>
              </a:spcBef>
              <a:spcAft>
                <a:spcPts val="1200"/>
              </a:spcAft>
            </a:pPr>
            <a:r>
              <a:rPr lang="en-US" dirty="0" smtClean="0"/>
              <a:t>Clean Water Land and Legacy Amendment</a:t>
            </a:r>
          </a:p>
          <a:p>
            <a:pPr marL="465138" indent="-465138">
              <a:spcBef>
                <a:spcPts val="0"/>
              </a:spcBef>
              <a:spcAft>
                <a:spcPts val="1200"/>
              </a:spcAft>
            </a:pPr>
            <a:r>
              <a:rPr lang="en-US" dirty="0" smtClean="0"/>
              <a:t>Clean Water Fund</a:t>
            </a:r>
          </a:p>
          <a:p>
            <a:pPr marL="623888" lvl="1" indent="-223838">
              <a:spcBef>
                <a:spcPts val="0"/>
              </a:spcBef>
              <a:spcAft>
                <a:spcPts val="1200"/>
              </a:spcAft>
            </a:pPr>
            <a:r>
              <a:rPr lang="en-US" dirty="0" smtClean="0"/>
              <a:t>Interagency Team</a:t>
            </a:r>
          </a:p>
          <a:p>
            <a:pPr marL="623888" lvl="1" indent="-223838">
              <a:spcBef>
                <a:spcPts val="0"/>
              </a:spcBef>
              <a:spcAft>
                <a:spcPts val="1200"/>
              </a:spcAft>
            </a:pPr>
            <a:r>
              <a:rPr lang="en-US" dirty="0" smtClean="0"/>
              <a:t>Agency Activities</a:t>
            </a:r>
          </a:p>
          <a:p>
            <a:pPr marL="623888" lvl="1" indent="-223838">
              <a:spcBef>
                <a:spcPts val="0"/>
              </a:spcBef>
              <a:spcAft>
                <a:spcPts val="1200"/>
              </a:spcAft>
            </a:pPr>
            <a:r>
              <a:rPr lang="en-US" dirty="0" smtClean="0"/>
              <a:t>FY2012-13 Proposal</a:t>
            </a:r>
          </a:p>
        </p:txBody>
      </p:sp>
      <p:sp>
        <p:nvSpPr>
          <p:cNvPr id="7" name="Slide Number Placeholder 6"/>
          <p:cNvSpPr>
            <a:spLocks noGrp="1"/>
          </p:cNvSpPr>
          <p:nvPr>
            <p:ph type="sldNum" sz="quarter" idx="12"/>
          </p:nvPr>
        </p:nvSpPr>
        <p:spPr/>
        <p:txBody>
          <a:bodyPr/>
          <a:lstStyle/>
          <a:p>
            <a:fld id="{027BFFB2-5BA2-4AC9-963A-5046B9CCD5E5}" type="slidenum">
              <a:rPr lang="en-US" smtClean="0"/>
              <a:pPr/>
              <a:t>2</a:t>
            </a:fld>
            <a:endParaRPr lang="en-US" dirty="0"/>
          </a:p>
        </p:txBody>
      </p:sp>
      <p:pic>
        <p:nvPicPr>
          <p:cNvPr id="8" name="Picture 9" descr="lake.jpg"/>
          <p:cNvPicPr>
            <a:picLocks noChangeAspect="1"/>
          </p:cNvPicPr>
          <p:nvPr/>
        </p:nvPicPr>
        <p:blipFill>
          <a:blip r:embed="rId3" cstate="print"/>
          <a:srcRect/>
          <a:stretch>
            <a:fillRect/>
          </a:stretch>
        </p:blipFill>
        <p:spPr bwMode="auto">
          <a:xfrm>
            <a:off x="4374198" y="3048000"/>
            <a:ext cx="4388802" cy="2970213"/>
          </a:xfrm>
          <a:prstGeom prst="rect">
            <a:avLst/>
          </a:prstGeom>
          <a:noFill/>
          <a:ln w="9525">
            <a:noFill/>
            <a:miter lim="800000"/>
            <a:headEnd/>
            <a:tailEnd/>
          </a:ln>
          <a:effectLst>
            <a:outerShdw blurRad="50800" dist="50800" dir="2400000" sx="102000" sy="102000" algn="ctr" rotWithShape="0">
              <a:schemeClr val="bg2">
                <a:lumMod val="60000"/>
                <a:lumOff val="40000"/>
                <a:alpha val="85000"/>
              </a:schemeClr>
            </a:outerShdw>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Met Council</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20</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0.40</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Clean Water Fund: </a:t>
            </a:r>
            <a:br>
              <a:rPr lang="en-US" dirty="0" smtClean="0"/>
            </a:br>
            <a:r>
              <a:rPr lang="en-US" dirty="0" smtClean="0"/>
              <a:t>Met Council Activities</a:t>
            </a:r>
            <a:endParaRPr lang="en-US" dirty="0"/>
          </a:p>
        </p:txBody>
      </p:sp>
      <p:sp>
        <p:nvSpPr>
          <p:cNvPr id="3" name="Content Placeholder 2"/>
          <p:cNvSpPr>
            <a:spLocks noGrp="1"/>
          </p:cNvSpPr>
          <p:nvPr>
            <p:ph idx="1"/>
          </p:nvPr>
        </p:nvSpPr>
        <p:spPr>
          <a:xfrm>
            <a:off x="1066800" y="1676400"/>
            <a:ext cx="6934200" cy="4191000"/>
          </a:xfrm>
        </p:spPr>
        <p:txBody>
          <a:bodyPr>
            <a:normAutofit/>
          </a:bodyPr>
          <a:lstStyle/>
          <a:p>
            <a:pPr lvl="0">
              <a:spcBef>
                <a:spcPts val="0"/>
              </a:spcBef>
              <a:defRPr/>
            </a:pPr>
            <a:r>
              <a:rPr lang="en-US" dirty="0" smtClean="0"/>
              <a:t>Metropolitan Area Water Supply Master Plan</a:t>
            </a:r>
          </a:p>
        </p:txBody>
      </p:sp>
      <p:sp>
        <p:nvSpPr>
          <p:cNvPr id="4" name="Slide Number Placeholder 3"/>
          <p:cNvSpPr>
            <a:spLocks noGrp="1"/>
          </p:cNvSpPr>
          <p:nvPr>
            <p:ph type="sldNum" sz="quarter" idx="12"/>
          </p:nvPr>
        </p:nvSpPr>
        <p:spPr/>
        <p:txBody>
          <a:bodyPr/>
          <a:lstStyle/>
          <a:p>
            <a:fld id="{027BFFB2-5BA2-4AC9-963A-5046B9CCD5E5}" type="slidenum">
              <a:rPr lang="en-US" smtClean="0"/>
              <a:pPr/>
              <a:t>21</a:t>
            </a:fld>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PFA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22</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dirty="0" smtClean="0">
                <a:solidFill>
                  <a:schemeClr val="accent1"/>
                </a:solidFill>
                <a:latin typeface="Myriad Pro" pitchFamily="34" charset="0"/>
              </a:rPr>
              <a:t>32.70</a:t>
            </a:r>
            <a:r>
              <a:rPr lang="en-US" sz="2800" b="0" dirty="0" smtClean="0">
                <a:solidFill>
                  <a:schemeClr val="accent1"/>
                </a:solidFill>
                <a:latin typeface="Myriad Pro" pitchFamily="34" charset="0"/>
              </a:rPr>
              <a:t> 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PFA Activities</a:t>
            </a:r>
            <a:endParaRPr lang="en-US" dirty="0"/>
          </a:p>
        </p:txBody>
      </p:sp>
      <p:sp>
        <p:nvSpPr>
          <p:cNvPr id="3" name="Content Placeholder 2"/>
          <p:cNvSpPr>
            <a:spLocks noGrp="1"/>
          </p:cNvSpPr>
          <p:nvPr>
            <p:ph idx="1"/>
          </p:nvPr>
        </p:nvSpPr>
        <p:spPr>
          <a:xfrm>
            <a:off x="838200" y="1676400"/>
            <a:ext cx="7772400" cy="4191000"/>
          </a:xfrm>
        </p:spPr>
        <p:txBody>
          <a:bodyPr>
            <a:normAutofit/>
          </a:bodyPr>
          <a:lstStyle/>
          <a:p>
            <a:pPr lvl="0">
              <a:spcBef>
                <a:spcPts val="0"/>
              </a:spcBef>
              <a:defRPr/>
            </a:pPr>
            <a:r>
              <a:rPr lang="en-US" dirty="0" smtClean="0"/>
              <a:t>Small community SSTS grants and loans</a:t>
            </a:r>
          </a:p>
          <a:p>
            <a:pPr lvl="0">
              <a:spcBef>
                <a:spcPts val="0"/>
              </a:spcBef>
              <a:defRPr/>
            </a:pPr>
            <a:r>
              <a:rPr lang="en-US" dirty="0" smtClean="0"/>
              <a:t>TMDL grants</a:t>
            </a:r>
          </a:p>
          <a:p>
            <a:pPr lvl="0">
              <a:spcBef>
                <a:spcPts val="0"/>
              </a:spcBef>
              <a:defRPr/>
            </a:pPr>
            <a:r>
              <a:rPr lang="en-US" dirty="0" smtClean="0"/>
              <a:t>Phosphorus reduction grants</a:t>
            </a:r>
          </a:p>
        </p:txBody>
      </p:sp>
      <p:sp>
        <p:nvSpPr>
          <p:cNvPr id="4" name="Slide Number Placeholder 3"/>
          <p:cNvSpPr>
            <a:spLocks noGrp="1"/>
          </p:cNvSpPr>
          <p:nvPr>
            <p:ph type="sldNum" sz="quarter" idx="12"/>
          </p:nvPr>
        </p:nvSpPr>
        <p:spPr/>
        <p:txBody>
          <a:bodyPr/>
          <a:lstStyle/>
          <a:p>
            <a:fld id="{027BFFB2-5BA2-4AC9-963A-5046B9CCD5E5}" type="slidenum">
              <a:rPr lang="en-US" smtClean="0"/>
              <a:pPr/>
              <a:t>23</a:t>
            </a:fld>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 FY2012-2013</a:t>
            </a:r>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24</a:t>
            </a:fld>
            <a:endParaRPr lang="en-US" dirty="0"/>
          </a:p>
        </p:txBody>
      </p:sp>
      <p:sp>
        <p:nvSpPr>
          <p:cNvPr id="5" name="Content Placeholder 2"/>
          <p:cNvSpPr>
            <a:spLocks noGrp="1"/>
          </p:cNvSpPr>
          <p:nvPr>
            <p:ph idx="1"/>
          </p:nvPr>
        </p:nvSpPr>
        <p:spPr>
          <a:xfrm>
            <a:off x="838200" y="1600200"/>
            <a:ext cx="7391400" cy="4648200"/>
          </a:xfrm>
        </p:spPr>
        <p:txBody>
          <a:bodyPr>
            <a:normAutofit/>
          </a:bodyPr>
          <a:lstStyle/>
          <a:p>
            <a:pPr>
              <a:spcBef>
                <a:spcPts val="0"/>
              </a:spcBef>
              <a:defRPr/>
            </a:pPr>
            <a:r>
              <a:rPr lang="en-US" dirty="0" smtClean="0"/>
              <a:t>Funding proposals still in development</a:t>
            </a:r>
          </a:p>
          <a:p>
            <a:pPr lvl="1">
              <a:spcBef>
                <a:spcPts val="0"/>
              </a:spcBef>
              <a:buNone/>
              <a:defRPr/>
            </a:pPr>
            <a:endParaRPr lang="en-US" dirty="0" smtClean="0"/>
          </a:p>
          <a:p>
            <a:pPr>
              <a:spcBef>
                <a:spcPts val="0"/>
              </a:spcBef>
              <a:defRPr/>
            </a:pPr>
            <a:r>
              <a:rPr lang="en-US" dirty="0" smtClean="0"/>
              <a:t>CWF Interagency Coordination Team will continue to work together</a:t>
            </a:r>
          </a:p>
          <a:p>
            <a:pPr lvl="1">
              <a:spcBef>
                <a:spcPts val="0"/>
              </a:spcBef>
              <a:defRPr/>
            </a:pPr>
            <a:r>
              <a:rPr lang="en-US" dirty="0" smtClean="0"/>
              <a:t>Multiple agencies with very specific roles and skills working together to protect and enhance the quality of Minnesota’s waters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3" descr="D:\Mike\My Pictures\Christina2006_aerial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a:effectLst>
            <a:softEdge rad="31750"/>
          </a:effectLst>
        </p:spPr>
      </p:pic>
      <p:sp>
        <p:nvSpPr>
          <p:cNvPr id="5" name="Slide Number Placeholder 4"/>
          <p:cNvSpPr>
            <a:spLocks noGrp="1"/>
          </p:cNvSpPr>
          <p:nvPr>
            <p:ph type="sldNum" sz="quarter" idx="12"/>
          </p:nvPr>
        </p:nvSpPr>
        <p:spPr/>
        <p:txBody>
          <a:bodyPr/>
          <a:lstStyle/>
          <a:p>
            <a:fld id="{027BFFB2-5BA2-4AC9-963A-5046B9CCD5E5}" type="slidenum">
              <a:rPr lang="en-US" smtClean="0"/>
              <a:pPr/>
              <a:t>25</a:t>
            </a:fld>
            <a:endParaRPr lang="en-US" dirty="0"/>
          </a:p>
        </p:txBody>
      </p:sp>
      <p:sp>
        <p:nvSpPr>
          <p:cNvPr id="9" name="TextBox 8"/>
          <p:cNvSpPr txBox="1"/>
          <p:nvPr/>
        </p:nvSpPr>
        <p:spPr>
          <a:xfrm>
            <a:off x="304800" y="962561"/>
            <a:ext cx="8534400" cy="5016758"/>
          </a:xfrm>
          <a:prstGeom prst="rect">
            <a:avLst/>
          </a:prstGeom>
          <a:noFill/>
        </p:spPr>
        <p:txBody>
          <a:bodyPr wrap="square" rtlCol="0">
            <a:spAutoFit/>
          </a:bodyPr>
          <a:lstStyle/>
          <a:p>
            <a:pPr algn="ctr" eaLnBrk="0" hangingPunct="0"/>
            <a:endParaRPr lang="en-US" sz="4400" b="1" dirty="0" smtClean="0">
              <a:solidFill>
                <a:srgbClr val="000000"/>
              </a:solidFill>
              <a:latin typeface="+mj-lt"/>
            </a:endParaRPr>
          </a:p>
          <a:p>
            <a:pPr algn="ctr" eaLnBrk="0" hangingPunct="0"/>
            <a:endParaRPr lang="en-US" sz="4400" b="1" dirty="0" smtClean="0">
              <a:solidFill>
                <a:srgbClr val="000000"/>
              </a:solidFill>
              <a:latin typeface="+mj-lt"/>
            </a:endParaRPr>
          </a:p>
          <a:p>
            <a:pPr algn="ctr" eaLnBrk="0" hangingPunct="0"/>
            <a:r>
              <a:rPr lang="en-US" sz="4400" b="1" dirty="0" smtClean="0">
                <a:solidFill>
                  <a:srgbClr val="000000"/>
                </a:solidFill>
                <a:latin typeface="+mj-lt"/>
              </a:rPr>
              <a:t>Questions</a:t>
            </a:r>
          </a:p>
          <a:p>
            <a:pPr eaLnBrk="0" hangingPunct="0"/>
            <a:endParaRPr lang="en-US" sz="4400" b="1" dirty="0" smtClean="0">
              <a:solidFill>
                <a:srgbClr val="000000"/>
              </a:solidFill>
              <a:latin typeface="+mj-lt"/>
            </a:endParaRPr>
          </a:p>
          <a:p>
            <a:pPr eaLnBrk="0" hangingPunct="0"/>
            <a:endParaRPr lang="en-US" sz="4400" b="1" dirty="0" smtClean="0">
              <a:solidFill>
                <a:srgbClr val="000000"/>
              </a:solidFill>
              <a:latin typeface="+mj-lt"/>
            </a:endParaRPr>
          </a:p>
          <a:p>
            <a:pPr eaLnBrk="0" hangingPunct="0"/>
            <a:endParaRPr lang="en-US" sz="4400" b="1" dirty="0" smtClean="0">
              <a:solidFill>
                <a:srgbClr val="000000"/>
              </a:solidFill>
              <a:latin typeface="+mj-lt"/>
            </a:endParaRPr>
          </a:p>
          <a:p>
            <a:pPr eaLnBrk="0" hangingPunct="0"/>
            <a:r>
              <a:rPr lang="en-US" sz="2800" b="1" dirty="0" smtClean="0">
                <a:solidFill>
                  <a:srgbClr val="000000"/>
                </a:solidFill>
                <a:latin typeface="+mj-lt"/>
              </a:rPr>
              <a:t>Rebecca Flood </a:t>
            </a:r>
          </a:p>
          <a:p>
            <a:pPr eaLnBrk="0" hangingPunct="0"/>
            <a:r>
              <a:rPr lang="en-US" sz="2800" dirty="0" smtClean="0">
                <a:solidFill>
                  <a:srgbClr val="000000"/>
                </a:solidFill>
              </a:rPr>
              <a:t>MPCA Assistant Commissioner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Legacy Act</a:t>
            </a:r>
            <a:endParaRPr lang="en-US" dirty="0"/>
          </a:p>
        </p:txBody>
      </p:sp>
      <p:sp>
        <p:nvSpPr>
          <p:cNvPr id="3" name="Content Placeholder 2"/>
          <p:cNvSpPr>
            <a:spLocks noGrp="1"/>
          </p:cNvSpPr>
          <p:nvPr>
            <p:ph idx="1"/>
          </p:nvPr>
        </p:nvSpPr>
        <p:spPr>
          <a:xfrm>
            <a:off x="533400" y="1752600"/>
            <a:ext cx="8229600" cy="4343400"/>
          </a:xfrm>
        </p:spPr>
        <p:txBody>
          <a:bodyPr>
            <a:normAutofit/>
          </a:bodyPr>
          <a:lstStyle/>
          <a:p>
            <a:pPr>
              <a:spcBef>
                <a:spcPts val="0"/>
              </a:spcBef>
            </a:pPr>
            <a:r>
              <a:rPr lang="en-US" dirty="0" smtClean="0"/>
              <a:t>Passed MN Legislature in 2006</a:t>
            </a:r>
          </a:p>
          <a:p>
            <a:pPr lvl="1">
              <a:spcBef>
                <a:spcPts val="0"/>
              </a:spcBef>
            </a:pPr>
            <a:r>
              <a:rPr lang="en-US" dirty="0" smtClean="0"/>
              <a:t>FY07 One-time funding of nearly $25 million</a:t>
            </a:r>
          </a:p>
          <a:p>
            <a:pPr lvl="1">
              <a:spcBef>
                <a:spcPts val="0"/>
              </a:spcBef>
            </a:pPr>
            <a:r>
              <a:rPr lang="en-US" dirty="0" smtClean="0"/>
              <a:t>FY08-09 One-time funding of $54 million</a:t>
            </a:r>
          </a:p>
          <a:p>
            <a:pPr>
              <a:spcBef>
                <a:spcPts val="0"/>
              </a:spcBef>
            </a:pPr>
            <a:endParaRPr lang="en-US" dirty="0" smtClean="0"/>
          </a:p>
          <a:p>
            <a:pPr>
              <a:spcBef>
                <a:spcPts val="0"/>
              </a:spcBef>
            </a:pPr>
            <a:r>
              <a:rPr lang="en-US" dirty="0" smtClean="0"/>
              <a:t>MPCA’s Accelerated Activities</a:t>
            </a:r>
          </a:p>
          <a:p>
            <a:pPr lvl="1">
              <a:spcBef>
                <a:spcPts val="0"/>
              </a:spcBef>
            </a:pPr>
            <a:r>
              <a:rPr lang="en-US" dirty="0" smtClean="0"/>
              <a:t>Monitoring and assessment</a:t>
            </a:r>
          </a:p>
          <a:p>
            <a:pPr lvl="1">
              <a:spcBef>
                <a:spcPts val="0"/>
              </a:spcBef>
            </a:pPr>
            <a:r>
              <a:rPr lang="en-US" dirty="0" smtClean="0"/>
              <a:t>Water quality studies (TMDLs)</a:t>
            </a:r>
          </a:p>
          <a:p>
            <a:pPr>
              <a:spcBef>
                <a:spcPts val="0"/>
              </a:spcBef>
              <a:buNone/>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762000" y="3429000"/>
            <a:ext cx="7772400" cy="2743200"/>
          </a:xfrm>
          <a:prstGeom prst="roundRect">
            <a:avLst/>
          </a:prstGeom>
          <a:solidFill>
            <a:schemeClr val="bg2">
              <a:lumMod val="20000"/>
              <a:lumOff val="80000"/>
              <a:alpha val="46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pPr>
              <a:lnSpc>
                <a:spcPts val="4400"/>
              </a:lnSpc>
            </a:pPr>
            <a:r>
              <a:rPr lang="en-US" dirty="0" smtClean="0"/>
              <a:t>Clean Water Land and Legacy  Constitutional Amendment</a:t>
            </a:r>
            <a:endParaRPr lang="en-US" dirty="0"/>
          </a:p>
        </p:txBody>
      </p:sp>
      <p:sp>
        <p:nvSpPr>
          <p:cNvPr id="3" name="Content Placeholder 2"/>
          <p:cNvSpPr>
            <a:spLocks noGrp="1"/>
          </p:cNvSpPr>
          <p:nvPr>
            <p:ph idx="1"/>
          </p:nvPr>
        </p:nvSpPr>
        <p:spPr>
          <a:xfrm>
            <a:off x="533400" y="1600201"/>
            <a:ext cx="8153400" cy="1981200"/>
          </a:xfrm>
        </p:spPr>
        <p:txBody>
          <a:bodyPr>
            <a:normAutofit/>
          </a:bodyPr>
          <a:lstStyle/>
          <a:p>
            <a:r>
              <a:rPr lang="en-US" dirty="0" smtClean="0"/>
              <a:t>November 2008: voter-approved amendment</a:t>
            </a:r>
          </a:p>
          <a:p>
            <a:pPr lvl="1"/>
            <a:r>
              <a:rPr lang="en-US" dirty="0" smtClean="0"/>
              <a:t>3/8 of 1% sales and use tax increase</a:t>
            </a:r>
          </a:p>
          <a:p>
            <a:pPr lvl="1"/>
            <a:r>
              <a:rPr lang="en-US" dirty="0" smtClean="0"/>
              <a:t>Dedicated funding for 25 years</a:t>
            </a:r>
          </a:p>
          <a:p>
            <a:pPr>
              <a:spcBef>
                <a:spcPts val="0"/>
              </a:spcBef>
              <a:buNone/>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4</a:t>
            </a:fld>
            <a:endParaRPr lang="en-US" dirty="0"/>
          </a:p>
        </p:txBody>
      </p:sp>
      <p:sp>
        <p:nvSpPr>
          <p:cNvPr id="5" name="TextBox 4"/>
          <p:cNvSpPr txBox="1"/>
          <p:nvPr/>
        </p:nvSpPr>
        <p:spPr>
          <a:xfrm>
            <a:off x="990600" y="3429000"/>
            <a:ext cx="7543800" cy="2677656"/>
          </a:xfrm>
          <a:prstGeom prst="rect">
            <a:avLst/>
          </a:prstGeom>
          <a:noFill/>
          <a:ln w="25400" cmpd="sng">
            <a:noFill/>
            <a:bevel/>
          </a:ln>
          <a:scene3d>
            <a:camera prst="orthographicFront"/>
            <a:lightRig rig="threePt" dir="t"/>
          </a:scene3d>
          <a:sp3d>
            <a:bevelT/>
          </a:sp3d>
        </p:spPr>
        <p:txBody>
          <a:bodyPr wrap="square" rtlCol="0">
            <a:spAutoFit/>
          </a:bodyPr>
          <a:lstStyle/>
          <a:p>
            <a:pPr>
              <a:buNone/>
            </a:pPr>
            <a:r>
              <a:rPr lang="en-US" sz="2800" b="1" i="1" dirty="0" smtClean="0">
                <a:solidFill>
                  <a:schemeClr val="bg1"/>
                </a:solidFill>
              </a:rPr>
              <a:t>…to protect drinking water sources; to protect, enhance, and restore wetlands, prairies, forests, and fish, game, and wildlife habitat; to preserve arts and cultural heritage; to support parks and trails; and to protect, enhance, and restore lakes, rivers, streams, and groundwater.</a:t>
            </a:r>
            <a:endParaRPr lang="en-US" sz="2800" b="1" dirty="0" smtClean="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Clean Water Fund</a:t>
            </a:r>
            <a:endParaRPr lang="en-US" dirty="0"/>
          </a:p>
        </p:txBody>
      </p:sp>
      <p:sp>
        <p:nvSpPr>
          <p:cNvPr id="3" name="Content Placeholder 2"/>
          <p:cNvSpPr>
            <a:spLocks noGrp="1"/>
          </p:cNvSpPr>
          <p:nvPr>
            <p:ph idx="1"/>
          </p:nvPr>
        </p:nvSpPr>
        <p:spPr>
          <a:xfrm>
            <a:off x="838200" y="1676400"/>
            <a:ext cx="7848600" cy="4191000"/>
          </a:xfrm>
        </p:spPr>
        <p:txBody>
          <a:bodyPr>
            <a:normAutofit lnSpcReduction="10000"/>
          </a:bodyPr>
          <a:lstStyle/>
          <a:p>
            <a:pPr lvl="0">
              <a:spcBef>
                <a:spcPts val="0"/>
              </a:spcBef>
              <a:defRPr/>
            </a:pPr>
            <a:r>
              <a:rPr lang="en-US" dirty="0" smtClean="0"/>
              <a:t>33% of revenue from Amendment Funds dedicated to protect, enhance and restore water quality</a:t>
            </a:r>
          </a:p>
          <a:p>
            <a:pPr lvl="1">
              <a:spcBef>
                <a:spcPts val="0"/>
              </a:spcBef>
              <a:defRPr/>
            </a:pPr>
            <a:r>
              <a:rPr lang="en-US" dirty="0" smtClean="0"/>
              <a:t>Rivers</a:t>
            </a:r>
          </a:p>
          <a:p>
            <a:pPr lvl="1">
              <a:spcBef>
                <a:spcPts val="0"/>
              </a:spcBef>
              <a:defRPr/>
            </a:pPr>
            <a:r>
              <a:rPr lang="en-US" dirty="0" smtClean="0"/>
              <a:t>Lakes </a:t>
            </a:r>
          </a:p>
          <a:p>
            <a:pPr lvl="1">
              <a:spcBef>
                <a:spcPts val="0"/>
              </a:spcBef>
              <a:defRPr/>
            </a:pPr>
            <a:r>
              <a:rPr lang="en-US" dirty="0" smtClean="0"/>
              <a:t>Streams</a:t>
            </a:r>
          </a:p>
          <a:p>
            <a:pPr lvl="1">
              <a:spcBef>
                <a:spcPts val="0"/>
              </a:spcBef>
              <a:defRPr/>
            </a:pPr>
            <a:r>
              <a:rPr lang="en-US" dirty="0" smtClean="0"/>
              <a:t>Groundwater (at least 5%)</a:t>
            </a:r>
          </a:p>
          <a:p>
            <a:pPr lvl="1">
              <a:spcBef>
                <a:spcPts val="0"/>
              </a:spcBef>
              <a:defRPr/>
            </a:pPr>
            <a:endParaRPr lang="en-US" dirty="0" smtClean="0"/>
          </a:p>
          <a:p>
            <a:pPr lvl="1">
              <a:spcBef>
                <a:spcPts val="0"/>
              </a:spcBef>
              <a:defRPr/>
            </a:pPr>
            <a:r>
              <a:rPr lang="en-US" dirty="0" smtClean="0"/>
              <a:t>Amendment funds must supplement traditional sources of funding</a:t>
            </a:r>
          </a:p>
          <a:p>
            <a:pPr lvl="1">
              <a:spcBef>
                <a:spcPts val="0"/>
              </a:spcBef>
              <a:buNone/>
              <a:defRPr/>
            </a:pPr>
            <a:endParaRPr lang="en-US" dirty="0" smtClean="0"/>
          </a:p>
        </p:txBody>
      </p:sp>
      <p:sp>
        <p:nvSpPr>
          <p:cNvPr id="4" name="Slide Number Placeholder 3"/>
          <p:cNvSpPr>
            <a:spLocks noGrp="1"/>
          </p:cNvSpPr>
          <p:nvPr>
            <p:ph type="sldNum" sz="quarter" idx="12"/>
          </p:nvPr>
        </p:nvSpPr>
        <p:spPr/>
        <p:txBody>
          <a:bodyPr/>
          <a:lstStyle/>
          <a:p>
            <a:fld id="{027BFFB2-5BA2-4AC9-963A-5046B9CCD5E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686800" cy="1143000"/>
          </a:xfrm>
        </p:spPr>
        <p:txBody>
          <a:bodyPr>
            <a:normAutofit/>
          </a:bodyPr>
          <a:lstStyle/>
          <a:p>
            <a:r>
              <a:rPr lang="en-US" dirty="0" smtClean="0"/>
              <a:t>Clean Water Fund: Interagency Team</a:t>
            </a:r>
            <a:endParaRPr lang="en-US" dirty="0"/>
          </a:p>
        </p:txBody>
      </p:sp>
      <p:sp>
        <p:nvSpPr>
          <p:cNvPr id="3" name="Content Placeholder 2"/>
          <p:cNvSpPr>
            <a:spLocks noGrp="1"/>
          </p:cNvSpPr>
          <p:nvPr>
            <p:ph idx="1"/>
          </p:nvPr>
        </p:nvSpPr>
        <p:spPr/>
        <p:txBody>
          <a:bodyPr>
            <a:normAutofit lnSpcReduction="10000"/>
          </a:bodyPr>
          <a:lstStyle/>
          <a:p>
            <a:r>
              <a:rPr lang="en-US" dirty="0" smtClean="0"/>
              <a:t>Interagency Coordination Team</a:t>
            </a:r>
          </a:p>
          <a:p>
            <a:pPr lvl="1"/>
            <a:r>
              <a:rPr lang="en-US" dirty="0" smtClean="0"/>
              <a:t>Minnesota Pollution Control Agency</a:t>
            </a:r>
          </a:p>
          <a:p>
            <a:pPr lvl="1"/>
            <a:r>
              <a:rPr lang="en-US" dirty="0" smtClean="0"/>
              <a:t>Minnesota Department of Natural Resources</a:t>
            </a:r>
          </a:p>
          <a:p>
            <a:pPr lvl="1"/>
            <a:r>
              <a:rPr lang="en-US" dirty="0" smtClean="0"/>
              <a:t>Minnesota Department of Agriculture</a:t>
            </a:r>
          </a:p>
          <a:p>
            <a:pPr lvl="1"/>
            <a:r>
              <a:rPr lang="en-US" dirty="0" smtClean="0"/>
              <a:t>Minnesota Department of Health</a:t>
            </a:r>
          </a:p>
          <a:p>
            <a:pPr lvl="1"/>
            <a:r>
              <a:rPr lang="en-US" dirty="0" smtClean="0"/>
              <a:t>Minnesota Board of Water and Soil Resources</a:t>
            </a:r>
          </a:p>
          <a:p>
            <a:pPr lvl="1"/>
            <a:r>
              <a:rPr lang="en-US" dirty="0" smtClean="0"/>
              <a:t>Minnesota Public Facilities Authority</a:t>
            </a:r>
          </a:p>
          <a:p>
            <a:pPr lvl="1"/>
            <a:r>
              <a:rPr lang="en-US" dirty="0" smtClean="0"/>
              <a:t>Metropolitan Council</a:t>
            </a:r>
          </a:p>
          <a:p>
            <a:pPr lvl="1"/>
            <a:r>
              <a:rPr lang="en-US" dirty="0" smtClean="0"/>
              <a:t>University of Minnesota</a:t>
            </a:r>
          </a:p>
          <a:p>
            <a:pPr lvl="1"/>
            <a:endParaRPr lang="en-US" dirty="0"/>
          </a:p>
        </p:txBody>
      </p:sp>
      <p:sp>
        <p:nvSpPr>
          <p:cNvPr id="4" name="Slide Number Placeholder 3"/>
          <p:cNvSpPr>
            <a:spLocks noGrp="1"/>
          </p:cNvSpPr>
          <p:nvPr>
            <p:ph type="sldNum" sz="quarter" idx="12"/>
          </p:nvPr>
        </p:nvSpPr>
        <p:spPr/>
        <p:txBody>
          <a:bodyPr/>
          <a:lstStyle/>
          <a:p>
            <a:fld id="{027BFFB2-5BA2-4AC9-963A-5046B9CCD5E5}"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028" name="AutoShape 4"/>
          <p:cNvSpPr>
            <a:spLocks noChangeArrowheads="1"/>
          </p:cNvSpPr>
          <p:nvPr/>
        </p:nvSpPr>
        <p:spPr bwMode="auto">
          <a:xfrm>
            <a:off x="182563" y="152400"/>
            <a:ext cx="8732837" cy="727075"/>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a:spAutoFit/>
          </a:bodyPr>
          <a:lstStyle/>
          <a:p>
            <a:pPr algn="ctr">
              <a:defRPr/>
            </a:pPr>
            <a:r>
              <a:rPr lang="en-US" sz="1500" dirty="0">
                <a:solidFill>
                  <a:srgbClr val="FFFFFF"/>
                </a:solidFill>
                <a:latin typeface="Calibri" pitchFamily="34" charset="0"/>
              </a:rPr>
              <a:t>Clean Water Fund Interagency Coordination Team</a:t>
            </a:r>
          </a:p>
          <a:p>
            <a:pPr algn="ctr">
              <a:defRPr/>
            </a:pPr>
            <a:r>
              <a:rPr lang="en-US" sz="1100" dirty="0">
                <a:solidFill>
                  <a:srgbClr val="FFFFFF"/>
                </a:solidFill>
                <a:latin typeface="Calibri" pitchFamily="34" charset="0"/>
              </a:rPr>
              <a:t>BWSR, MC, MDA, MDH, DNR, MPCA, PFA, U of M</a:t>
            </a:r>
          </a:p>
          <a:p>
            <a:pPr algn="ctr">
              <a:defRPr/>
            </a:pPr>
            <a:r>
              <a:rPr lang="en-US" sz="1100" dirty="0">
                <a:solidFill>
                  <a:srgbClr val="FFFFFF"/>
                </a:solidFill>
                <a:latin typeface="Calibri" pitchFamily="34" charset="0"/>
              </a:rPr>
              <a:t>Team Purpose: Clean Water Fund activity coordination </a:t>
            </a:r>
            <a:endParaRPr lang="en-US" dirty="0">
              <a:latin typeface="Arial" pitchFamily="34" charset="0"/>
            </a:endParaRPr>
          </a:p>
        </p:txBody>
      </p:sp>
      <p:sp>
        <p:nvSpPr>
          <p:cNvPr id="1030" name="AutoShape 6"/>
          <p:cNvSpPr>
            <a:spLocks noChangeArrowheads="1"/>
          </p:cNvSpPr>
          <p:nvPr/>
        </p:nvSpPr>
        <p:spPr bwMode="auto">
          <a:xfrm>
            <a:off x="2743200" y="987425"/>
            <a:ext cx="3271838" cy="384175"/>
          </a:xfrm>
          <a:prstGeom prst="roundRect">
            <a:avLst>
              <a:gd name="adj" fmla="val 16667"/>
            </a:avLst>
          </a:prstGeom>
          <a:solidFill>
            <a:srgbClr val="4F81BD"/>
          </a:solidFill>
          <a:ln w="38100">
            <a:noFill/>
            <a:round/>
            <a:headEnd/>
            <a:tailEnd/>
          </a:ln>
          <a:effectLst>
            <a:outerShdw dist="28398" dir="3806097" algn="ctr" rotWithShape="0">
              <a:srgbClr val="243F60">
                <a:alpha val="50000"/>
              </a:srgbClr>
            </a:outerShdw>
          </a:effectLst>
        </p:spPr>
        <p:txBody>
          <a:bodyPr/>
          <a:lstStyle/>
          <a:p>
            <a:pPr algn="ctr">
              <a:spcAft>
                <a:spcPts val="1000"/>
              </a:spcAft>
              <a:defRPr/>
            </a:pPr>
            <a:r>
              <a:rPr lang="en-US" sz="1500" dirty="0">
                <a:solidFill>
                  <a:srgbClr val="FFFFFF"/>
                </a:solidFill>
                <a:latin typeface="Calibri" pitchFamily="34" charset="0"/>
              </a:rPr>
              <a:t>Clean Water </a:t>
            </a:r>
            <a:r>
              <a:rPr lang="en-US" sz="1500" dirty="0" smtClean="0">
                <a:solidFill>
                  <a:srgbClr val="FFFFFF"/>
                </a:solidFill>
                <a:latin typeface="Calibri" pitchFamily="34" charset="0"/>
              </a:rPr>
              <a:t>Fund Team </a:t>
            </a:r>
            <a:r>
              <a:rPr lang="en-US" sz="1500" dirty="0">
                <a:solidFill>
                  <a:srgbClr val="FFFFFF"/>
                </a:solidFill>
                <a:latin typeface="Calibri" pitchFamily="34" charset="0"/>
              </a:rPr>
              <a:t>Coordinator</a:t>
            </a:r>
            <a:endParaRPr lang="en-US" dirty="0">
              <a:latin typeface="Arial" pitchFamily="34" charset="0"/>
            </a:endParaRPr>
          </a:p>
        </p:txBody>
      </p:sp>
      <p:cxnSp>
        <p:nvCxnSpPr>
          <p:cNvPr id="6148" name="AutoShape 7"/>
          <p:cNvCxnSpPr>
            <a:cxnSpLocks noChangeShapeType="1"/>
          </p:cNvCxnSpPr>
          <p:nvPr/>
        </p:nvCxnSpPr>
        <p:spPr bwMode="auto">
          <a:xfrm rot="5400000">
            <a:off x="4228307" y="951706"/>
            <a:ext cx="76200" cy="1587"/>
          </a:xfrm>
          <a:prstGeom prst="straightConnector1">
            <a:avLst/>
          </a:prstGeom>
          <a:noFill/>
          <a:ln w="9525">
            <a:solidFill>
              <a:srgbClr val="365F91"/>
            </a:solidFill>
            <a:round/>
            <a:headEnd/>
            <a:tailEnd/>
          </a:ln>
        </p:spPr>
      </p:cxnSp>
      <p:sp>
        <p:nvSpPr>
          <p:cNvPr id="6149" name="AutoShape 8"/>
          <p:cNvSpPr>
            <a:spLocks noChangeArrowheads="1"/>
          </p:cNvSpPr>
          <p:nvPr/>
        </p:nvSpPr>
        <p:spPr bwMode="auto">
          <a:xfrm>
            <a:off x="3629025" y="1447800"/>
            <a:ext cx="1905000" cy="22098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Protection/ restoration strategy development  </a:t>
            </a:r>
            <a:r>
              <a:rPr lang="en-US" sz="1000" dirty="0">
                <a:solidFill>
                  <a:srgbClr val="365F91"/>
                </a:solidFill>
                <a:latin typeface="Calibri" pitchFamily="34" charset="0"/>
              </a:rPr>
              <a:t>Rebecca Flood, CT Liaison</a:t>
            </a:r>
            <a:endParaRPr lang="en-US" sz="1100" b="1" dirty="0">
              <a:solidFill>
                <a:srgbClr val="365F91"/>
              </a:solidFill>
              <a:latin typeface="Times New Roman" pitchFamily="18" charset="0"/>
            </a:endParaRPr>
          </a:p>
          <a:p>
            <a:pPr>
              <a:spcAft>
                <a:spcPts val="1000"/>
              </a:spcAft>
            </a:pPr>
            <a:endParaRPr lang="en-US" sz="1100" dirty="0">
              <a:latin typeface="Times New Roman" pitchFamily="18" charset="0"/>
            </a:endParaRPr>
          </a:p>
          <a:p>
            <a:pPr algn="ctr"/>
            <a:r>
              <a:rPr lang="en-US" sz="1000" dirty="0">
                <a:solidFill>
                  <a:srgbClr val="365F91"/>
                </a:solidFill>
                <a:latin typeface="Calibri" pitchFamily="34" charset="0"/>
              </a:rPr>
              <a:t>Based on monitoring and assessment data, develop protection, restoration and implementation strategies (TMDLs) for Minnesota’s waters, via the state’s 81 major watersheds.</a:t>
            </a:r>
            <a:endParaRPr lang="en-US" dirty="0"/>
          </a:p>
        </p:txBody>
      </p:sp>
      <p:sp>
        <p:nvSpPr>
          <p:cNvPr id="6150" name="AutoShape 9"/>
          <p:cNvSpPr>
            <a:spLocks noChangeArrowheads="1"/>
          </p:cNvSpPr>
          <p:nvPr/>
        </p:nvSpPr>
        <p:spPr bwMode="auto">
          <a:xfrm>
            <a:off x="5772150" y="1447800"/>
            <a:ext cx="1866900" cy="2209800"/>
          </a:xfrm>
          <a:prstGeom prst="roundRect">
            <a:avLst>
              <a:gd name="adj" fmla="val 16667"/>
            </a:avLst>
          </a:prstGeom>
          <a:noFill/>
          <a:ln w="31750">
            <a:solidFill>
              <a:srgbClr val="4F81BD"/>
            </a:solidFill>
            <a:round/>
            <a:headEnd/>
            <a:tailEnd/>
          </a:ln>
        </p:spPr>
        <p:txBody>
          <a:bodyPr/>
          <a:lstStyle/>
          <a:p>
            <a:pPr algn="ctr">
              <a:spcAft>
                <a:spcPts val="1000"/>
              </a:spcAft>
            </a:pPr>
            <a:r>
              <a:rPr lang="en-US" sz="1100" b="1" dirty="0">
                <a:solidFill>
                  <a:srgbClr val="365F91"/>
                </a:solidFill>
                <a:latin typeface="Calibri" pitchFamily="34" charset="0"/>
              </a:rPr>
              <a:t>Implementation                                        </a:t>
            </a:r>
            <a:r>
              <a:rPr lang="en-US" sz="1000" dirty="0">
                <a:solidFill>
                  <a:srgbClr val="365F91"/>
                </a:solidFill>
                <a:latin typeface="Calibri" pitchFamily="34" charset="0"/>
              </a:rPr>
              <a:t>Julie Blackburn, CT Liaison</a:t>
            </a:r>
            <a:endParaRPr lang="en-US" sz="1100" b="1" dirty="0">
              <a:solidFill>
                <a:srgbClr val="365F91"/>
              </a:solidFill>
              <a:latin typeface="Times New Roman" pitchFamily="18" charset="0"/>
            </a:endParaRPr>
          </a:p>
          <a:p>
            <a:pPr algn="ctr">
              <a:spcBef>
                <a:spcPts val="1200"/>
              </a:spcBef>
            </a:pPr>
            <a:r>
              <a:rPr lang="en-US" sz="1000" dirty="0">
                <a:solidFill>
                  <a:srgbClr val="365F91"/>
                </a:solidFill>
                <a:latin typeface="Calibri" pitchFamily="34" charset="0"/>
              </a:rPr>
              <a:t>                                           Coordinate statewide protection and restoration implementation activities for non-point and point source water pollution. </a:t>
            </a:r>
            <a:endParaRPr lang="en-US" dirty="0"/>
          </a:p>
        </p:txBody>
      </p:sp>
      <p:sp>
        <p:nvSpPr>
          <p:cNvPr id="6151" name="AutoShape 10"/>
          <p:cNvSpPr>
            <a:spLocks noChangeArrowheads="1"/>
          </p:cNvSpPr>
          <p:nvPr/>
        </p:nvSpPr>
        <p:spPr bwMode="auto">
          <a:xfrm>
            <a:off x="1447800" y="1447800"/>
            <a:ext cx="1914525" cy="22098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Surface water monitoring / assessment </a:t>
            </a:r>
          </a:p>
          <a:p>
            <a:pPr algn="ctr"/>
            <a:r>
              <a:rPr lang="en-US" sz="1000" dirty="0">
                <a:solidFill>
                  <a:srgbClr val="365F91"/>
                </a:solidFill>
                <a:latin typeface="Calibri" pitchFamily="34" charset="0"/>
              </a:rPr>
              <a:t>Larry Kramka, CT Liaison </a:t>
            </a:r>
          </a:p>
          <a:p>
            <a:pPr algn="ctr"/>
            <a:endParaRPr lang="en-US" sz="1100" dirty="0">
              <a:solidFill>
                <a:srgbClr val="365F91"/>
              </a:solidFill>
              <a:latin typeface="Times New Roman" pitchFamily="18" charset="0"/>
            </a:endParaRPr>
          </a:p>
          <a:p>
            <a:pPr algn="ctr"/>
            <a:r>
              <a:rPr lang="en-US" sz="1000" dirty="0">
                <a:solidFill>
                  <a:srgbClr val="365F91"/>
                </a:solidFill>
                <a:latin typeface="Calibri" pitchFamily="34" charset="0"/>
              </a:rPr>
              <a:t>Employ an integrated monitoring approach to understand the status and trends of Minnesota’s waters that will inform decision-making for protection / restoration development, implementation and research.  </a:t>
            </a:r>
            <a:endParaRPr lang="en-US" sz="1100" dirty="0">
              <a:solidFill>
                <a:srgbClr val="365F91"/>
              </a:solidFill>
              <a:latin typeface="Times New Roman" pitchFamily="18" charset="0"/>
            </a:endParaRPr>
          </a:p>
          <a:p>
            <a:pPr algn="ctr">
              <a:spcAft>
                <a:spcPts val="1000"/>
              </a:spcAft>
            </a:pPr>
            <a:r>
              <a:rPr lang="en-US" sz="1100" dirty="0">
                <a:solidFill>
                  <a:srgbClr val="365F91"/>
                </a:solidFill>
                <a:latin typeface="Calibri" pitchFamily="34" charset="0"/>
              </a:rPr>
              <a:t> </a:t>
            </a:r>
            <a:endParaRPr lang="en-US" sz="1100" dirty="0">
              <a:solidFill>
                <a:srgbClr val="365F91"/>
              </a:solidFill>
              <a:latin typeface="Times New Roman" pitchFamily="18" charset="0"/>
            </a:endParaRPr>
          </a:p>
          <a:p>
            <a:endParaRPr lang="en-US" dirty="0"/>
          </a:p>
        </p:txBody>
      </p:sp>
      <p:cxnSp>
        <p:nvCxnSpPr>
          <p:cNvPr id="6152" name="AutoShape 11"/>
          <p:cNvCxnSpPr>
            <a:cxnSpLocks noChangeShapeType="1"/>
          </p:cNvCxnSpPr>
          <p:nvPr/>
        </p:nvCxnSpPr>
        <p:spPr bwMode="auto">
          <a:xfrm>
            <a:off x="3362325" y="2724150"/>
            <a:ext cx="266700" cy="0"/>
          </a:xfrm>
          <a:prstGeom prst="straightConnector1">
            <a:avLst/>
          </a:prstGeom>
          <a:noFill/>
          <a:ln w="9525">
            <a:solidFill>
              <a:srgbClr val="365F91"/>
            </a:solidFill>
            <a:round/>
            <a:headEnd type="triangle" w="med" len="med"/>
            <a:tailEnd type="triangle" w="med" len="med"/>
          </a:ln>
        </p:spPr>
      </p:cxnSp>
      <p:cxnSp>
        <p:nvCxnSpPr>
          <p:cNvPr id="6153" name="AutoShape 12"/>
          <p:cNvCxnSpPr>
            <a:cxnSpLocks noChangeShapeType="1"/>
          </p:cNvCxnSpPr>
          <p:nvPr/>
        </p:nvCxnSpPr>
        <p:spPr bwMode="auto">
          <a:xfrm>
            <a:off x="5524500" y="2724150"/>
            <a:ext cx="266700" cy="0"/>
          </a:xfrm>
          <a:prstGeom prst="straightConnector1">
            <a:avLst/>
          </a:prstGeom>
          <a:noFill/>
          <a:ln w="9525">
            <a:solidFill>
              <a:srgbClr val="365F91"/>
            </a:solidFill>
            <a:round/>
            <a:headEnd type="triangle" w="med" len="med"/>
            <a:tailEnd type="triangle" w="med" len="med"/>
          </a:ln>
        </p:spPr>
      </p:cxnSp>
      <p:sp>
        <p:nvSpPr>
          <p:cNvPr id="6154" name="AutoShape 13"/>
          <p:cNvSpPr>
            <a:spLocks noChangeArrowheads="1"/>
          </p:cNvSpPr>
          <p:nvPr/>
        </p:nvSpPr>
        <p:spPr bwMode="auto">
          <a:xfrm>
            <a:off x="4410075" y="3971925"/>
            <a:ext cx="3251200" cy="1171575"/>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Research and outreach </a:t>
            </a:r>
          </a:p>
          <a:p>
            <a:pPr algn="ctr"/>
            <a:r>
              <a:rPr lang="en-US" sz="1000" dirty="0" smtClean="0">
                <a:solidFill>
                  <a:srgbClr val="365F91"/>
                </a:solidFill>
                <a:latin typeface="Calibri" pitchFamily="34" charset="0"/>
              </a:rPr>
              <a:t>Rob Sip, </a:t>
            </a:r>
            <a:r>
              <a:rPr lang="en-US" sz="1000" dirty="0">
                <a:solidFill>
                  <a:srgbClr val="365F91"/>
                </a:solidFill>
                <a:latin typeface="Calibri" pitchFamily="34" charset="0"/>
              </a:rPr>
              <a:t>CT Liaison</a:t>
            </a:r>
            <a:endParaRPr lang="en-US" sz="1000" dirty="0">
              <a:solidFill>
                <a:srgbClr val="365F91"/>
              </a:solidFill>
              <a:latin typeface="Times New Roman" pitchFamily="18" charset="0"/>
            </a:endParaRPr>
          </a:p>
          <a:p>
            <a:pPr algn="ctr"/>
            <a:endParaRPr lang="en-US" sz="1000" dirty="0">
              <a:solidFill>
                <a:srgbClr val="365F91"/>
              </a:solidFill>
              <a:latin typeface="Times New Roman" pitchFamily="18" charset="0"/>
            </a:endParaRPr>
          </a:p>
          <a:p>
            <a:pPr algn="ctr"/>
            <a:r>
              <a:rPr lang="en-US" sz="1000" dirty="0">
                <a:solidFill>
                  <a:srgbClr val="365F91"/>
                </a:solidFill>
                <a:latin typeface="Calibri" pitchFamily="34" charset="0"/>
              </a:rPr>
              <a:t>Coordinate interagency academic efforts related to research and outreach.</a:t>
            </a:r>
            <a:endParaRPr lang="en-US" dirty="0"/>
          </a:p>
        </p:txBody>
      </p:sp>
      <p:sp>
        <p:nvSpPr>
          <p:cNvPr id="6155" name="AutoShape 14"/>
          <p:cNvSpPr>
            <a:spLocks noChangeArrowheads="1"/>
          </p:cNvSpPr>
          <p:nvPr/>
        </p:nvSpPr>
        <p:spPr bwMode="auto">
          <a:xfrm>
            <a:off x="1447800" y="3962400"/>
            <a:ext cx="2867025" cy="118110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Groundwater/ drinking water </a:t>
            </a:r>
          </a:p>
          <a:p>
            <a:pPr algn="ctr"/>
            <a:r>
              <a:rPr lang="en-US" sz="1000" dirty="0">
                <a:solidFill>
                  <a:srgbClr val="365F91"/>
                </a:solidFill>
                <a:latin typeface="Calibri" pitchFamily="34" charset="0"/>
              </a:rPr>
              <a:t>John Linc Stine, CT Liaison</a:t>
            </a:r>
            <a:endParaRPr lang="en-US" sz="1100" b="1" dirty="0">
              <a:solidFill>
                <a:srgbClr val="365F91"/>
              </a:solidFill>
              <a:latin typeface="Times New Roman" pitchFamily="18" charset="0"/>
            </a:endParaRPr>
          </a:p>
          <a:p>
            <a:pPr algn="ctr"/>
            <a:endParaRPr lang="en-US" sz="1100" dirty="0">
              <a:latin typeface="Times New Roman" pitchFamily="18" charset="0"/>
            </a:endParaRPr>
          </a:p>
          <a:p>
            <a:pPr algn="ctr">
              <a:spcAft>
                <a:spcPts val="1000"/>
              </a:spcAft>
            </a:pPr>
            <a:r>
              <a:rPr lang="en-US" sz="1000" dirty="0">
                <a:solidFill>
                  <a:srgbClr val="365F91"/>
                </a:solidFill>
                <a:latin typeface="Calibri" pitchFamily="34" charset="0"/>
              </a:rPr>
              <a:t>Coordinate drinking water protection and statewide groundwater sustainability efforts for drinking water and domestic use</a:t>
            </a:r>
            <a:r>
              <a:rPr lang="en-US" sz="900" dirty="0">
                <a:latin typeface="Calibri" pitchFamily="34" charset="0"/>
              </a:rPr>
              <a:t>. </a:t>
            </a:r>
            <a:endParaRPr lang="en-US" dirty="0"/>
          </a:p>
        </p:txBody>
      </p:sp>
      <p:cxnSp>
        <p:nvCxnSpPr>
          <p:cNvPr id="6156" name="AutoShape 15"/>
          <p:cNvCxnSpPr>
            <a:cxnSpLocks noChangeShapeType="1"/>
          </p:cNvCxnSpPr>
          <p:nvPr/>
        </p:nvCxnSpPr>
        <p:spPr bwMode="auto">
          <a:xfrm rot="5400000" flipH="1" flipV="1">
            <a:off x="2085976" y="3914775"/>
            <a:ext cx="95250" cy="3175"/>
          </a:xfrm>
          <a:prstGeom prst="straightConnector1">
            <a:avLst/>
          </a:prstGeom>
          <a:noFill/>
          <a:ln w="9525">
            <a:solidFill>
              <a:srgbClr val="365F91"/>
            </a:solidFill>
            <a:round/>
            <a:headEnd/>
            <a:tailEnd/>
          </a:ln>
        </p:spPr>
      </p:cxnSp>
      <p:cxnSp>
        <p:nvCxnSpPr>
          <p:cNvPr id="6157" name="AutoShape 16"/>
          <p:cNvCxnSpPr>
            <a:cxnSpLocks noChangeShapeType="1"/>
          </p:cNvCxnSpPr>
          <p:nvPr/>
        </p:nvCxnSpPr>
        <p:spPr bwMode="auto">
          <a:xfrm rot="5400000" flipH="1" flipV="1">
            <a:off x="6818313" y="3924300"/>
            <a:ext cx="77788" cy="1587"/>
          </a:xfrm>
          <a:prstGeom prst="straightConnector1">
            <a:avLst/>
          </a:prstGeom>
          <a:noFill/>
          <a:ln w="9525">
            <a:solidFill>
              <a:srgbClr val="365F91"/>
            </a:solidFill>
            <a:round/>
            <a:headEnd/>
            <a:tailEnd/>
          </a:ln>
        </p:spPr>
      </p:cxnSp>
      <p:cxnSp>
        <p:nvCxnSpPr>
          <p:cNvPr id="6158" name="AutoShape 17"/>
          <p:cNvCxnSpPr>
            <a:cxnSpLocks noChangeShapeType="1"/>
          </p:cNvCxnSpPr>
          <p:nvPr/>
        </p:nvCxnSpPr>
        <p:spPr bwMode="auto">
          <a:xfrm>
            <a:off x="2133600" y="3865563"/>
            <a:ext cx="4743450" cy="1587"/>
          </a:xfrm>
          <a:prstGeom prst="straightConnector1">
            <a:avLst/>
          </a:prstGeom>
          <a:noFill/>
          <a:ln w="9525">
            <a:solidFill>
              <a:srgbClr val="365F91"/>
            </a:solidFill>
            <a:round/>
            <a:headEnd/>
            <a:tailEnd/>
          </a:ln>
        </p:spPr>
      </p:cxnSp>
      <p:cxnSp>
        <p:nvCxnSpPr>
          <p:cNvPr id="6159" name="AutoShape 18"/>
          <p:cNvCxnSpPr>
            <a:cxnSpLocks noChangeShapeType="1"/>
          </p:cNvCxnSpPr>
          <p:nvPr/>
        </p:nvCxnSpPr>
        <p:spPr bwMode="auto">
          <a:xfrm>
            <a:off x="2486025" y="3676650"/>
            <a:ext cx="0" cy="200025"/>
          </a:xfrm>
          <a:prstGeom prst="straightConnector1">
            <a:avLst/>
          </a:prstGeom>
          <a:noFill/>
          <a:ln w="9525">
            <a:solidFill>
              <a:srgbClr val="365F91"/>
            </a:solidFill>
            <a:round/>
            <a:headEnd type="triangle" w="med" len="med"/>
            <a:tailEnd type="triangle" w="med" len="med"/>
          </a:ln>
        </p:spPr>
      </p:cxnSp>
      <p:cxnSp>
        <p:nvCxnSpPr>
          <p:cNvPr id="6160" name="AutoShape 19"/>
          <p:cNvCxnSpPr>
            <a:cxnSpLocks noChangeShapeType="1"/>
          </p:cNvCxnSpPr>
          <p:nvPr/>
        </p:nvCxnSpPr>
        <p:spPr bwMode="auto">
          <a:xfrm>
            <a:off x="4619625" y="3676650"/>
            <a:ext cx="0" cy="200025"/>
          </a:xfrm>
          <a:prstGeom prst="straightConnector1">
            <a:avLst/>
          </a:prstGeom>
          <a:noFill/>
          <a:ln w="9525">
            <a:solidFill>
              <a:srgbClr val="365F91"/>
            </a:solidFill>
            <a:round/>
            <a:headEnd type="triangle" w="med" len="med"/>
            <a:tailEnd type="triangle" w="med" len="med"/>
          </a:ln>
        </p:spPr>
      </p:cxnSp>
      <p:cxnSp>
        <p:nvCxnSpPr>
          <p:cNvPr id="6161" name="AutoShape 20"/>
          <p:cNvCxnSpPr>
            <a:cxnSpLocks noChangeShapeType="1"/>
          </p:cNvCxnSpPr>
          <p:nvPr/>
        </p:nvCxnSpPr>
        <p:spPr bwMode="auto">
          <a:xfrm>
            <a:off x="6657975" y="3657600"/>
            <a:ext cx="0" cy="200025"/>
          </a:xfrm>
          <a:prstGeom prst="straightConnector1">
            <a:avLst/>
          </a:prstGeom>
          <a:noFill/>
          <a:ln w="9525">
            <a:solidFill>
              <a:srgbClr val="365F91"/>
            </a:solidFill>
            <a:round/>
            <a:headEnd type="triangle" w="med" len="med"/>
            <a:tailEnd type="triangle" w="med" len="med"/>
          </a:ln>
        </p:spPr>
      </p:cxnSp>
      <p:sp>
        <p:nvSpPr>
          <p:cNvPr id="6162" name="AutoShape 21"/>
          <p:cNvSpPr>
            <a:spLocks noChangeArrowheads="1"/>
          </p:cNvSpPr>
          <p:nvPr/>
        </p:nvSpPr>
        <p:spPr bwMode="auto">
          <a:xfrm>
            <a:off x="1447800" y="5943600"/>
            <a:ext cx="6184900" cy="62865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Communications – </a:t>
            </a:r>
            <a:r>
              <a:rPr lang="en-US" sz="1000" dirty="0">
                <a:solidFill>
                  <a:srgbClr val="365F91"/>
                </a:solidFill>
                <a:latin typeface="Calibri" pitchFamily="34" charset="0"/>
              </a:rPr>
              <a:t>Jennifer Maleitzke, CT Liaison</a:t>
            </a:r>
            <a:r>
              <a:rPr lang="en-US" sz="1100" b="1" dirty="0">
                <a:solidFill>
                  <a:srgbClr val="365F91"/>
                </a:solidFill>
                <a:latin typeface="Calibri" pitchFamily="34" charset="0"/>
              </a:rPr>
              <a:t> </a:t>
            </a:r>
          </a:p>
          <a:p>
            <a:pPr algn="ctr">
              <a:spcBef>
                <a:spcPts val="300"/>
              </a:spcBef>
              <a:spcAft>
                <a:spcPts val="300"/>
              </a:spcAft>
            </a:pPr>
            <a:r>
              <a:rPr lang="en-US" sz="1000" dirty="0">
                <a:solidFill>
                  <a:srgbClr val="365F91"/>
                </a:solidFill>
                <a:latin typeface="Calibri" pitchFamily="34" charset="0"/>
              </a:rPr>
              <a:t>Develop coordinated communications materials that clearly and accurately describe all activities and outcomes of Clean Water Legacy Act and the Clean Water Fund.</a:t>
            </a:r>
            <a:endParaRPr lang="en-US" sz="1200" b="1" dirty="0">
              <a:solidFill>
                <a:srgbClr val="365F91"/>
              </a:solidFill>
              <a:latin typeface="Times New Roman" pitchFamily="18" charset="0"/>
            </a:endParaRPr>
          </a:p>
          <a:p>
            <a:endParaRPr lang="en-US" dirty="0"/>
          </a:p>
        </p:txBody>
      </p:sp>
      <p:sp>
        <p:nvSpPr>
          <p:cNvPr id="1046" name="AutoShape 22"/>
          <p:cNvSpPr>
            <a:spLocks noChangeArrowheads="1"/>
          </p:cNvSpPr>
          <p:nvPr/>
        </p:nvSpPr>
        <p:spPr bwMode="auto">
          <a:xfrm>
            <a:off x="7772400" y="5791200"/>
            <a:ext cx="1143000" cy="838200"/>
          </a:xfrm>
          <a:prstGeom prst="roundRect">
            <a:avLst>
              <a:gd name="adj" fmla="val 16667"/>
            </a:avLst>
          </a:prstGeom>
          <a:gradFill rotWithShape="0">
            <a:gsLst>
              <a:gs pos="0">
                <a:srgbClr val="95B3D7"/>
              </a:gs>
              <a:gs pos="50000">
                <a:srgbClr val="DBE5F1"/>
              </a:gs>
              <a:gs pos="100000">
                <a:srgbClr val="95B3D7"/>
              </a:gs>
            </a:gsLst>
            <a:lin ang="18900000" scaled="1"/>
          </a:gradFill>
          <a:ln w="12700">
            <a:solidFill>
              <a:srgbClr val="95B3D7"/>
            </a:solidFill>
            <a:round/>
            <a:headEnd/>
            <a:tailEnd/>
          </a:ln>
          <a:effectLst>
            <a:outerShdw dist="28398" dir="3806097" algn="ctr" rotWithShape="0">
              <a:srgbClr val="243F60">
                <a:alpha val="50000"/>
              </a:srgbClr>
            </a:outerShdw>
          </a:effectLst>
        </p:spPr>
        <p:txBody>
          <a:bodyPr/>
          <a:lstStyle/>
          <a:p>
            <a:pPr algn="ctr">
              <a:spcAft>
                <a:spcPts val="1000"/>
              </a:spcAft>
              <a:defRPr/>
            </a:pPr>
            <a:r>
              <a:rPr lang="en-US" sz="1100" b="1" dirty="0">
                <a:solidFill>
                  <a:srgbClr val="365F91"/>
                </a:solidFill>
                <a:latin typeface="Calibri" pitchFamily="34" charset="0"/>
              </a:rPr>
              <a:t>Legislative Coordinating Commission </a:t>
            </a:r>
            <a:r>
              <a:rPr lang="en-US" sz="800" dirty="0">
                <a:solidFill>
                  <a:srgbClr val="365F91"/>
                </a:solidFill>
                <a:latin typeface="Calibri" pitchFamily="34" charset="0"/>
              </a:rPr>
              <a:t>Public Information Web site</a:t>
            </a:r>
            <a:r>
              <a:rPr lang="en-US" sz="800" dirty="0">
                <a:latin typeface="Calibri" pitchFamily="34" charset="0"/>
              </a:rPr>
              <a:t> </a:t>
            </a:r>
            <a:endParaRPr lang="en-US" sz="800" dirty="0">
              <a:latin typeface="Times New Roman" pitchFamily="18" charset="0"/>
            </a:endParaRPr>
          </a:p>
          <a:p>
            <a:pPr algn="ctr">
              <a:spcAft>
                <a:spcPts val="1000"/>
              </a:spcAft>
              <a:defRPr/>
            </a:pPr>
            <a:r>
              <a:rPr lang="en-US" sz="1100" dirty="0">
                <a:latin typeface="Calibri" pitchFamily="34" charset="0"/>
              </a:rPr>
              <a:t> </a:t>
            </a:r>
            <a:endParaRPr lang="en-US" dirty="0">
              <a:latin typeface="Arial" pitchFamily="34" charset="0"/>
            </a:endParaRPr>
          </a:p>
        </p:txBody>
      </p:sp>
      <p:sp>
        <p:nvSpPr>
          <p:cNvPr id="6164" name="AutoShape 21"/>
          <p:cNvSpPr>
            <a:spLocks noChangeArrowheads="1"/>
          </p:cNvSpPr>
          <p:nvPr/>
        </p:nvSpPr>
        <p:spPr bwMode="auto">
          <a:xfrm>
            <a:off x="1447800" y="5238750"/>
            <a:ext cx="6184900" cy="628650"/>
          </a:xfrm>
          <a:prstGeom prst="roundRect">
            <a:avLst>
              <a:gd name="adj" fmla="val 16667"/>
            </a:avLst>
          </a:prstGeom>
          <a:noFill/>
          <a:ln w="31750">
            <a:solidFill>
              <a:srgbClr val="4F81BD"/>
            </a:solidFill>
            <a:round/>
            <a:headEnd/>
            <a:tailEnd/>
          </a:ln>
        </p:spPr>
        <p:txBody>
          <a:bodyPr/>
          <a:lstStyle/>
          <a:p>
            <a:pPr algn="ctr"/>
            <a:r>
              <a:rPr lang="en-US" sz="1100" b="1" dirty="0">
                <a:solidFill>
                  <a:srgbClr val="365F91"/>
                </a:solidFill>
                <a:latin typeface="Calibri" pitchFamily="34" charset="0"/>
              </a:rPr>
              <a:t>Measures and outcomes  – </a:t>
            </a:r>
            <a:r>
              <a:rPr lang="en-US" sz="1000" dirty="0">
                <a:solidFill>
                  <a:srgbClr val="365F91"/>
                </a:solidFill>
                <a:latin typeface="Calibri" pitchFamily="34" charset="0"/>
              </a:rPr>
              <a:t>Deb Swackhamer, CT Liaison</a:t>
            </a:r>
            <a:r>
              <a:rPr lang="en-US" sz="1100" b="1" dirty="0">
                <a:solidFill>
                  <a:srgbClr val="365F91"/>
                </a:solidFill>
                <a:latin typeface="Calibri" pitchFamily="34" charset="0"/>
              </a:rPr>
              <a:t> </a:t>
            </a:r>
          </a:p>
          <a:p>
            <a:pPr algn="ctr">
              <a:spcBef>
                <a:spcPts val="300"/>
              </a:spcBef>
              <a:spcAft>
                <a:spcPts val="300"/>
              </a:spcAft>
            </a:pPr>
            <a:r>
              <a:rPr lang="en-US" sz="1000" dirty="0">
                <a:solidFill>
                  <a:srgbClr val="365F91"/>
                </a:solidFill>
                <a:latin typeface="Calibri" pitchFamily="34" charset="0"/>
              </a:rPr>
              <a:t>Create measures to report statewide outcomes of Minnesota’s water programs funded by the Clean Water </a:t>
            </a:r>
            <a:r>
              <a:rPr lang="en-US" sz="1000" dirty="0" smtClean="0">
                <a:solidFill>
                  <a:srgbClr val="365F91"/>
                </a:solidFill>
                <a:latin typeface="Calibri" pitchFamily="34" charset="0"/>
              </a:rPr>
              <a:t>Legacy Act </a:t>
            </a:r>
            <a:r>
              <a:rPr lang="en-US" sz="1000" dirty="0">
                <a:solidFill>
                  <a:srgbClr val="365F91"/>
                </a:solidFill>
                <a:latin typeface="Calibri" pitchFamily="34" charset="0"/>
              </a:rPr>
              <a:t>and the Clean Water, Land and Legacy Amendment.  </a:t>
            </a:r>
            <a:endParaRPr lang="en-US" sz="1200" b="1" dirty="0">
              <a:solidFill>
                <a:srgbClr val="365F91"/>
              </a:solidFill>
              <a:latin typeface="Times New Roman" pitchFamily="18" charset="0"/>
            </a:endParaRPr>
          </a:p>
          <a:p>
            <a:endParaRPr lang="en-US" dirty="0"/>
          </a:p>
        </p:txBody>
      </p:sp>
      <p:cxnSp>
        <p:nvCxnSpPr>
          <p:cNvPr id="53" name="Straight Connector 52"/>
          <p:cNvCxnSpPr>
            <a:endCxn id="1046" idx="1"/>
          </p:cNvCxnSpPr>
          <p:nvPr/>
        </p:nvCxnSpPr>
        <p:spPr>
          <a:xfrm flipV="1">
            <a:off x="7620000" y="6210300"/>
            <a:ext cx="152400" cy="38100"/>
          </a:xfrm>
          <a:prstGeom prst="line">
            <a:avLst/>
          </a:prstGeom>
          <a:ln>
            <a:solidFill>
              <a:srgbClr val="22759E"/>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8</a:t>
            </a:fld>
            <a:endParaRPr lang="en-US" dirty="0"/>
          </a:p>
        </p:txBody>
      </p:sp>
      <p:graphicFrame>
        <p:nvGraphicFramePr>
          <p:cNvPr id="6" name="Object 3"/>
          <p:cNvGraphicFramePr>
            <a:graphicFrameLocks noGrp="1" noChangeAspect="1"/>
          </p:cNvGraphicFramePr>
          <p:nvPr>
            <p:ph type="chart" sz="half" idx="2"/>
          </p:nvPr>
        </p:nvGraphicFramePr>
        <p:xfrm>
          <a:off x="533400" y="747480"/>
          <a:ext cx="8001000" cy="6110520"/>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a:spLocks noGrp="1"/>
          </p:cNvSpPr>
          <p:nvPr>
            <p:ph type="title"/>
          </p:nvPr>
        </p:nvSpPr>
        <p:spPr>
          <a:xfrm>
            <a:off x="228600" y="274638"/>
            <a:ext cx="8686800" cy="1143000"/>
          </a:xfrm>
        </p:spPr>
        <p:txBody>
          <a:bodyPr>
            <a:noAutofit/>
          </a:bodyPr>
          <a:lstStyle/>
          <a:p>
            <a:pPr algn="r"/>
            <a:r>
              <a:rPr lang="en-US" dirty="0" smtClean="0">
                <a:effectLst/>
              </a:rPr>
              <a:t>Clean Water Fund: All Agencies</a:t>
            </a:r>
            <a:endParaRPr lang="en-US" dirty="0">
              <a:effectLst/>
            </a:endParaRPr>
          </a:p>
        </p:txBody>
      </p:sp>
      <p:sp>
        <p:nvSpPr>
          <p:cNvPr id="8" name="Text Box 4"/>
          <p:cNvSpPr txBox="1">
            <a:spLocks noChangeArrowheads="1"/>
          </p:cNvSpPr>
          <p:nvPr/>
        </p:nvSpPr>
        <p:spPr bwMode="auto">
          <a:xfrm>
            <a:off x="228600" y="1143000"/>
            <a:ext cx="85344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$150.8 </a:t>
            </a:r>
            <a:r>
              <a:rPr lang="en-US" sz="2800" b="0" dirty="0">
                <a:solidFill>
                  <a:schemeClr val="accent1"/>
                </a:solidFill>
                <a:latin typeface="Myriad Pro" pitchFamily="34" charset="0"/>
              </a:rPr>
              <a:t>million </a:t>
            </a:r>
            <a:r>
              <a:rPr lang="en-US" sz="2800" b="0" dirty="0" smtClean="0">
                <a:solidFill>
                  <a:schemeClr val="accent1"/>
                </a:solidFill>
                <a:latin typeface="Myriad Pro" pitchFamily="34" charset="0"/>
              </a:rPr>
              <a:t>FY </a:t>
            </a:r>
            <a:r>
              <a:rPr lang="en-US" sz="2800" b="0" dirty="0">
                <a:solidFill>
                  <a:schemeClr val="accent1"/>
                </a:solidFill>
                <a:latin typeface="Myriad Pro" pitchFamily="34" charset="0"/>
              </a:rPr>
              <a:t>2010-11 </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effectLst/>
              </a:rPr>
              <a:t>Clean Water Fund: MPCA</a:t>
            </a:r>
            <a:endParaRPr lang="en-US" dirty="0">
              <a:effectLst/>
            </a:endParaRPr>
          </a:p>
        </p:txBody>
      </p:sp>
      <p:sp>
        <p:nvSpPr>
          <p:cNvPr id="5" name="Slide Number Placeholder 4"/>
          <p:cNvSpPr>
            <a:spLocks noGrp="1"/>
          </p:cNvSpPr>
          <p:nvPr>
            <p:ph type="sldNum" sz="quarter" idx="12"/>
          </p:nvPr>
        </p:nvSpPr>
        <p:spPr/>
        <p:txBody>
          <a:bodyPr/>
          <a:lstStyle/>
          <a:p>
            <a:pPr>
              <a:defRPr/>
            </a:pPr>
            <a:fld id="{1BFFD4E9-0B88-444E-A851-8963D978C100}" type="slidenum">
              <a:rPr lang="en-US" smtClean="0"/>
              <a:pPr>
                <a:defRPr/>
              </a:pPr>
              <a:t>9</a:t>
            </a:fld>
            <a:endParaRPr lang="en-US" dirty="0"/>
          </a:p>
        </p:txBody>
      </p:sp>
      <p:graphicFrame>
        <p:nvGraphicFramePr>
          <p:cNvPr id="6" name="Object 3"/>
          <p:cNvGraphicFramePr>
            <a:graphicFrameLocks noGrp="1" noChangeAspect="1"/>
          </p:cNvGraphicFramePr>
          <p:nvPr>
            <p:ph type="chart" sz="half" idx="2"/>
          </p:nvPr>
        </p:nvGraphicFramePr>
        <p:xfrm>
          <a:off x="609600" y="914400"/>
          <a:ext cx="8077200" cy="5735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4"/>
          <p:cNvSpPr txBox="1">
            <a:spLocks noChangeArrowheads="1"/>
          </p:cNvSpPr>
          <p:nvPr/>
        </p:nvSpPr>
        <p:spPr bwMode="auto">
          <a:xfrm>
            <a:off x="304800" y="1066800"/>
            <a:ext cx="8458200" cy="519113"/>
          </a:xfrm>
          <a:prstGeom prst="rect">
            <a:avLst/>
          </a:prstGeom>
          <a:noFill/>
          <a:ln w="9525">
            <a:noFill/>
            <a:miter lim="800000"/>
            <a:headEnd/>
            <a:tailEnd/>
          </a:ln>
        </p:spPr>
        <p:txBody>
          <a:bodyPr wrap="square">
            <a:spAutoFit/>
          </a:bodyPr>
          <a:lstStyle/>
          <a:p>
            <a:pPr algn="r">
              <a:spcBef>
                <a:spcPct val="50000"/>
              </a:spcBef>
            </a:pPr>
            <a:r>
              <a:rPr lang="en-US" sz="2800" b="0" dirty="0" smtClean="0">
                <a:solidFill>
                  <a:schemeClr val="accent1"/>
                </a:solidFill>
                <a:latin typeface="Myriad Pro" pitchFamily="34" charset="0"/>
              </a:rPr>
              <a:t> </a:t>
            </a:r>
            <a:r>
              <a:rPr lang="en-US" sz="2800" b="0" dirty="0">
                <a:solidFill>
                  <a:schemeClr val="accent1"/>
                </a:solidFill>
                <a:latin typeface="Myriad Pro" pitchFamily="34" charset="0"/>
              </a:rPr>
              <a:t>$51.16 </a:t>
            </a:r>
            <a:r>
              <a:rPr lang="en-US" sz="2800" b="0" dirty="0" smtClean="0">
                <a:solidFill>
                  <a:schemeClr val="accent1"/>
                </a:solidFill>
                <a:latin typeface="Myriad Pro" pitchFamily="34" charset="0"/>
              </a:rPr>
              <a:t>million </a:t>
            </a:r>
            <a:r>
              <a:rPr lang="en-US" sz="2800" b="0" dirty="0">
                <a:solidFill>
                  <a:schemeClr val="accent1"/>
                </a:solidFill>
                <a:latin typeface="Myriad Pro" pitchFamily="34" charset="0"/>
              </a:rPr>
              <a:t>FY2010-11</a:t>
            </a:r>
            <a:r>
              <a:rPr lang="en-US" sz="2800" b="0" u="sng" dirty="0">
                <a:latin typeface="Myriad Pro" pitchFamily="34" charset="0"/>
              </a:rPr>
              <a:t> </a:t>
            </a:r>
          </a:p>
        </p:txBody>
      </p:sp>
    </p:spTree>
  </p:cSld>
  <p:clrMapOvr>
    <a:masterClrMapping/>
  </p:clrMapOvr>
  <p:transition>
    <p:fade/>
  </p:transition>
</p:sld>
</file>

<file path=ppt/theme/theme1.xml><?xml version="1.0" encoding="utf-8"?>
<a:theme xmlns:a="http://schemas.openxmlformats.org/drawingml/2006/main" name="MPCA styl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MPCA style1</Template>
  <TotalTime>1803</TotalTime>
  <Words>2497</Words>
  <Application>Microsoft Office PowerPoint</Application>
  <PresentationFormat>On-screen Show (4:3)</PresentationFormat>
  <Paragraphs>331</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MPCA style1</vt:lpstr>
      <vt:lpstr>Clean Water Fund</vt:lpstr>
      <vt:lpstr>Presentation Overview</vt:lpstr>
      <vt:lpstr>Clean Water Legacy Act</vt:lpstr>
      <vt:lpstr>Clean Water Land and Legacy  Constitutional Amendment</vt:lpstr>
      <vt:lpstr>Clean Water Fund</vt:lpstr>
      <vt:lpstr>Clean Water Fund: Interagency Team</vt:lpstr>
      <vt:lpstr>Slide 7</vt:lpstr>
      <vt:lpstr>Clean Water Fund: All Agencies</vt:lpstr>
      <vt:lpstr>Clean Water Fund: MPCA</vt:lpstr>
      <vt:lpstr>Clean Water Fund: MPCA Activities</vt:lpstr>
      <vt:lpstr>Clean Water Fund:  MPCA Special Projects</vt:lpstr>
      <vt:lpstr>Clean Water Fund: DNR</vt:lpstr>
      <vt:lpstr>Clean Water Fund: DNR Activities</vt:lpstr>
      <vt:lpstr>Clean Water Fund: BWSR</vt:lpstr>
      <vt:lpstr>Clean Water Fund: BWSR Activities</vt:lpstr>
      <vt:lpstr>Clean Water Fund: MDA</vt:lpstr>
      <vt:lpstr>Clean Water Fund: MDA Activities</vt:lpstr>
      <vt:lpstr>Clean Water Fund: MDH</vt:lpstr>
      <vt:lpstr>Clean Water Fund: MDH Activities</vt:lpstr>
      <vt:lpstr>Clean Water Fund: Met Council</vt:lpstr>
      <vt:lpstr>Clean Water Fund:  Met Council Activities</vt:lpstr>
      <vt:lpstr>Clean Water Fund: PFA</vt:lpstr>
      <vt:lpstr>Clean Water Fund: PFA Activities</vt:lpstr>
      <vt:lpstr>Clean Water Fund: FY2012-2013</vt:lpstr>
      <vt:lpstr>Slide 25</vt:lpstr>
    </vt:vector>
  </TitlesOfParts>
  <Company>PCA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nmiller</dc:creator>
  <dc:description>Design:  Nancy Ellefson</dc:description>
  <cp:lastModifiedBy>nmiller</cp:lastModifiedBy>
  <cp:revision>248</cp:revision>
  <dcterms:created xsi:type="dcterms:W3CDTF">2010-08-30T13:56:47Z</dcterms:created>
  <dcterms:modified xsi:type="dcterms:W3CDTF">2010-10-22T15:25:19Z</dcterms:modified>
</cp:coreProperties>
</file>